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973" r:id="rId1"/>
  </p:sldMasterIdLst>
  <p:notesMasterIdLst>
    <p:notesMasterId r:id="rId37"/>
  </p:notesMasterIdLst>
  <p:sldIdLst>
    <p:sldId id="256" r:id="rId2"/>
    <p:sldId id="258" r:id="rId3"/>
    <p:sldId id="268" r:id="rId4"/>
    <p:sldId id="260" r:id="rId5"/>
    <p:sldId id="271" r:id="rId6"/>
    <p:sldId id="288" r:id="rId7"/>
    <p:sldId id="272" r:id="rId8"/>
    <p:sldId id="274" r:id="rId9"/>
    <p:sldId id="259" r:id="rId10"/>
    <p:sldId id="261" r:id="rId11"/>
    <p:sldId id="263" r:id="rId12"/>
    <p:sldId id="292" r:id="rId13"/>
    <p:sldId id="291" r:id="rId14"/>
    <p:sldId id="264" r:id="rId15"/>
    <p:sldId id="281" r:id="rId16"/>
    <p:sldId id="282" r:id="rId17"/>
    <p:sldId id="270" r:id="rId18"/>
    <p:sldId id="266" r:id="rId19"/>
    <p:sldId id="293" r:id="rId20"/>
    <p:sldId id="289" r:id="rId21"/>
    <p:sldId id="269" r:id="rId22"/>
    <p:sldId id="283" r:id="rId23"/>
    <p:sldId id="284" r:id="rId24"/>
    <p:sldId id="285" r:id="rId25"/>
    <p:sldId id="275" r:id="rId26"/>
    <p:sldId id="276" r:id="rId27"/>
    <p:sldId id="277" r:id="rId28"/>
    <p:sldId id="294" r:id="rId29"/>
    <p:sldId id="290" r:id="rId30"/>
    <p:sldId id="279" r:id="rId31"/>
    <p:sldId id="286" r:id="rId32"/>
    <p:sldId id="287" r:id="rId33"/>
    <p:sldId id="280" r:id="rId34"/>
    <p:sldId id="267" r:id="rId35"/>
    <p:sldId id="257"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I" initials="S" lastIdx="1" clrIdx="0">
    <p:extLst>
      <p:ext uri="{19B8F6BF-5375-455C-9EA6-DF929625EA0E}">
        <p15:presenceInfo xmlns:p15="http://schemas.microsoft.com/office/powerpoint/2012/main" userId="97b15290973b81a3"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382" autoAdjust="0"/>
  </p:normalViewPr>
  <p:slideViewPr>
    <p:cSldViewPr snapToGrid="0">
      <p:cViewPr varScale="1">
        <p:scale>
          <a:sx n="81" d="100"/>
          <a:sy n="81" d="100"/>
        </p:scale>
        <p:origin x="883" y="8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518421E-E4E3-43DC-8144-BAFCC190E0DD}" type="datetimeFigureOut">
              <a:rPr lang="en-IN" smtClean="0"/>
              <a:t>18-06-2021</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EF9D302-D20F-4CC7-B666-B731949A97A9}" type="slidenum">
              <a:rPr lang="en-IN" smtClean="0"/>
              <a:t>‹#›</a:t>
            </a:fld>
            <a:endParaRPr lang="en-IN"/>
          </a:p>
        </p:txBody>
      </p:sp>
    </p:spTree>
    <p:extLst>
      <p:ext uri="{BB962C8B-B14F-4D97-AF65-F5344CB8AC3E}">
        <p14:creationId xmlns:p14="http://schemas.microsoft.com/office/powerpoint/2010/main" val="19252490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356F1-792A-4009-B5B1-EBE58810FA9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F5EA8BBB-4128-4F7A-837C-C0008438DF1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23B15CA7-F5AF-4950-AB34-C9E50E72050F}"/>
              </a:ext>
            </a:extLst>
          </p:cNvPr>
          <p:cNvSpPr>
            <a:spLocks noGrp="1"/>
          </p:cNvSpPr>
          <p:nvPr>
            <p:ph type="dt" sz="half" idx="10"/>
          </p:nvPr>
        </p:nvSpPr>
        <p:spPr/>
        <p:txBody>
          <a:bodyPr/>
          <a:lstStyle/>
          <a:p>
            <a:fld id="{27AA727A-09E0-40E7-8D80-A8D6447E314F}" type="datetime1">
              <a:rPr lang="en-US" smtClean="0"/>
              <a:t>6/18/2021</a:t>
            </a:fld>
            <a:endParaRPr lang="en-US" dirty="0"/>
          </a:p>
        </p:txBody>
      </p:sp>
      <p:sp>
        <p:nvSpPr>
          <p:cNvPr id="5" name="Footer Placeholder 4">
            <a:extLst>
              <a:ext uri="{FF2B5EF4-FFF2-40B4-BE49-F238E27FC236}">
                <a16:creationId xmlns:a16="http://schemas.microsoft.com/office/drawing/2014/main" id="{40B240CF-3917-4DEC-ADF7-B519D81DCE60}"/>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94E5FFF-0DF2-48F9-832C-E06000FF20A2}"/>
              </a:ext>
            </a:extLst>
          </p:cNvPr>
          <p:cNvSpPr>
            <a:spLocks noGrp="1"/>
          </p:cNvSpPr>
          <p:nvPr>
            <p:ph type="sldNum" sz="quarter" idx="12"/>
          </p:nvPr>
        </p:nvSpPr>
        <p:spPr/>
        <p:txBody>
          <a:bodyPr/>
          <a:lstStyle/>
          <a:p>
            <a:fld id="{DF28FB93-0A08-4E7D-8E63-9EFA29F1E093}" type="slidenum">
              <a:rPr lang="en-US" smtClean="0"/>
              <a:pPr/>
              <a:t>‹#›</a:t>
            </a:fld>
            <a:endParaRPr lang="en-US" dirty="0"/>
          </a:p>
        </p:txBody>
      </p:sp>
    </p:spTree>
    <p:extLst>
      <p:ext uri="{BB962C8B-B14F-4D97-AF65-F5344CB8AC3E}">
        <p14:creationId xmlns:p14="http://schemas.microsoft.com/office/powerpoint/2010/main" val="2720734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5D0753-1DB8-4EC2-AC17-753E2DB0180C}"/>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C39F0F4-D83C-4DCE-87E3-5B77304A038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A9FD071-3C8D-4DA8-88FB-9159940314CE}"/>
              </a:ext>
            </a:extLst>
          </p:cNvPr>
          <p:cNvSpPr>
            <a:spLocks noGrp="1"/>
          </p:cNvSpPr>
          <p:nvPr>
            <p:ph type="dt" sz="half" idx="10"/>
          </p:nvPr>
        </p:nvSpPr>
        <p:spPr/>
        <p:txBody>
          <a:bodyPr/>
          <a:lstStyle/>
          <a:p>
            <a:fld id="{C8959526-6F18-442B-B747-13E9F98421D2}" type="datetime1">
              <a:rPr lang="en-US" smtClean="0"/>
              <a:t>6/18/2021</a:t>
            </a:fld>
            <a:endParaRPr lang="en-US" dirty="0"/>
          </a:p>
        </p:txBody>
      </p:sp>
      <p:sp>
        <p:nvSpPr>
          <p:cNvPr id="5" name="Footer Placeholder 4">
            <a:extLst>
              <a:ext uri="{FF2B5EF4-FFF2-40B4-BE49-F238E27FC236}">
                <a16:creationId xmlns:a16="http://schemas.microsoft.com/office/drawing/2014/main" id="{2A9872C3-2B9A-4DAC-8F22-1B21FC8815E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B649EB5-58C0-4E0D-9CF3-79EEEE0C1104}"/>
              </a:ext>
            </a:extLst>
          </p:cNvPr>
          <p:cNvSpPr>
            <a:spLocks noGrp="1"/>
          </p:cNvSpPr>
          <p:nvPr>
            <p:ph type="sldNum" sz="quarter" idx="12"/>
          </p:nvPr>
        </p:nvSpPr>
        <p:spPr/>
        <p:txBody>
          <a:bodyPr/>
          <a:lstStyle/>
          <a:p>
            <a:fld id="{DF28FB93-0A08-4E7D-8E63-9EFA29F1E093}" type="slidenum">
              <a:rPr lang="en-US" smtClean="0"/>
              <a:pPr/>
              <a:t>‹#›</a:t>
            </a:fld>
            <a:endParaRPr lang="en-US" dirty="0"/>
          </a:p>
        </p:txBody>
      </p:sp>
    </p:spTree>
    <p:extLst>
      <p:ext uri="{BB962C8B-B14F-4D97-AF65-F5344CB8AC3E}">
        <p14:creationId xmlns:p14="http://schemas.microsoft.com/office/powerpoint/2010/main" val="32145212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95C1620-0287-44B5-86F0-B6256064D4F8}"/>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59956611-D170-4DC2-94D6-8664944629F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9E67AD5-2A1F-4EB3-A1BC-F6FECBF8BCC5}"/>
              </a:ext>
            </a:extLst>
          </p:cNvPr>
          <p:cNvSpPr>
            <a:spLocks noGrp="1"/>
          </p:cNvSpPr>
          <p:nvPr>
            <p:ph type="dt" sz="half" idx="10"/>
          </p:nvPr>
        </p:nvSpPr>
        <p:spPr/>
        <p:txBody>
          <a:bodyPr/>
          <a:lstStyle/>
          <a:p>
            <a:fld id="{2EE90C2A-0518-47C8-93DD-C73E12902F98}" type="datetime1">
              <a:rPr lang="en-US" smtClean="0"/>
              <a:t>6/18/2021</a:t>
            </a:fld>
            <a:endParaRPr lang="en-US" dirty="0"/>
          </a:p>
        </p:txBody>
      </p:sp>
      <p:sp>
        <p:nvSpPr>
          <p:cNvPr id="5" name="Footer Placeholder 4">
            <a:extLst>
              <a:ext uri="{FF2B5EF4-FFF2-40B4-BE49-F238E27FC236}">
                <a16:creationId xmlns:a16="http://schemas.microsoft.com/office/drawing/2014/main" id="{7615A6CB-46AD-4B1C-892C-D9683BCFB26F}"/>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6D48B4D-76E4-4844-B120-7679485447FE}"/>
              </a:ext>
            </a:extLst>
          </p:cNvPr>
          <p:cNvSpPr>
            <a:spLocks noGrp="1"/>
          </p:cNvSpPr>
          <p:nvPr>
            <p:ph type="sldNum" sz="quarter" idx="12"/>
          </p:nvPr>
        </p:nvSpPr>
        <p:spPr/>
        <p:txBody>
          <a:bodyPr/>
          <a:lstStyle/>
          <a:p>
            <a:fld id="{DF28FB93-0A08-4E7D-8E63-9EFA29F1E093}" type="slidenum">
              <a:rPr lang="en-US" smtClean="0"/>
              <a:pPr/>
              <a:t>‹#›</a:t>
            </a:fld>
            <a:endParaRPr lang="en-US" dirty="0"/>
          </a:p>
        </p:txBody>
      </p:sp>
    </p:spTree>
    <p:extLst>
      <p:ext uri="{BB962C8B-B14F-4D97-AF65-F5344CB8AC3E}">
        <p14:creationId xmlns:p14="http://schemas.microsoft.com/office/powerpoint/2010/main" val="19207222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869924-E983-46F1-8884-974394DF3BD3}"/>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046314A9-0291-4B45-9D52-5616F6F74E5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868F35C-6329-4BAD-809A-CCE8E957E411}"/>
              </a:ext>
            </a:extLst>
          </p:cNvPr>
          <p:cNvSpPr>
            <a:spLocks noGrp="1"/>
          </p:cNvSpPr>
          <p:nvPr>
            <p:ph type="dt" sz="half" idx="10"/>
          </p:nvPr>
        </p:nvSpPr>
        <p:spPr/>
        <p:txBody>
          <a:bodyPr/>
          <a:lstStyle/>
          <a:p>
            <a:fld id="{FBCCC1E5-0A32-4BEA-A13D-9D5437C2E59F}" type="datetime1">
              <a:rPr lang="en-US" smtClean="0"/>
              <a:t>6/18/2021</a:t>
            </a:fld>
            <a:endParaRPr lang="en-US" dirty="0"/>
          </a:p>
        </p:txBody>
      </p:sp>
      <p:sp>
        <p:nvSpPr>
          <p:cNvPr id="5" name="Footer Placeholder 4">
            <a:extLst>
              <a:ext uri="{FF2B5EF4-FFF2-40B4-BE49-F238E27FC236}">
                <a16:creationId xmlns:a16="http://schemas.microsoft.com/office/drawing/2014/main" id="{192003DA-22B5-4272-B19D-83077BC9E9F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D6DACA7F-54D3-4A3B-BB97-6E77112DEF1B}"/>
              </a:ext>
            </a:extLst>
          </p:cNvPr>
          <p:cNvSpPr>
            <a:spLocks noGrp="1"/>
          </p:cNvSpPr>
          <p:nvPr>
            <p:ph type="sldNum" sz="quarter" idx="12"/>
          </p:nvPr>
        </p:nvSpPr>
        <p:spPr/>
        <p:txBody>
          <a:bodyPr/>
          <a:lstStyle/>
          <a:p>
            <a:fld id="{DF28FB93-0A08-4E7D-8E63-9EFA29F1E093}" type="slidenum">
              <a:rPr lang="en-US" smtClean="0"/>
              <a:pPr/>
              <a:t>‹#›</a:t>
            </a:fld>
            <a:endParaRPr lang="en-US" dirty="0"/>
          </a:p>
        </p:txBody>
      </p:sp>
    </p:spTree>
    <p:extLst>
      <p:ext uri="{BB962C8B-B14F-4D97-AF65-F5344CB8AC3E}">
        <p14:creationId xmlns:p14="http://schemas.microsoft.com/office/powerpoint/2010/main" val="40988980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F3413C-0021-4391-B34E-1A09EA258D7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22A7C5A4-F76E-4CCF-A68D-1F97CDD1D5B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33AC04E-4651-43AA-97C5-952FF181AAA6}"/>
              </a:ext>
            </a:extLst>
          </p:cNvPr>
          <p:cNvSpPr>
            <a:spLocks noGrp="1"/>
          </p:cNvSpPr>
          <p:nvPr>
            <p:ph type="dt" sz="half" idx="10"/>
          </p:nvPr>
        </p:nvSpPr>
        <p:spPr/>
        <p:txBody>
          <a:bodyPr/>
          <a:lstStyle/>
          <a:p>
            <a:fld id="{218235F1-598F-45AE-A87D-EC41B88E5E80}" type="datetime1">
              <a:rPr lang="en-US" smtClean="0"/>
              <a:t>6/18/2021</a:t>
            </a:fld>
            <a:endParaRPr lang="en-US" dirty="0"/>
          </a:p>
        </p:txBody>
      </p:sp>
      <p:sp>
        <p:nvSpPr>
          <p:cNvPr id="5" name="Footer Placeholder 4">
            <a:extLst>
              <a:ext uri="{FF2B5EF4-FFF2-40B4-BE49-F238E27FC236}">
                <a16:creationId xmlns:a16="http://schemas.microsoft.com/office/drawing/2014/main" id="{732EC0B7-D46F-4A31-968E-A5E2B481008D}"/>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5B4BED4-4D9F-4838-9BFE-31349D9C78E5}"/>
              </a:ext>
            </a:extLst>
          </p:cNvPr>
          <p:cNvSpPr>
            <a:spLocks noGrp="1"/>
          </p:cNvSpPr>
          <p:nvPr>
            <p:ph type="sldNum" sz="quarter" idx="12"/>
          </p:nvPr>
        </p:nvSpPr>
        <p:spPr/>
        <p:txBody>
          <a:bodyPr/>
          <a:lstStyle/>
          <a:p>
            <a:fld id="{DF28FB93-0A08-4E7D-8E63-9EFA29F1E093}" type="slidenum">
              <a:rPr lang="en-US" smtClean="0"/>
              <a:pPr/>
              <a:t>‹#›</a:t>
            </a:fld>
            <a:endParaRPr lang="en-US" dirty="0"/>
          </a:p>
        </p:txBody>
      </p:sp>
    </p:spTree>
    <p:extLst>
      <p:ext uri="{BB962C8B-B14F-4D97-AF65-F5344CB8AC3E}">
        <p14:creationId xmlns:p14="http://schemas.microsoft.com/office/powerpoint/2010/main" val="27941441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68E2BA-B893-41CC-ACCE-F17E7BCBD83F}"/>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CE00D2D9-E71D-4DA5-AA9D-40C9AAFDFBD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1EFF8927-B608-44D1-B686-B51555B8FD7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A5CACE5-847B-48B8-849D-954ECA769455}"/>
              </a:ext>
            </a:extLst>
          </p:cNvPr>
          <p:cNvSpPr>
            <a:spLocks noGrp="1"/>
          </p:cNvSpPr>
          <p:nvPr>
            <p:ph type="dt" sz="half" idx="10"/>
          </p:nvPr>
        </p:nvSpPr>
        <p:spPr/>
        <p:txBody>
          <a:bodyPr/>
          <a:lstStyle/>
          <a:p>
            <a:fld id="{A0D6BB26-1E5A-4F8F-8227-7FC2D1A79508}" type="datetime1">
              <a:rPr lang="en-US" smtClean="0"/>
              <a:t>6/18/2021</a:t>
            </a:fld>
            <a:endParaRPr lang="en-US" dirty="0"/>
          </a:p>
        </p:txBody>
      </p:sp>
      <p:sp>
        <p:nvSpPr>
          <p:cNvPr id="6" name="Footer Placeholder 5">
            <a:extLst>
              <a:ext uri="{FF2B5EF4-FFF2-40B4-BE49-F238E27FC236}">
                <a16:creationId xmlns:a16="http://schemas.microsoft.com/office/drawing/2014/main" id="{8F2D58C4-A62B-4082-A0EA-45AAC2121C13}"/>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9591CE05-4A3A-4C9A-A772-BDE802AA9E84}"/>
              </a:ext>
            </a:extLst>
          </p:cNvPr>
          <p:cNvSpPr>
            <a:spLocks noGrp="1"/>
          </p:cNvSpPr>
          <p:nvPr>
            <p:ph type="sldNum" sz="quarter" idx="12"/>
          </p:nvPr>
        </p:nvSpPr>
        <p:spPr/>
        <p:txBody>
          <a:bodyPr/>
          <a:lstStyle/>
          <a:p>
            <a:fld id="{DF28FB93-0A08-4E7D-8E63-9EFA29F1E093}" type="slidenum">
              <a:rPr lang="en-US" smtClean="0"/>
              <a:pPr/>
              <a:t>‹#›</a:t>
            </a:fld>
            <a:endParaRPr lang="en-US" dirty="0"/>
          </a:p>
        </p:txBody>
      </p:sp>
    </p:spTree>
    <p:extLst>
      <p:ext uri="{BB962C8B-B14F-4D97-AF65-F5344CB8AC3E}">
        <p14:creationId xmlns:p14="http://schemas.microsoft.com/office/powerpoint/2010/main" val="36702516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938DEB-4FBE-42A6-9DBA-93615D2AF88B}"/>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15DC6248-0866-4560-A410-B4919069230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DDB2D48-819A-4A35-8F04-0591AAA09F5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B499C85-E818-4E14-BF73-896E53AE4B0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F5A97A8-EDA8-493E-88D6-BD82622BD8A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D2A04802-934A-41EF-90BD-6A4DE356A9BF}"/>
              </a:ext>
            </a:extLst>
          </p:cNvPr>
          <p:cNvSpPr>
            <a:spLocks noGrp="1"/>
          </p:cNvSpPr>
          <p:nvPr>
            <p:ph type="dt" sz="half" idx="10"/>
          </p:nvPr>
        </p:nvSpPr>
        <p:spPr/>
        <p:txBody>
          <a:bodyPr/>
          <a:lstStyle/>
          <a:p>
            <a:fld id="{77B58CF7-7AB5-4A48-BB59-7F9E3D19926B}" type="datetime1">
              <a:rPr lang="en-US" smtClean="0"/>
              <a:t>6/18/2021</a:t>
            </a:fld>
            <a:endParaRPr lang="en-US" dirty="0"/>
          </a:p>
        </p:txBody>
      </p:sp>
      <p:sp>
        <p:nvSpPr>
          <p:cNvPr id="8" name="Footer Placeholder 7">
            <a:extLst>
              <a:ext uri="{FF2B5EF4-FFF2-40B4-BE49-F238E27FC236}">
                <a16:creationId xmlns:a16="http://schemas.microsoft.com/office/drawing/2014/main" id="{7F1C3F4D-4075-4194-8921-0E1978EA3341}"/>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72A189D7-5FF2-4161-837D-B92044D9BA47}"/>
              </a:ext>
            </a:extLst>
          </p:cNvPr>
          <p:cNvSpPr>
            <a:spLocks noGrp="1"/>
          </p:cNvSpPr>
          <p:nvPr>
            <p:ph type="sldNum" sz="quarter" idx="12"/>
          </p:nvPr>
        </p:nvSpPr>
        <p:spPr/>
        <p:txBody>
          <a:bodyPr/>
          <a:lstStyle/>
          <a:p>
            <a:fld id="{DF28FB93-0A08-4E7D-8E63-9EFA29F1E093}" type="slidenum">
              <a:rPr lang="en-US" smtClean="0"/>
              <a:pPr/>
              <a:t>‹#›</a:t>
            </a:fld>
            <a:endParaRPr lang="en-US" dirty="0"/>
          </a:p>
        </p:txBody>
      </p:sp>
    </p:spTree>
    <p:extLst>
      <p:ext uri="{BB962C8B-B14F-4D97-AF65-F5344CB8AC3E}">
        <p14:creationId xmlns:p14="http://schemas.microsoft.com/office/powerpoint/2010/main" val="7702885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2B7E0A-3E43-4939-B94F-B7C1A9FBE8BD}"/>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0667FF7A-80D9-4E06-B975-B6717133D48D}"/>
              </a:ext>
            </a:extLst>
          </p:cNvPr>
          <p:cNvSpPr>
            <a:spLocks noGrp="1"/>
          </p:cNvSpPr>
          <p:nvPr>
            <p:ph type="dt" sz="half" idx="10"/>
          </p:nvPr>
        </p:nvSpPr>
        <p:spPr/>
        <p:txBody>
          <a:bodyPr/>
          <a:lstStyle/>
          <a:p>
            <a:fld id="{F90400CC-39DC-4646-B52E-62BC2076FA70}" type="datetime1">
              <a:rPr lang="en-US" smtClean="0"/>
              <a:t>6/18/2021</a:t>
            </a:fld>
            <a:endParaRPr lang="en-US" dirty="0"/>
          </a:p>
        </p:txBody>
      </p:sp>
      <p:sp>
        <p:nvSpPr>
          <p:cNvPr id="4" name="Footer Placeholder 3">
            <a:extLst>
              <a:ext uri="{FF2B5EF4-FFF2-40B4-BE49-F238E27FC236}">
                <a16:creationId xmlns:a16="http://schemas.microsoft.com/office/drawing/2014/main" id="{70059F15-84E5-4313-BD2E-501BE4E753C1}"/>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1140B390-3F83-4F2A-A1EE-D584049C4D5F}"/>
              </a:ext>
            </a:extLst>
          </p:cNvPr>
          <p:cNvSpPr>
            <a:spLocks noGrp="1"/>
          </p:cNvSpPr>
          <p:nvPr>
            <p:ph type="sldNum" sz="quarter" idx="12"/>
          </p:nvPr>
        </p:nvSpPr>
        <p:spPr/>
        <p:txBody>
          <a:bodyPr/>
          <a:lstStyle/>
          <a:p>
            <a:fld id="{DF28FB93-0A08-4E7D-8E63-9EFA29F1E093}" type="slidenum">
              <a:rPr lang="en-US" smtClean="0"/>
              <a:pPr/>
              <a:t>‹#›</a:t>
            </a:fld>
            <a:endParaRPr lang="en-US" dirty="0"/>
          </a:p>
        </p:txBody>
      </p:sp>
    </p:spTree>
    <p:extLst>
      <p:ext uri="{BB962C8B-B14F-4D97-AF65-F5344CB8AC3E}">
        <p14:creationId xmlns:p14="http://schemas.microsoft.com/office/powerpoint/2010/main" val="24205725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50F09BB-0F8F-446D-99E8-7A872585E999}"/>
              </a:ext>
            </a:extLst>
          </p:cNvPr>
          <p:cNvSpPr>
            <a:spLocks noGrp="1"/>
          </p:cNvSpPr>
          <p:nvPr>
            <p:ph type="dt" sz="half" idx="10"/>
          </p:nvPr>
        </p:nvSpPr>
        <p:spPr/>
        <p:txBody>
          <a:bodyPr/>
          <a:lstStyle/>
          <a:p>
            <a:fld id="{C5BF03BF-B9C4-4D61-A2C1-A515EA5D29AB}" type="datetime1">
              <a:rPr lang="en-US" smtClean="0"/>
              <a:t>6/18/2021</a:t>
            </a:fld>
            <a:endParaRPr lang="en-US" dirty="0"/>
          </a:p>
        </p:txBody>
      </p:sp>
      <p:sp>
        <p:nvSpPr>
          <p:cNvPr id="3" name="Footer Placeholder 2">
            <a:extLst>
              <a:ext uri="{FF2B5EF4-FFF2-40B4-BE49-F238E27FC236}">
                <a16:creationId xmlns:a16="http://schemas.microsoft.com/office/drawing/2014/main" id="{CD4D4482-D07A-4985-B2FA-BAE8CB25FF99}"/>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AF322F66-CA75-4FD9-A3E0-8877F2F450C2}"/>
              </a:ext>
            </a:extLst>
          </p:cNvPr>
          <p:cNvSpPr>
            <a:spLocks noGrp="1"/>
          </p:cNvSpPr>
          <p:nvPr>
            <p:ph type="sldNum" sz="quarter" idx="12"/>
          </p:nvPr>
        </p:nvSpPr>
        <p:spPr/>
        <p:txBody>
          <a:bodyPr/>
          <a:lstStyle/>
          <a:p>
            <a:fld id="{DF28FB93-0A08-4E7D-8E63-9EFA29F1E093}" type="slidenum">
              <a:rPr lang="en-US" smtClean="0"/>
              <a:pPr/>
              <a:t>‹#›</a:t>
            </a:fld>
            <a:endParaRPr lang="en-US" dirty="0"/>
          </a:p>
        </p:txBody>
      </p:sp>
    </p:spTree>
    <p:extLst>
      <p:ext uri="{BB962C8B-B14F-4D97-AF65-F5344CB8AC3E}">
        <p14:creationId xmlns:p14="http://schemas.microsoft.com/office/powerpoint/2010/main" val="20561913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3E2AB9-DD99-48D6-9171-21A44658483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5D2A1060-3189-48DB-9570-D35664F3264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23E0A13F-FB14-4852-81FF-BF9EF85BEAC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B6E2DEF-B096-4674-9143-A8ABFBEECE97}"/>
              </a:ext>
            </a:extLst>
          </p:cNvPr>
          <p:cNvSpPr>
            <a:spLocks noGrp="1"/>
          </p:cNvSpPr>
          <p:nvPr>
            <p:ph type="dt" sz="half" idx="10"/>
          </p:nvPr>
        </p:nvSpPr>
        <p:spPr/>
        <p:txBody>
          <a:bodyPr/>
          <a:lstStyle/>
          <a:p>
            <a:fld id="{203FD5F7-7CCE-4157-8455-A533C26924ED}" type="datetime1">
              <a:rPr lang="en-US" smtClean="0"/>
              <a:t>6/18/2021</a:t>
            </a:fld>
            <a:endParaRPr lang="en-US" dirty="0"/>
          </a:p>
        </p:txBody>
      </p:sp>
      <p:sp>
        <p:nvSpPr>
          <p:cNvPr id="6" name="Footer Placeholder 5">
            <a:extLst>
              <a:ext uri="{FF2B5EF4-FFF2-40B4-BE49-F238E27FC236}">
                <a16:creationId xmlns:a16="http://schemas.microsoft.com/office/drawing/2014/main" id="{8868CE39-E896-4233-9A71-92F6DFA94A3D}"/>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F4A8ED6F-3957-44F9-B6E3-FD0AAB70311A}"/>
              </a:ext>
            </a:extLst>
          </p:cNvPr>
          <p:cNvSpPr>
            <a:spLocks noGrp="1"/>
          </p:cNvSpPr>
          <p:nvPr>
            <p:ph type="sldNum" sz="quarter" idx="12"/>
          </p:nvPr>
        </p:nvSpPr>
        <p:spPr/>
        <p:txBody>
          <a:bodyPr/>
          <a:lstStyle/>
          <a:p>
            <a:fld id="{DF28FB93-0A08-4E7D-8E63-9EFA29F1E093}" type="slidenum">
              <a:rPr lang="en-US" smtClean="0"/>
              <a:pPr/>
              <a:t>‹#›</a:t>
            </a:fld>
            <a:endParaRPr lang="en-US" dirty="0"/>
          </a:p>
        </p:txBody>
      </p:sp>
    </p:spTree>
    <p:extLst>
      <p:ext uri="{BB962C8B-B14F-4D97-AF65-F5344CB8AC3E}">
        <p14:creationId xmlns:p14="http://schemas.microsoft.com/office/powerpoint/2010/main" val="21736115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02734C-0DD7-4072-B2BC-8687449EA6D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2663FBD2-59D1-4139-A7B6-513115CAC19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1C6E96FE-D283-4F3F-939E-7313129B940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7971D54-52E7-4A89-80E6-3F04585D20F1}"/>
              </a:ext>
            </a:extLst>
          </p:cNvPr>
          <p:cNvSpPr>
            <a:spLocks noGrp="1"/>
          </p:cNvSpPr>
          <p:nvPr>
            <p:ph type="dt" sz="half" idx="10"/>
          </p:nvPr>
        </p:nvSpPr>
        <p:spPr/>
        <p:txBody>
          <a:bodyPr/>
          <a:lstStyle/>
          <a:p>
            <a:fld id="{7CF7F021-830A-410D-A9E4-E4C1ADFCDA1E}" type="datetime1">
              <a:rPr lang="en-US" smtClean="0"/>
              <a:t>6/18/2021</a:t>
            </a:fld>
            <a:endParaRPr lang="en-US" dirty="0"/>
          </a:p>
        </p:txBody>
      </p:sp>
      <p:sp>
        <p:nvSpPr>
          <p:cNvPr id="6" name="Footer Placeholder 5">
            <a:extLst>
              <a:ext uri="{FF2B5EF4-FFF2-40B4-BE49-F238E27FC236}">
                <a16:creationId xmlns:a16="http://schemas.microsoft.com/office/drawing/2014/main" id="{D8543966-E63F-4421-98CA-DE092D6F72A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E32845D-4F24-4687-9A41-261713CF6270}"/>
              </a:ext>
            </a:extLst>
          </p:cNvPr>
          <p:cNvSpPr>
            <a:spLocks noGrp="1"/>
          </p:cNvSpPr>
          <p:nvPr>
            <p:ph type="sldNum" sz="quarter" idx="12"/>
          </p:nvPr>
        </p:nvSpPr>
        <p:spPr/>
        <p:txBody>
          <a:bodyPr/>
          <a:lstStyle/>
          <a:p>
            <a:fld id="{DF28FB93-0A08-4E7D-8E63-9EFA29F1E093}" type="slidenum">
              <a:rPr lang="en-US" smtClean="0"/>
              <a:pPr/>
              <a:t>‹#›</a:t>
            </a:fld>
            <a:endParaRPr lang="en-US" dirty="0"/>
          </a:p>
        </p:txBody>
      </p:sp>
    </p:spTree>
    <p:extLst>
      <p:ext uri="{BB962C8B-B14F-4D97-AF65-F5344CB8AC3E}">
        <p14:creationId xmlns:p14="http://schemas.microsoft.com/office/powerpoint/2010/main" val="7944294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D63C6FE-C146-4453-B90F-931E1E0F015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360FBF91-C14B-4355-B838-E04D6F6A4F1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543B60E-2E2D-43FC-B4B1-C4796C3962D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AA0F03A-7B9F-4FE9-901C-4D3FCF1ADBDC}" type="datetime1">
              <a:rPr lang="en-US" smtClean="0"/>
              <a:t>6/18/2021</a:t>
            </a:fld>
            <a:endParaRPr lang="en-US" dirty="0"/>
          </a:p>
        </p:txBody>
      </p:sp>
      <p:sp>
        <p:nvSpPr>
          <p:cNvPr id="5" name="Footer Placeholder 4">
            <a:extLst>
              <a:ext uri="{FF2B5EF4-FFF2-40B4-BE49-F238E27FC236}">
                <a16:creationId xmlns:a16="http://schemas.microsoft.com/office/drawing/2014/main" id="{DEFCDA79-8152-4030-A5BE-E756CFA770D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0473550B-9D04-408C-971A-58A8D1574D3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F28FB93-0A08-4E7D-8E63-9EFA29F1E093}" type="slidenum">
              <a:rPr lang="en-US" smtClean="0"/>
              <a:pPr/>
              <a:t>‹#›</a:t>
            </a:fld>
            <a:endParaRPr lang="en-US" dirty="0"/>
          </a:p>
        </p:txBody>
      </p:sp>
    </p:spTree>
    <p:extLst>
      <p:ext uri="{BB962C8B-B14F-4D97-AF65-F5344CB8AC3E}">
        <p14:creationId xmlns:p14="http://schemas.microsoft.com/office/powerpoint/2010/main" val="2350034001"/>
      </p:ext>
    </p:extLst>
  </p:cSld>
  <p:clrMap bg1="lt1" tx1="dk1" bg2="lt2" tx2="dk2" accent1="accent1" accent2="accent2" accent3="accent3" accent4="accent4" accent5="accent5" accent6="accent6" hlink="hlink" folHlink="folHlink"/>
  <p:sldLayoutIdLst>
    <p:sldLayoutId id="2147483974" r:id="rId1"/>
    <p:sldLayoutId id="2147483975" r:id="rId2"/>
    <p:sldLayoutId id="2147483976" r:id="rId3"/>
    <p:sldLayoutId id="2147483977" r:id="rId4"/>
    <p:sldLayoutId id="2147483978" r:id="rId5"/>
    <p:sldLayoutId id="2147483979" r:id="rId6"/>
    <p:sldLayoutId id="2147483980" r:id="rId7"/>
    <p:sldLayoutId id="2147483981" r:id="rId8"/>
    <p:sldLayoutId id="2147483982" r:id="rId9"/>
    <p:sldLayoutId id="2147483983" r:id="rId10"/>
    <p:sldLayoutId id="2147483984"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6.xml"/><Relationship Id="rId5" Type="http://schemas.openxmlformats.org/officeDocument/2006/relationships/image" Target="../media/image14.jpe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6.xml"/><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2.png"/><Relationship Id="rId1" Type="http://schemas.openxmlformats.org/officeDocument/2006/relationships/slideLayout" Target="../slideLayouts/slideLayout7.xml"/><Relationship Id="rId5" Type="http://schemas.openxmlformats.org/officeDocument/2006/relationships/image" Target="../media/image27.png"/><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image" Target="../media/image261.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2.png"/><Relationship Id="rId2" Type="http://schemas.openxmlformats.org/officeDocument/2006/relationships/image" Target="../media/image27.jpeg"/><Relationship Id="rId1" Type="http://schemas.openxmlformats.org/officeDocument/2006/relationships/slideLayout" Target="../slideLayouts/slideLayout6.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jpe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4.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6.xml"/><Relationship Id="rId6" Type="http://schemas.openxmlformats.org/officeDocument/2006/relationships/image" Target="../media/image42.png"/><Relationship Id="rId5" Type="http://schemas.openxmlformats.org/officeDocument/2006/relationships/image" Target="../media/image40.png"/><Relationship Id="rId4" Type="http://schemas.openxmlformats.org/officeDocument/2006/relationships/image" Target="../media/image39.png"/></Relationships>
</file>

<file path=ppt/slides/_rels/slide2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1.png"/><Relationship Id="rId1" Type="http://schemas.openxmlformats.org/officeDocument/2006/relationships/slideLayout" Target="../slideLayouts/slideLayout7.xml"/><Relationship Id="rId5" Type="http://schemas.openxmlformats.org/officeDocument/2006/relationships/image" Target="../media/image46.png"/><Relationship Id="rId4" Type="http://schemas.openxmlformats.org/officeDocument/2006/relationships/image" Target="../media/image44.png"/></Relationships>
</file>

<file path=ppt/slides/_rels/slide2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5.png"/><Relationship Id="rId1" Type="http://schemas.openxmlformats.org/officeDocument/2006/relationships/slideLayout" Target="../slideLayouts/slideLayout7.xml"/><Relationship Id="rId5" Type="http://schemas.openxmlformats.org/officeDocument/2006/relationships/image" Target="../media/image50.png"/><Relationship Id="rId4" Type="http://schemas.openxmlformats.org/officeDocument/2006/relationships/image" Target="../media/image48.png"/></Relationships>
</file>

<file path=ppt/slides/_rels/slide2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49.png"/><Relationship Id="rId1" Type="http://schemas.openxmlformats.org/officeDocument/2006/relationships/slideLayout" Target="../slideLayouts/slideLayout7.xml"/><Relationship Id="rId5" Type="http://schemas.openxmlformats.org/officeDocument/2006/relationships/image" Target="../media/image54.png"/><Relationship Id="rId4" Type="http://schemas.openxmlformats.org/officeDocument/2006/relationships/image" Target="../media/image52.png"/></Relationships>
</file>

<file path=ppt/slides/_rels/slide2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520.png"/><Relationship Id="rId2" Type="http://schemas.openxmlformats.org/officeDocument/2006/relationships/image" Target="../media/image53.png"/><Relationship Id="rId1" Type="http://schemas.openxmlformats.org/officeDocument/2006/relationships/slideLayout" Target="../slideLayouts/slideLayout7.xml"/><Relationship Id="rId5" Type="http://schemas.openxmlformats.org/officeDocument/2006/relationships/image" Target="../media/image57.png"/><Relationship Id="rId4" Type="http://schemas.openxmlformats.org/officeDocument/2006/relationships/image" Target="../media/image56.png"/></Relationships>
</file>

<file path=ppt/slides/_rels/slide2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59.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63.png"/><Relationship Id="rId7" Type="http://schemas.openxmlformats.org/officeDocument/2006/relationships/image" Target="../media/image68.png"/><Relationship Id="rId2" Type="http://schemas.openxmlformats.org/officeDocument/2006/relationships/image" Target="../media/image62.png"/><Relationship Id="rId1" Type="http://schemas.openxmlformats.org/officeDocument/2006/relationships/slideLayout" Target="../slideLayouts/slideLayout7.xml"/><Relationship Id="rId6" Type="http://schemas.openxmlformats.org/officeDocument/2006/relationships/image" Target="../media/image67.png"/><Relationship Id="rId5" Type="http://schemas.openxmlformats.org/officeDocument/2006/relationships/image" Target="../media/image65.png"/><Relationship Id="rId4" Type="http://schemas.openxmlformats.org/officeDocument/2006/relationships/image" Target="../media/image64.png"/></Relationships>
</file>

<file path=ppt/slides/_rels/slide3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6.png"/><Relationship Id="rId1" Type="http://schemas.openxmlformats.org/officeDocument/2006/relationships/slideLayout" Target="../slideLayouts/slideLayout7.xml"/><Relationship Id="rId5" Type="http://schemas.openxmlformats.org/officeDocument/2006/relationships/image" Target="../media/image72.png"/><Relationship Id="rId4" Type="http://schemas.openxmlformats.org/officeDocument/2006/relationships/image" Target="../media/image70.png"/></Relationships>
</file>

<file path=ppt/slides/_rels/slide3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1.png"/><Relationship Id="rId1" Type="http://schemas.openxmlformats.org/officeDocument/2006/relationships/slideLayout" Target="../slideLayouts/slideLayout7.xml"/><Relationship Id="rId5" Type="http://schemas.openxmlformats.org/officeDocument/2006/relationships/image" Target="../media/image76.png"/><Relationship Id="rId4" Type="http://schemas.openxmlformats.org/officeDocument/2006/relationships/image" Target="../media/image74.png"/></Relationships>
</file>

<file path=ppt/slides/_rels/slide33.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730.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1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82CD90E2-9356-49E6-B67F-6D3A71F0D044}"/>
              </a:ext>
            </a:extLst>
          </p:cNvPr>
          <p:cNvSpPr>
            <a:spLocks noGrp="1"/>
          </p:cNvSpPr>
          <p:nvPr>
            <p:ph type="subTitle" idx="1"/>
          </p:nvPr>
        </p:nvSpPr>
        <p:spPr>
          <a:xfrm>
            <a:off x="1023361" y="2262730"/>
            <a:ext cx="10145276" cy="1049867"/>
          </a:xfrm>
        </p:spPr>
        <p:txBody>
          <a:bodyPr>
            <a:normAutofit fontScale="77500" lnSpcReduction="20000"/>
          </a:bodyPr>
          <a:lstStyle/>
          <a:p>
            <a:r>
              <a:rPr lang="en-IN" sz="4000" b="1" dirty="0">
                <a:latin typeface="Times New Roman" panose="02020603050405020304" pitchFamily="18" charset="0"/>
                <a:cs typeface="Times New Roman" panose="02020603050405020304" pitchFamily="18" charset="0"/>
              </a:rPr>
              <a:t>REDUCTION OF COMMON MODE VOLTAGE USING VARIOUS CARRIER BASED PWM TECHNIQUES</a:t>
            </a:r>
          </a:p>
        </p:txBody>
      </p:sp>
      <p:sp>
        <p:nvSpPr>
          <p:cNvPr id="6" name="Slide Number Placeholder 5">
            <a:extLst>
              <a:ext uri="{FF2B5EF4-FFF2-40B4-BE49-F238E27FC236}">
                <a16:creationId xmlns:a16="http://schemas.microsoft.com/office/drawing/2014/main" id="{0DF28951-DDA2-49CD-BC59-806EFE2A9D3D}"/>
              </a:ext>
            </a:extLst>
          </p:cNvPr>
          <p:cNvSpPr>
            <a:spLocks noGrp="1"/>
          </p:cNvSpPr>
          <p:nvPr>
            <p:ph type="sldNum" sz="quarter" idx="12"/>
          </p:nvPr>
        </p:nvSpPr>
        <p:spPr>
          <a:xfrm>
            <a:off x="11254147" y="6395362"/>
            <a:ext cx="753545" cy="365125"/>
          </a:xfrm>
        </p:spPr>
        <p:txBody>
          <a:bodyPr/>
          <a:lstStyle/>
          <a:p>
            <a:fld id="{DF28FB93-0A08-4E7D-8E63-9EFA29F1E093}" type="slidenum">
              <a:rPr lang="en-US" smtClean="0"/>
              <a:pPr/>
              <a:t>1</a:t>
            </a:fld>
            <a:endParaRPr lang="en-US" dirty="0"/>
          </a:p>
        </p:txBody>
      </p:sp>
      <p:pic>
        <p:nvPicPr>
          <p:cNvPr id="4" name="Picture 2">
            <a:extLst>
              <a:ext uri="{FF2B5EF4-FFF2-40B4-BE49-F238E27FC236}">
                <a16:creationId xmlns:a16="http://schemas.microsoft.com/office/drawing/2014/main" id="{E70E8AB6-63BD-4C72-86A2-05CB2BA8E7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9139" y="474274"/>
            <a:ext cx="886841" cy="1108552"/>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063CED99-100A-4FAA-A236-A8BFC027199A}"/>
              </a:ext>
            </a:extLst>
          </p:cNvPr>
          <p:cNvSpPr/>
          <p:nvPr/>
        </p:nvSpPr>
        <p:spPr>
          <a:xfrm>
            <a:off x="482270" y="4087038"/>
            <a:ext cx="3805722" cy="1200329"/>
          </a:xfrm>
          <a:prstGeom prst="rect">
            <a:avLst/>
          </a:prstGeom>
          <a:noFill/>
        </p:spPr>
        <p:txBody>
          <a:bodyPr wrap="none" lIns="91440" tIns="45720" rIns="91440" bIns="45720">
            <a:spAutoFit/>
          </a:bodyPr>
          <a:lstStyle/>
          <a:p>
            <a:pPr algn="ctr"/>
            <a:r>
              <a:rPr lang="en-US" cap="none" spc="0" dirty="0">
                <a:ln w="0"/>
                <a:effectLst/>
                <a:latin typeface="Times New Roman" panose="02020603050405020304" pitchFamily="18" charset="0"/>
                <a:cs typeface="Times New Roman" panose="02020603050405020304" pitchFamily="18" charset="0"/>
              </a:rPr>
              <a:t>GUIDELINES BY</a:t>
            </a:r>
          </a:p>
          <a:p>
            <a:r>
              <a:rPr lang="en-US" dirty="0">
                <a:ln w="0"/>
                <a:latin typeface="Times New Roman" panose="02020603050405020304" pitchFamily="18" charset="0"/>
                <a:cs typeface="Times New Roman" panose="02020603050405020304" pitchFamily="18" charset="0"/>
              </a:rPr>
              <a:t> Dr. M. HARSHAVARDHAN REDDY</a:t>
            </a:r>
          </a:p>
          <a:p>
            <a:r>
              <a:rPr lang="en-US" dirty="0">
                <a:ln w="0"/>
                <a:latin typeface="Times New Roman" panose="02020603050405020304" pitchFamily="18" charset="0"/>
                <a:cs typeface="Times New Roman" panose="02020603050405020304" pitchFamily="18" charset="0"/>
              </a:rPr>
              <a:t>          ASSOCIATE PROFESSOR</a:t>
            </a:r>
          </a:p>
          <a:p>
            <a:pPr algn="ctr"/>
            <a:r>
              <a:rPr lang="en-US" dirty="0">
                <a:ln w="0"/>
                <a:latin typeface="Times New Roman" panose="02020603050405020304" pitchFamily="18" charset="0"/>
                <a:cs typeface="Times New Roman" panose="02020603050405020304" pitchFamily="18" charset="0"/>
              </a:rPr>
              <a:t>DEPARTMENT OF EEE</a:t>
            </a:r>
          </a:p>
        </p:txBody>
      </p:sp>
      <p:sp>
        <p:nvSpPr>
          <p:cNvPr id="7" name="Rectangle 6">
            <a:extLst>
              <a:ext uri="{FF2B5EF4-FFF2-40B4-BE49-F238E27FC236}">
                <a16:creationId xmlns:a16="http://schemas.microsoft.com/office/drawing/2014/main" id="{67ACD627-BAAF-40F5-93A4-47D7E2F56DEE}"/>
              </a:ext>
            </a:extLst>
          </p:cNvPr>
          <p:cNvSpPr/>
          <p:nvPr/>
        </p:nvSpPr>
        <p:spPr>
          <a:xfrm>
            <a:off x="6847305" y="3788688"/>
            <a:ext cx="5160387" cy="2308324"/>
          </a:xfrm>
          <a:prstGeom prst="rect">
            <a:avLst/>
          </a:prstGeom>
          <a:noFill/>
        </p:spPr>
        <p:txBody>
          <a:bodyPr wrap="none" lIns="91440" tIns="45720" rIns="91440" bIns="45720">
            <a:spAutoFit/>
          </a:bodyPr>
          <a:lstStyle/>
          <a:p>
            <a:pPr algn="ctr"/>
            <a:r>
              <a:rPr lang="en-US" b="1" cap="none" spc="0" dirty="0">
                <a:ln w="0"/>
                <a:solidFill>
                  <a:schemeClr val="tx1"/>
                </a:solidFill>
                <a:latin typeface="Times New Roman" panose="02020603050405020304" pitchFamily="18" charset="0"/>
                <a:cs typeface="Times New Roman" panose="02020603050405020304" pitchFamily="18" charset="0"/>
              </a:rPr>
              <a:t>BATCH NO</a:t>
            </a:r>
            <a:r>
              <a:rPr lang="en-US" b="0" cap="none" spc="0" dirty="0">
                <a:ln w="0"/>
                <a:solidFill>
                  <a:schemeClr val="tx1"/>
                </a:solidFill>
                <a:latin typeface="Times New Roman" panose="02020603050405020304" pitchFamily="18" charset="0"/>
                <a:cs typeface="Times New Roman" panose="02020603050405020304" pitchFamily="18" charset="0"/>
              </a:rPr>
              <a:t>: B6</a:t>
            </a:r>
          </a:p>
          <a:p>
            <a:pPr algn="ctr"/>
            <a:endParaRPr lang="en-US" b="0" cap="none" spc="0" dirty="0">
              <a:ln w="0"/>
              <a:solidFill>
                <a:schemeClr val="tx1"/>
              </a:solidFill>
              <a:latin typeface="Times New Roman" panose="02020603050405020304" pitchFamily="18" charset="0"/>
              <a:cs typeface="Times New Roman" panose="02020603050405020304" pitchFamily="18" charset="0"/>
            </a:endParaRPr>
          </a:p>
          <a:p>
            <a:pPr algn="ctr"/>
            <a:r>
              <a:rPr lang="en-US" dirty="0">
                <a:ln w="0"/>
                <a:latin typeface="Times New Roman" panose="02020603050405020304" pitchFamily="18" charset="0"/>
                <a:cs typeface="Times New Roman" panose="02020603050405020304" pitchFamily="18" charset="0"/>
              </a:rPr>
              <a:t>  </a:t>
            </a:r>
            <a:r>
              <a:rPr lang="en-US" b="1" u="sng" dirty="0">
                <a:ln w="0"/>
                <a:latin typeface="Times New Roman" panose="02020603050405020304" pitchFamily="18" charset="0"/>
                <a:cs typeface="Times New Roman" panose="02020603050405020304" pitchFamily="18" charset="0"/>
              </a:rPr>
              <a:t>NAME</a:t>
            </a:r>
            <a:r>
              <a:rPr lang="en-US" dirty="0">
                <a:ln w="0"/>
                <a:latin typeface="Times New Roman" panose="02020603050405020304" pitchFamily="18" charset="0"/>
                <a:cs typeface="Times New Roman" panose="02020603050405020304" pitchFamily="18" charset="0"/>
              </a:rPr>
              <a:t>		                             </a:t>
            </a:r>
            <a:r>
              <a:rPr lang="en-US" b="1" u="sng" dirty="0">
                <a:ln w="0"/>
                <a:latin typeface="Times New Roman" panose="02020603050405020304" pitchFamily="18" charset="0"/>
                <a:cs typeface="Times New Roman" panose="02020603050405020304" pitchFamily="18" charset="0"/>
              </a:rPr>
              <a:t>ROLL NO</a:t>
            </a:r>
          </a:p>
          <a:p>
            <a:r>
              <a:rPr lang="en-US" b="0" cap="none" spc="0" dirty="0">
                <a:ln w="0"/>
                <a:solidFill>
                  <a:schemeClr val="tx1"/>
                </a:solidFill>
                <a:latin typeface="Times New Roman" panose="02020603050405020304" pitchFamily="18" charset="0"/>
                <a:cs typeface="Times New Roman" panose="02020603050405020304" pitchFamily="18" charset="0"/>
              </a:rPr>
              <a:t>B.SAI GOWTHAM TEJA		179X1A0208</a:t>
            </a:r>
          </a:p>
          <a:p>
            <a:r>
              <a:rPr lang="en-US" dirty="0">
                <a:ln w="0"/>
                <a:latin typeface="Times New Roman" panose="02020603050405020304" pitchFamily="18" charset="0"/>
                <a:cs typeface="Times New Roman" panose="02020603050405020304" pitchFamily="18" charset="0"/>
              </a:rPr>
              <a:t>B.SURESH			179X1A0207</a:t>
            </a:r>
          </a:p>
          <a:p>
            <a:r>
              <a:rPr lang="en-US" b="0" cap="none" spc="0" dirty="0">
                <a:ln w="0"/>
                <a:solidFill>
                  <a:schemeClr val="tx1"/>
                </a:solidFill>
                <a:latin typeface="Times New Roman" panose="02020603050405020304" pitchFamily="18" charset="0"/>
                <a:cs typeface="Times New Roman" panose="02020603050405020304" pitchFamily="18" charset="0"/>
              </a:rPr>
              <a:t>N.LAVANYA			</a:t>
            </a:r>
            <a:r>
              <a:rPr lang="en-US" dirty="0">
                <a:ln w="0"/>
                <a:latin typeface="Times New Roman" panose="02020603050405020304" pitchFamily="18" charset="0"/>
                <a:cs typeface="Times New Roman" panose="02020603050405020304" pitchFamily="18" charset="0"/>
              </a:rPr>
              <a:t>179X1A0269</a:t>
            </a:r>
          </a:p>
          <a:p>
            <a:r>
              <a:rPr lang="en-US" dirty="0">
                <a:ln w="0"/>
                <a:latin typeface="Times New Roman" panose="02020603050405020304" pitchFamily="18" charset="0"/>
                <a:cs typeface="Times New Roman" panose="02020603050405020304" pitchFamily="18" charset="0"/>
              </a:rPr>
              <a:t>D.RAMANJINEYULU		189X5A02E3</a:t>
            </a:r>
            <a:endParaRPr lang="en-US" b="0" cap="none" spc="0" dirty="0">
              <a:ln w="0"/>
              <a:solidFill>
                <a:schemeClr val="tx1"/>
              </a:solidFill>
              <a:latin typeface="Times New Roman" panose="02020603050405020304" pitchFamily="18" charset="0"/>
              <a:cs typeface="Times New Roman" panose="02020603050405020304" pitchFamily="18" charset="0"/>
            </a:endParaRPr>
          </a:p>
          <a:p>
            <a:endParaRPr lang="en-US" b="0" cap="none" spc="0" dirty="0">
              <a:ln w="0"/>
              <a:solidFill>
                <a:schemeClr val="tx1"/>
              </a:solidFill>
              <a:latin typeface="Times New Roman" panose="02020603050405020304" pitchFamily="18" charset="0"/>
              <a:cs typeface="Times New Roman" panose="02020603050405020304" pitchFamily="18" charset="0"/>
            </a:endParaRPr>
          </a:p>
        </p:txBody>
      </p:sp>
      <p:sp>
        <p:nvSpPr>
          <p:cNvPr id="10" name="Rectangle 9">
            <a:extLst>
              <a:ext uri="{FF2B5EF4-FFF2-40B4-BE49-F238E27FC236}">
                <a16:creationId xmlns:a16="http://schemas.microsoft.com/office/drawing/2014/main" id="{7A3EE9C6-A86D-4B53-A570-7C80AB14E5A5}"/>
              </a:ext>
            </a:extLst>
          </p:cNvPr>
          <p:cNvSpPr/>
          <p:nvPr/>
        </p:nvSpPr>
        <p:spPr>
          <a:xfrm>
            <a:off x="2271619" y="662036"/>
            <a:ext cx="7648761" cy="954107"/>
          </a:xfrm>
          <a:prstGeom prst="rect">
            <a:avLst/>
          </a:prstGeom>
          <a:noFill/>
        </p:spPr>
        <p:txBody>
          <a:bodyPr wrap="none" lIns="91440" tIns="45720" rIns="91440" bIns="45720">
            <a:spAutoFit/>
          </a:bodyPr>
          <a:lstStyle/>
          <a:p>
            <a:pPr algn="ctr"/>
            <a:r>
              <a:rPr lang="en-US" sz="2800" b="1" dirty="0">
                <a:latin typeface="Times New Roman" panose="02020603050405020304" pitchFamily="18" charset="0"/>
                <a:ea typeface="Tahoma" panose="020B0604030504040204" pitchFamily="34" charset="0"/>
                <a:cs typeface="Times New Roman" panose="02020603050405020304" pitchFamily="18" charset="0"/>
              </a:rPr>
              <a:t>G.PULLA REDDY ENGINEERING COLLEGE</a:t>
            </a:r>
          </a:p>
          <a:p>
            <a:pPr algn="ctr"/>
            <a:r>
              <a:rPr lang="en-US" sz="2800" b="1" dirty="0">
                <a:latin typeface="Times New Roman" panose="02020603050405020304" pitchFamily="18" charset="0"/>
                <a:ea typeface="Tahoma" panose="020B0604030504040204" pitchFamily="34" charset="0"/>
                <a:cs typeface="Times New Roman" panose="02020603050405020304" pitchFamily="18" charset="0"/>
              </a:rPr>
              <a:t>(AUTONOMOUS), KURNOOL</a:t>
            </a:r>
            <a:endParaRPr lang="en-US" sz="28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4226949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068AAFC-7BFF-4D16-BD40-7DEF15397BF9}"/>
              </a:ext>
            </a:extLst>
          </p:cNvPr>
          <p:cNvSpPr>
            <a:spLocks noGrp="1"/>
          </p:cNvSpPr>
          <p:nvPr>
            <p:ph type="sldNum" sz="quarter" idx="12"/>
          </p:nvPr>
        </p:nvSpPr>
        <p:spPr/>
        <p:txBody>
          <a:bodyPr/>
          <a:lstStyle/>
          <a:p>
            <a:fld id="{DF28FB93-0A08-4E7D-8E63-9EFA29F1E093}" type="slidenum">
              <a:rPr lang="en-US" smtClean="0"/>
              <a:pPr/>
              <a:t>10</a:t>
            </a:fld>
            <a:endParaRPr lang="en-US" dirty="0"/>
          </a:p>
        </p:txBody>
      </p:sp>
      <p:sp>
        <p:nvSpPr>
          <p:cNvPr id="8" name="TextBox 7">
            <a:extLst>
              <a:ext uri="{FF2B5EF4-FFF2-40B4-BE49-F238E27FC236}">
                <a16:creationId xmlns:a16="http://schemas.microsoft.com/office/drawing/2014/main" id="{5DA4A24B-3E90-4010-A41E-EB42B0054B9E}"/>
              </a:ext>
            </a:extLst>
          </p:cNvPr>
          <p:cNvSpPr txBox="1"/>
          <p:nvPr/>
        </p:nvSpPr>
        <p:spPr>
          <a:xfrm>
            <a:off x="161277" y="38207"/>
            <a:ext cx="6094520" cy="369332"/>
          </a:xfrm>
          <a:prstGeom prst="rect">
            <a:avLst/>
          </a:prstGeom>
          <a:noFill/>
        </p:spPr>
        <p:txBody>
          <a:bodyPr wrap="square">
            <a:spAutoFit/>
          </a:bodyPr>
          <a:lstStyle/>
          <a:p>
            <a:r>
              <a:rPr lang="en-US" sz="1800" b="1" dirty="0">
                <a:solidFill>
                  <a:schemeClr val="tx1"/>
                </a:solidFill>
                <a:latin typeface="Times New Roman" panose="02020603050405020304" pitchFamily="18" charset="0"/>
                <a:cs typeface="Times New Roman" panose="02020603050405020304" pitchFamily="18" charset="0"/>
              </a:rPr>
              <a:t>THREE LEVEL INVERTER</a:t>
            </a:r>
            <a:endParaRPr lang="en-IN" b="1" dirty="0"/>
          </a:p>
        </p:txBody>
      </p:sp>
      <p:pic>
        <p:nvPicPr>
          <p:cNvPr id="9" name="Picture 8">
            <a:extLst>
              <a:ext uri="{FF2B5EF4-FFF2-40B4-BE49-F238E27FC236}">
                <a16:creationId xmlns:a16="http://schemas.microsoft.com/office/drawing/2014/main" id="{93A8CF53-E567-4E44-877A-47BE00C1198D}"/>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6550" y="431793"/>
            <a:ext cx="4328160" cy="2914015"/>
          </a:xfrm>
          <a:prstGeom prst="rect">
            <a:avLst/>
          </a:prstGeom>
          <a:noFill/>
          <a:ln>
            <a:noFill/>
          </a:ln>
        </p:spPr>
      </p:pic>
      <p:sp>
        <p:nvSpPr>
          <p:cNvPr id="11" name="TextBox 10">
            <a:extLst>
              <a:ext uri="{FF2B5EF4-FFF2-40B4-BE49-F238E27FC236}">
                <a16:creationId xmlns:a16="http://schemas.microsoft.com/office/drawing/2014/main" id="{97157879-19E8-4B5E-A5F5-FA1165DC670A}"/>
              </a:ext>
            </a:extLst>
          </p:cNvPr>
          <p:cNvSpPr txBox="1"/>
          <p:nvPr/>
        </p:nvSpPr>
        <p:spPr>
          <a:xfrm>
            <a:off x="-342272" y="3068387"/>
            <a:ext cx="5253361" cy="369332"/>
          </a:xfrm>
          <a:prstGeom prst="rect">
            <a:avLst/>
          </a:prstGeom>
          <a:noFill/>
        </p:spPr>
        <p:txBody>
          <a:bodyPr wrap="square">
            <a:spAutoFit/>
          </a:bodyPr>
          <a:lstStyle/>
          <a:p>
            <a:pPr algn="ctr"/>
            <a:r>
              <a:rPr lang="en-US" sz="1800" dirty="0">
                <a:ln w="0"/>
                <a:latin typeface="Times New Roman" panose="02020603050405020304" pitchFamily="18" charset="0"/>
                <a:cs typeface="Times New Roman" panose="02020603050405020304" pitchFamily="18" charset="0"/>
              </a:rPr>
              <a:t>Fig. Three level Inverter</a:t>
            </a:r>
            <a:endParaRPr lang="en-US" sz="1800" b="0" cap="none" spc="0" dirty="0">
              <a:ln w="0"/>
              <a:solidFill>
                <a:schemeClr val="tx1"/>
              </a:solidFill>
              <a:latin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id="{E57FAB96-85CC-4EC7-8681-172137E4F3EB}"/>
              </a:ext>
            </a:extLst>
          </p:cNvPr>
          <p:cNvSpPr txBox="1"/>
          <p:nvPr/>
        </p:nvSpPr>
        <p:spPr>
          <a:xfrm>
            <a:off x="5033638" y="172518"/>
            <a:ext cx="7053309" cy="1530162"/>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1600" dirty="0">
                <a:effectLst/>
                <a:latin typeface="Times New Roman" panose="02020603050405020304" pitchFamily="18" charset="0"/>
                <a:ea typeface="Calibri" panose="020F0502020204030204" pitchFamily="34" charset="0"/>
              </a:rPr>
              <a:t>An inverter that produces three levels in the output pole voltage is called Three level Inverter.</a:t>
            </a:r>
            <a:r>
              <a:rPr lang="en-IN" sz="1600" dirty="0">
                <a:solidFill>
                  <a:srgbClr val="000000"/>
                </a:solidFill>
                <a:effectLst/>
                <a:latin typeface="Times New Roman" panose="02020603050405020304" pitchFamily="18" charset="0"/>
                <a:ea typeface="Calibri" panose="020F0502020204030204" pitchFamily="34" charset="0"/>
              </a:rPr>
              <a:t> A Three level Inverter creates three different voltages for the load </a:t>
            </a:r>
            <a:r>
              <a:rPr lang="en-IN" sz="1600" dirty="0" err="1">
                <a:solidFill>
                  <a:srgbClr val="000000"/>
                </a:solidFill>
                <a:effectLst/>
                <a:latin typeface="Times New Roman" panose="02020603050405020304" pitchFamily="18" charset="0"/>
                <a:ea typeface="Calibri" panose="020F0502020204030204" pitchFamily="34" charset="0"/>
              </a:rPr>
              <a:t>i.e</a:t>
            </a:r>
            <a:r>
              <a:rPr lang="en-IN" sz="1600" dirty="0">
                <a:solidFill>
                  <a:srgbClr val="000000"/>
                </a:solidFill>
                <a:effectLst/>
                <a:latin typeface="Times New Roman" panose="02020603050405020304" pitchFamily="18" charset="0"/>
                <a:ea typeface="Calibri" panose="020F0502020204030204" pitchFamily="34" charset="0"/>
              </a:rPr>
              <a:t>, suppose if V is the input voltage to three level inverter then it will provide either V, +</a:t>
            </a:r>
            <a:r>
              <a:rPr lang="en-IN" sz="1600" i="1" dirty="0">
                <a:solidFill>
                  <a:srgbClr val="000000"/>
                </a:solidFill>
                <a:effectLst/>
                <a:latin typeface="Times New Roman" panose="02020603050405020304" pitchFamily="18" charset="0"/>
                <a:ea typeface="Calibri" panose="020F0502020204030204" pitchFamily="34" charset="0"/>
              </a:rPr>
              <a:t> </a:t>
            </a:r>
            <a:r>
              <a:rPr lang="en-IN" sz="1600" dirty="0">
                <a:solidFill>
                  <a:srgbClr val="000000"/>
                </a:solidFill>
                <a:latin typeface="Times New Roman" panose="02020603050405020304" pitchFamily="18" charset="0"/>
                <a:ea typeface="Calibri" panose="020F0502020204030204" pitchFamily="34" charset="0"/>
              </a:rPr>
              <a:t>V</a:t>
            </a:r>
            <a:r>
              <a:rPr lang="en-IN" sz="1600" dirty="0">
                <a:solidFill>
                  <a:srgbClr val="000000"/>
                </a:solidFill>
                <a:effectLst/>
                <a:latin typeface="Times New Roman" panose="02020603050405020304" pitchFamily="18" charset="0"/>
                <a:ea typeface="Calibri" panose="020F0502020204030204" pitchFamily="34" charset="0"/>
              </a:rPr>
              <a:t>/2  and 0 on output.</a:t>
            </a:r>
            <a:r>
              <a:rPr lang="en-IN" sz="1600" dirty="0">
                <a:effectLst/>
                <a:latin typeface="Times New Roman" panose="02020603050405020304" pitchFamily="18" charset="0"/>
                <a:ea typeface="Calibri" panose="020F0502020204030204" pitchFamily="34" charset="0"/>
              </a:rPr>
              <a:t> </a:t>
            </a:r>
            <a:endParaRPr lang="en-IN" sz="1600" dirty="0"/>
          </a:p>
        </p:txBody>
      </p:sp>
      <p:sp>
        <p:nvSpPr>
          <p:cNvPr id="15" name="TextBox 14">
            <a:extLst>
              <a:ext uri="{FF2B5EF4-FFF2-40B4-BE49-F238E27FC236}">
                <a16:creationId xmlns:a16="http://schemas.microsoft.com/office/drawing/2014/main" id="{E4966E4D-6A76-4B98-BF39-81377D46F65C}"/>
              </a:ext>
            </a:extLst>
          </p:cNvPr>
          <p:cNvSpPr txBox="1"/>
          <p:nvPr/>
        </p:nvSpPr>
        <p:spPr>
          <a:xfrm>
            <a:off x="5033638" y="1595828"/>
            <a:ext cx="6922068" cy="79149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1600" dirty="0">
                <a:effectLst/>
                <a:latin typeface="Times New Roman" panose="02020603050405020304" pitchFamily="18" charset="0"/>
                <a:ea typeface="Calibri" panose="020F0502020204030204" pitchFamily="34" charset="0"/>
              </a:rPr>
              <a:t>Suppose if </a:t>
            </a:r>
            <a:r>
              <a:rPr lang="en-IN" sz="1600" dirty="0">
                <a:latin typeface="Times New Roman" panose="02020603050405020304" pitchFamily="18" charset="0"/>
                <a:ea typeface="Calibri" panose="020F0502020204030204" pitchFamily="34" charset="0"/>
              </a:rPr>
              <a:t>one leg</a:t>
            </a:r>
            <a:r>
              <a:rPr lang="en-IN" sz="1600" dirty="0">
                <a:effectLst/>
                <a:latin typeface="Times New Roman" panose="02020603050405020304" pitchFamily="18" charset="0"/>
                <a:ea typeface="Calibri" panose="020F0502020204030204" pitchFamily="34" charset="0"/>
              </a:rPr>
              <a:t> was considered from the main circuit then S1-S2 and S3-S4 are the complementary pairs of switches.</a:t>
            </a:r>
            <a:endParaRPr lang="en-IN" sz="1600" dirty="0"/>
          </a:p>
        </p:txBody>
      </p:sp>
      <p:sp>
        <p:nvSpPr>
          <p:cNvPr id="20" name="TextBox 19">
            <a:extLst>
              <a:ext uri="{FF2B5EF4-FFF2-40B4-BE49-F238E27FC236}">
                <a16:creationId xmlns:a16="http://schemas.microsoft.com/office/drawing/2014/main" id="{E656650B-9790-409F-BA38-C8695803178A}"/>
              </a:ext>
            </a:extLst>
          </p:cNvPr>
          <p:cNvSpPr txBox="1"/>
          <p:nvPr/>
        </p:nvSpPr>
        <p:spPr>
          <a:xfrm>
            <a:off x="5033638" y="2416605"/>
            <a:ext cx="6922068" cy="338554"/>
          </a:xfrm>
          <a:prstGeom prst="rect">
            <a:avLst/>
          </a:prstGeom>
          <a:noFill/>
        </p:spPr>
        <p:txBody>
          <a:bodyPr wrap="square">
            <a:spAutoFit/>
          </a:bodyPr>
          <a:lstStyle/>
          <a:p>
            <a:pPr marL="285750" indent="-285750" algn="just">
              <a:buFont typeface="Arial" panose="020B0604020202020204" pitchFamily="34" charset="0"/>
              <a:buChar char="•"/>
            </a:pPr>
            <a:r>
              <a:rPr lang="en-US" sz="1600" b="0" cap="none" spc="0" dirty="0">
                <a:ln w="0"/>
                <a:solidFill>
                  <a:schemeClr val="tx1"/>
                </a:solidFill>
                <a:latin typeface="Times New Roman" panose="02020603050405020304" pitchFamily="18" charset="0"/>
                <a:cs typeface="Times New Roman" panose="02020603050405020304" pitchFamily="18" charset="0"/>
              </a:rPr>
              <a:t>PD SPWM Technique and POD SPWM Technique are employed here</a:t>
            </a:r>
          </a:p>
        </p:txBody>
      </p:sp>
      <p:pic>
        <p:nvPicPr>
          <p:cNvPr id="4" name="Picture 3">
            <a:extLst>
              <a:ext uri="{FF2B5EF4-FFF2-40B4-BE49-F238E27FC236}">
                <a16:creationId xmlns:a16="http://schemas.microsoft.com/office/drawing/2014/main" id="{07F06382-0B9C-4658-979B-DF6B78FF9441}"/>
              </a:ext>
            </a:extLst>
          </p:cNvPr>
          <p:cNvPicPr>
            <a:picLocks noChangeAspect="1"/>
          </p:cNvPicPr>
          <p:nvPr/>
        </p:nvPicPr>
        <p:blipFill>
          <a:blip r:embed="rId3"/>
          <a:stretch>
            <a:fillRect/>
          </a:stretch>
        </p:blipFill>
        <p:spPr>
          <a:xfrm>
            <a:off x="5485286" y="2848438"/>
            <a:ext cx="2845150" cy="2494985"/>
          </a:xfrm>
          <a:prstGeom prst="rect">
            <a:avLst/>
          </a:prstGeom>
        </p:spPr>
      </p:pic>
      <p:pic>
        <p:nvPicPr>
          <p:cNvPr id="6" name="Picture 5">
            <a:extLst>
              <a:ext uri="{FF2B5EF4-FFF2-40B4-BE49-F238E27FC236}">
                <a16:creationId xmlns:a16="http://schemas.microsoft.com/office/drawing/2014/main" id="{A1D5DECE-DCC3-496E-A87E-99789F79210E}"/>
              </a:ext>
            </a:extLst>
          </p:cNvPr>
          <p:cNvPicPr>
            <a:picLocks noChangeAspect="1"/>
          </p:cNvPicPr>
          <p:nvPr/>
        </p:nvPicPr>
        <p:blipFill>
          <a:blip r:embed="rId4"/>
          <a:stretch>
            <a:fillRect/>
          </a:stretch>
        </p:blipFill>
        <p:spPr>
          <a:xfrm>
            <a:off x="8626815" y="2804640"/>
            <a:ext cx="3278635" cy="2596404"/>
          </a:xfrm>
          <a:prstGeom prst="rect">
            <a:avLst/>
          </a:prstGeom>
        </p:spPr>
      </p:pic>
      <p:sp>
        <p:nvSpPr>
          <p:cNvPr id="7" name="Rectangle 6">
            <a:extLst>
              <a:ext uri="{FF2B5EF4-FFF2-40B4-BE49-F238E27FC236}">
                <a16:creationId xmlns:a16="http://schemas.microsoft.com/office/drawing/2014/main" id="{477D2F0B-56AF-4D32-AA00-148CE9BFA942}"/>
              </a:ext>
            </a:extLst>
          </p:cNvPr>
          <p:cNvSpPr/>
          <p:nvPr/>
        </p:nvSpPr>
        <p:spPr>
          <a:xfrm>
            <a:off x="5619896" y="4862062"/>
            <a:ext cx="5717459" cy="400110"/>
          </a:xfrm>
          <a:prstGeom prst="rect">
            <a:avLst/>
          </a:prstGeom>
          <a:noFill/>
        </p:spPr>
        <p:txBody>
          <a:bodyPr wrap="square" lIns="91440" tIns="45720" rIns="91440" bIns="45720">
            <a:spAutoFit/>
          </a:bodyPr>
          <a:lstStyle/>
          <a:p>
            <a:pPr algn="ctr"/>
            <a:r>
              <a:rPr lang="en-US" sz="2000"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PD                                      POD</a:t>
            </a:r>
          </a:p>
        </p:txBody>
      </p:sp>
      <p:pic>
        <p:nvPicPr>
          <p:cNvPr id="16" name="Picture 15">
            <a:extLst>
              <a:ext uri="{FF2B5EF4-FFF2-40B4-BE49-F238E27FC236}">
                <a16:creationId xmlns:a16="http://schemas.microsoft.com/office/drawing/2014/main" id="{779A0908-7CEF-4290-BBAD-620FA809EA2A}"/>
              </a:ext>
            </a:extLst>
          </p:cNvPr>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76179" y="3405365"/>
            <a:ext cx="2562619" cy="2577994"/>
          </a:xfrm>
          <a:prstGeom prst="rect">
            <a:avLst/>
          </a:prstGeom>
          <a:noFill/>
          <a:ln>
            <a:noFill/>
          </a:ln>
        </p:spPr>
      </p:pic>
      <p:sp>
        <p:nvSpPr>
          <p:cNvPr id="19" name="TextBox 18">
            <a:extLst>
              <a:ext uri="{FF2B5EF4-FFF2-40B4-BE49-F238E27FC236}">
                <a16:creationId xmlns:a16="http://schemas.microsoft.com/office/drawing/2014/main" id="{8A284DB2-E4BE-4CB6-AC20-279FD02B277B}"/>
              </a:ext>
            </a:extLst>
          </p:cNvPr>
          <p:cNvSpPr txBox="1"/>
          <p:nvPr/>
        </p:nvSpPr>
        <p:spPr>
          <a:xfrm>
            <a:off x="-1649400" y="5892581"/>
            <a:ext cx="6264110" cy="646331"/>
          </a:xfrm>
          <a:prstGeom prst="rect">
            <a:avLst/>
          </a:prstGeom>
          <a:noFill/>
        </p:spPr>
        <p:txBody>
          <a:bodyPr wrap="square">
            <a:spAutoFit/>
          </a:bodyPr>
          <a:lstStyle/>
          <a:p>
            <a:pPr algn="ctr"/>
            <a:r>
              <a:rPr lang="en-US" sz="1800" dirty="0">
                <a:ln w="0"/>
                <a:latin typeface="Times New Roman" panose="02020603050405020304" pitchFamily="18" charset="0"/>
                <a:cs typeface="Times New Roman" panose="02020603050405020304" pitchFamily="18" charset="0"/>
              </a:rPr>
              <a:t>Fig. Single leg </a:t>
            </a:r>
          </a:p>
          <a:p>
            <a:pPr algn="ctr"/>
            <a:r>
              <a:rPr lang="en-US" sz="1800" dirty="0">
                <a:ln w="0"/>
                <a:latin typeface="Times New Roman" panose="02020603050405020304" pitchFamily="18" charset="0"/>
                <a:cs typeface="Times New Roman" panose="02020603050405020304" pitchFamily="18" charset="0"/>
              </a:rPr>
              <a:t>of Three Level Inverter</a:t>
            </a:r>
            <a:endParaRPr lang="en-US" sz="1800" b="0" cap="none" spc="0" dirty="0">
              <a:ln w="0"/>
              <a:solidFill>
                <a:schemeClr val="tx1"/>
              </a:solidFill>
              <a:latin typeface="Times New Roman" panose="02020603050405020304" pitchFamily="18" charset="0"/>
              <a:cs typeface="Times New Roman" panose="02020603050405020304" pitchFamily="18" charset="0"/>
            </a:endParaRPr>
          </a:p>
        </p:txBody>
      </p:sp>
      <p:sp>
        <p:nvSpPr>
          <p:cNvPr id="21" name="TextBox 20">
            <a:extLst>
              <a:ext uri="{FF2B5EF4-FFF2-40B4-BE49-F238E27FC236}">
                <a16:creationId xmlns:a16="http://schemas.microsoft.com/office/drawing/2014/main" id="{AF9055D3-F5F2-4606-909F-4F56818CA663}"/>
              </a:ext>
            </a:extLst>
          </p:cNvPr>
          <p:cNvSpPr txBox="1"/>
          <p:nvPr/>
        </p:nvSpPr>
        <p:spPr>
          <a:xfrm>
            <a:off x="2950691" y="5610906"/>
            <a:ext cx="9253202" cy="791499"/>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In Phase Disposition all the carrier signals are in same phase. In Phase Opposition Disposition all the carrier signals above zero are out of phase with those below the zero by 180°.</a:t>
            </a:r>
            <a:endParaRPr lang="en-US" sz="1600" b="0" cap="none" spc="0" dirty="0">
              <a:ln w="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546910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6ABE56E-158F-4690-B1A7-01F026DDBBDD}"/>
              </a:ext>
            </a:extLst>
          </p:cNvPr>
          <p:cNvSpPr>
            <a:spLocks noGrp="1"/>
          </p:cNvSpPr>
          <p:nvPr>
            <p:ph type="sldNum" sz="quarter" idx="12"/>
          </p:nvPr>
        </p:nvSpPr>
        <p:spPr/>
        <p:txBody>
          <a:bodyPr/>
          <a:lstStyle/>
          <a:p>
            <a:fld id="{DF28FB93-0A08-4E7D-8E63-9EFA29F1E093}" type="slidenum">
              <a:rPr lang="en-US" smtClean="0"/>
              <a:pPr/>
              <a:t>11</a:t>
            </a:fld>
            <a:endParaRPr lang="en-US" dirty="0"/>
          </a:p>
        </p:txBody>
      </p:sp>
      <p:pic>
        <p:nvPicPr>
          <p:cNvPr id="11" name="Picture 10">
            <a:extLst>
              <a:ext uri="{FF2B5EF4-FFF2-40B4-BE49-F238E27FC236}">
                <a16:creationId xmlns:a16="http://schemas.microsoft.com/office/drawing/2014/main" id="{B5A7FA32-3DB7-40AE-BE12-F2E0FACFB640}"/>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67280" y="1671228"/>
            <a:ext cx="6956981" cy="4685122"/>
          </a:xfrm>
          <a:prstGeom prst="rect">
            <a:avLst/>
          </a:prstGeom>
          <a:noFill/>
          <a:ln>
            <a:noFill/>
          </a:ln>
        </p:spPr>
      </p:pic>
      <p:sp>
        <p:nvSpPr>
          <p:cNvPr id="12" name="TextBox 11">
            <a:extLst>
              <a:ext uri="{FF2B5EF4-FFF2-40B4-BE49-F238E27FC236}">
                <a16:creationId xmlns:a16="http://schemas.microsoft.com/office/drawing/2014/main" id="{EF7136B7-5A5C-498E-9A8A-C11E35531863}"/>
              </a:ext>
            </a:extLst>
          </p:cNvPr>
          <p:cNvSpPr txBox="1"/>
          <p:nvPr/>
        </p:nvSpPr>
        <p:spPr>
          <a:xfrm>
            <a:off x="167280" y="6356350"/>
            <a:ext cx="6094520" cy="338554"/>
          </a:xfrm>
          <a:prstGeom prst="rect">
            <a:avLst/>
          </a:prstGeom>
          <a:noFill/>
        </p:spPr>
        <p:txBody>
          <a:bodyPr wrap="square">
            <a:spAutoFit/>
          </a:bodyPr>
          <a:lstStyle/>
          <a:p>
            <a:pPr algn="ctr"/>
            <a:r>
              <a:rPr lang="en-US" sz="1600" dirty="0">
                <a:ln w="0"/>
                <a:latin typeface="Times New Roman" panose="02020603050405020304" pitchFamily="18" charset="0"/>
                <a:cs typeface="Times New Roman" panose="02020603050405020304" pitchFamily="18" charset="0"/>
              </a:rPr>
              <a:t>Fig. Three Level Inverter fed Induction Motor drive</a:t>
            </a:r>
            <a:endParaRPr lang="en-US" sz="1600" b="0" cap="none" spc="0" dirty="0">
              <a:ln w="0"/>
              <a:solidFill>
                <a:schemeClr val="tx1"/>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1FDE01F2-4226-4FAE-8CA6-26A8E3AF234B}"/>
                  </a:ext>
                </a:extLst>
              </p:cNvPr>
              <p:cNvSpPr txBox="1"/>
              <p:nvPr/>
            </p:nvSpPr>
            <p:spPr>
              <a:xfrm>
                <a:off x="7430722" y="2391376"/>
                <a:ext cx="4192527" cy="2075248"/>
              </a:xfrm>
              <a:prstGeom prst="rect">
                <a:avLst/>
              </a:prstGeom>
              <a:noFill/>
            </p:spPr>
            <p:txBody>
              <a:bodyPr wrap="square">
                <a:spAutoFit/>
              </a:bodyPr>
              <a:lstStyle/>
              <a:p>
                <a:pPr>
                  <a:lnSpc>
                    <a:spcPct val="115000"/>
                  </a:lnSpc>
                  <a:spcAft>
                    <a:spcPts val="800"/>
                  </a:spcAft>
                </a:pPr>
                <a:r>
                  <a:rPr lang="en-IN" sz="1800" b="1" dirty="0">
                    <a:effectLst/>
                    <a:latin typeface="Times New Roman" panose="02020603050405020304" pitchFamily="18" charset="0"/>
                    <a:ea typeface="Calibri" panose="020F0502020204030204" pitchFamily="34" charset="0"/>
                    <a:cs typeface="Times New Roman" panose="02020603050405020304" pitchFamily="18" charset="0"/>
                  </a:rPr>
                  <a:t>SIMULATION PARAMETERS</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800"/>
                  </a:spcAft>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Input DC Voltage (</a:t>
                </a:r>
                <a14:m>
                  <m:oMath xmlns:m="http://schemas.openxmlformats.org/officeDocument/2006/math">
                    <m:sSub>
                      <m:sSubPr>
                        <m:ctrlPr>
                          <a:rPr lang="en-IN" sz="1800" i="1">
                            <a:effectLst/>
                            <a:latin typeface="Cambria Math" panose="02040503050406030204" pitchFamily="18" charset="0"/>
                            <a:ea typeface="Calibri" panose="020F0502020204030204" pitchFamily="34" charset="0"/>
                            <a:cs typeface="Times New Roman" panose="02020603050405020304" pitchFamily="18" charset="0"/>
                          </a:rPr>
                        </m:ctrlPr>
                      </m:sSubPr>
                      <m:e>
                        <m:r>
                          <m:rPr>
                            <m:sty m:val="p"/>
                          </m:rPr>
                          <a:rPr lang="en-IN" sz="1800">
                            <a:effectLst/>
                            <a:latin typeface="Cambria Math" panose="02040503050406030204" pitchFamily="18" charset="0"/>
                            <a:ea typeface="Calibri" panose="020F0502020204030204" pitchFamily="34" charset="0"/>
                            <a:cs typeface="Times New Roman" panose="02020603050405020304" pitchFamily="18" charset="0"/>
                          </a:rPr>
                          <m:t>V</m:t>
                        </m:r>
                      </m:e>
                      <m:sub>
                        <m:r>
                          <m:rPr>
                            <m:sty m:val="p"/>
                          </m:rPr>
                          <a:rPr lang="en-IN" sz="1800">
                            <a:effectLst/>
                            <a:latin typeface="Cambria Math" panose="02040503050406030204" pitchFamily="18" charset="0"/>
                            <a:ea typeface="Calibri" panose="020F0502020204030204" pitchFamily="34" charset="0"/>
                            <a:cs typeface="Times New Roman" panose="02020603050405020304" pitchFamily="18" charset="0"/>
                          </a:rPr>
                          <m:t>DC</m:t>
                        </m:r>
                      </m:sub>
                    </m:sSub>
                  </m:oMath>
                </a14:m>
                <a:r>
                  <a:rPr lang="en-IN" sz="1800" dirty="0">
                    <a:effectLst/>
                    <a:latin typeface="Times New Roman" panose="02020603050405020304" pitchFamily="18" charset="0"/>
                    <a:ea typeface="Calibri" panose="020F0502020204030204" pitchFamily="34" charset="0"/>
                    <a:cs typeface="Times New Roman" panose="02020603050405020304" pitchFamily="18" charset="0"/>
                  </a:rPr>
                  <a:t>) = 510V</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800"/>
                  </a:spcAft>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Modulation Index = 0.9</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800"/>
                  </a:spcAft>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Switching Frequency = 3000 Hz</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800"/>
                  </a:spcAft>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Frequency of Sinewave (</a:t>
                </a:r>
                <a14:m>
                  <m:oMath xmlns:m="http://schemas.openxmlformats.org/officeDocument/2006/math">
                    <m:sSub>
                      <m:sSubPr>
                        <m:ctrlPr>
                          <a:rPr lang="en-IN" sz="1800" i="1">
                            <a:effectLst/>
                            <a:latin typeface="Cambria Math" panose="02040503050406030204" pitchFamily="18" charset="0"/>
                            <a:ea typeface="Calibri" panose="020F0502020204030204" pitchFamily="34" charset="0"/>
                            <a:cs typeface="Times New Roman" panose="02020603050405020304" pitchFamily="18" charset="0"/>
                          </a:rPr>
                        </m:ctrlPr>
                      </m:sSubPr>
                      <m:e>
                        <m:r>
                          <m:rPr>
                            <m:sty m:val="p"/>
                          </m:rPr>
                          <a:rPr lang="en-IN" sz="1800">
                            <a:effectLst/>
                            <a:latin typeface="Cambria Math" panose="02040503050406030204" pitchFamily="18" charset="0"/>
                            <a:ea typeface="Calibri" panose="020F0502020204030204" pitchFamily="34" charset="0"/>
                            <a:cs typeface="Times New Roman" panose="02020603050405020304" pitchFamily="18" charset="0"/>
                          </a:rPr>
                          <m:t>F</m:t>
                        </m:r>
                      </m:e>
                      <m:sub>
                        <m:r>
                          <m:rPr>
                            <m:sty m:val="p"/>
                          </m:rPr>
                          <a:rPr lang="en-IN" sz="1800">
                            <a:effectLst/>
                            <a:latin typeface="Cambria Math" panose="02040503050406030204" pitchFamily="18" charset="0"/>
                            <a:ea typeface="Calibri" panose="020F0502020204030204" pitchFamily="34" charset="0"/>
                            <a:cs typeface="Times New Roman" panose="02020603050405020304" pitchFamily="18" charset="0"/>
                          </a:rPr>
                          <m:t>sw</m:t>
                        </m:r>
                      </m:sub>
                    </m:sSub>
                  </m:oMath>
                </a14:m>
                <a:r>
                  <a:rPr lang="en-IN" sz="1800" dirty="0">
                    <a:effectLst/>
                    <a:latin typeface="Times New Roman" panose="02020603050405020304" pitchFamily="18" charset="0"/>
                    <a:ea typeface="Calibri" panose="020F0502020204030204" pitchFamily="34" charset="0"/>
                    <a:cs typeface="Times New Roman" panose="02020603050405020304" pitchFamily="18" charset="0"/>
                  </a:rPr>
                  <a:t>) = 50 Hz</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14" name="TextBox 13">
                <a:extLst>
                  <a:ext uri="{FF2B5EF4-FFF2-40B4-BE49-F238E27FC236}">
                    <a16:creationId xmlns:a16="http://schemas.microsoft.com/office/drawing/2014/main" id="{1FDE01F2-4226-4FAE-8CA6-26A8E3AF234B}"/>
                  </a:ext>
                </a:extLst>
              </p:cNvPr>
              <p:cNvSpPr txBox="1">
                <a:spLocks noRot="1" noChangeAspect="1" noMove="1" noResize="1" noEditPoints="1" noAdjustHandles="1" noChangeArrowheads="1" noChangeShapeType="1" noTextEdit="1"/>
              </p:cNvSpPr>
              <p:nvPr/>
            </p:nvSpPr>
            <p:spPr>
              <a:xfrm>
                <a:off x="7430722" y="2391376"/>
                <a:ext cx="4192527" cy="2075248"/>
              </a:xfrm>
              <a:prstGeom prst="rect">
                <a:avLst/>
              </a:prstGeom>
              <a:blipFill>
                <a:blip r:embed="rId3"/>
                <a:stretch>
                  <a:fillRect l="-1308" t="-587" b="-3226"/>
                </a:stretch>
              </a:blipFill>
            </p:spPr>
            <p:txBody>
              <a:bodyPr/>
              <a:lstStyle/>
              <a:p>
                <a:r>
                  <a:rPr lang="en-IN">
                    <a:noFill/>
                  </a:rPr>
                  <a:t> </a:t>
                </a:r>
              </a:p>
            </p:txBody>
          </p:sp>
        </mc:Fallback>
      </mc:AlternateContent>
      <p:sp>
        <p:nvSpPr>
          <p:cNvPr id="7" name="TextBox 6">
            <a:extLst>
              <a:ext uri="{FF2B5EF4-FFF2-40B4-BE49-F238E27FC236}">
                <a16:creationId xmlns:a16="http://schemas.microsoft.com/office/drawing/2014/main" id="{2E45469E-3623-4041-BCAE-8089E9203AEE}"/>
              </a:ext>
            </a:extLst>
          </p:cNvPr>
          <p:cNvSpPr txBox="1"/>
          <p:nvPr/>
        </p:nvSpPr>
        <p:spPr>
          <a:xfrm>
            <a:off x="167280" y="64891"/>
            <a:ext cx="11785908" cy="1289071"/>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US" sz="1800" dirty="0">
                <a:ln w="0"/>
                <a:latin typeface="Times New Roman" panose="02020603050405020304" pitchFamily="18" charset="0"/>
                <a:cs typeface="Times New Roman" panose="02020603050405020304" pitchFamily="18" charset="0"/>
              </a:rPr>
              <a:t>The voltages of this three level inverter for given input are Vdc, Vdc/2 ,0. </a:t>
            </a:r>
            <a:r>
              <a:rPr lang="en-US" sz="1800" b="0" cap="none" spc="0" dirty="0">
                <a:ln w="0"/>
                <a:solidFill>
                  <a:schemeClr val="tx1"/>
                </a:solidFill>
                <a:latin typeface="Times New Roman" panose="02020603050405020304" pitchFamily="18" charset="0"/>
                <a:cs typeface="Times New Roman" panose="02020603050405020304" pitchFamily="18" charset="0"/>
              </a:rPr>
              <a:t>The operation of the circuit is for the first instant S1(ON/OFF) , S2(ON/OFF),S3(ON) and S4(OFF) the pole voltage will be Vdc, Vdc/2 and for the second instant S1(OFF) , S2(ON), S3(ON/OFF) and S4(ON/OFF) the pole voltage for this instant will be Vdc/2, 0.</a:t>
            </a:r>
          </a:p>
        </p:txBody>
      </p:sp>
    </p:spTree>
    <p:extLst>
      <p:ext uri="{BB962C8B-B14F-4D97-AF65-F5344CB8AC3E}">
        <p14:creationId xmlns:p14="http://schemas.microsoft.com/office/powerpoint/2010/main" val="25559067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4B23867-1A2C-4A42-8C73-6F8786874C30}"/>
              </a:ext>
            </a:extLst>
          </p:cNvPr>
          <p:cNvSpPr>
            <a:spLocks noGrp="1"/>
          </p:cNvSpPr>
          <p:nvPr>
            <p:ph type="sldNum" sz="quarter" idx="12"/>
          </p:nvPr>
        </p:nvSpPr>
        <p:spPr/>
        <p:txBody>
          <a:bodyPr/>
          <a:lstStyle/>
          <a:p>
            <a:fld id="{DF28FB93-0A08-4E7D-8E63-9EFA29F1E093}" type="slidenum">
              <a:rPr lang="en-US" smtClean="0"/>
              <a:pPr/>
              <a:t>12</a:t>
            </a:fld>
            <a:endParaRPr lang="en-US" dirty="0"/>
          </a:p>
        </p:txBody>
      </p:sp>
      <p:pic>
        <p:nvPicPr>
          <p:cNvPr id="4" name="Picture 3">
            <a:extLst>
              <a:ext uri="{FF2B5EF4-FFF2-40B4-BE49-F238E27FC236}">
                <a16:creationId xmlns:a16="http://schemas.microsoft.com/office/drawing/2014/main" id="{F2F65940-92E0-4EF0-B042-1B0F96E71E87}"/>
              </a:ext>
            </a:extLst>
          </p:cNvPr>
          <p:cNvPicPr>
            <a:picLocks noChangeAspect="1"/>
          </p:cNvPicPr>
          <p:nvPr/>
        </p:nvPicPr>
        <p:blipFill>
          <a:blip r:embed="rId2"/>
          <a:stretch>
            <a:fillRect/>
          </a:stretch>
        </p:blipFill>
        <p:spPr>
          <a:xfrm>
            <a:off x="1246414" y="0"/>
            <a:ext cx="9699171" cy="6858000"/>
          </a:xfrm>
          <a:prstGeom prst="rect">
            <a:avLst/>
          </a:prstGeom>
        </p:spPr>
      </p:pic>
      <p:sp>
        <p:nvSpPr>
          <p:cNvPr id="6" name="TextBox 5">
            <a:extLst>
              <a:ext uri="{FF2B5EF4-FFF2-40B4-BE49-F238E27FC236}">
                <a16:creationId xmlns:a16="http://schemas.microsoft.com/office/drawing/2014/main" id="{FDAA0AF5-052C-4652-9D58-88FF88162AE8}"/>
              </a:ext>
            </a:extLst>
          </p:cNvPr>
          <p:cNvSpPr txBox="1"/>
          <p:nvPr/>
        </p:nvSpPr>
        <p:spPr>
          <a:xfrm>
            <a:off x="1369243" y="6356350"/>
            <a:ext cx="8208389" cy="369332"/>
          </a:xfrm>
          <a:prstGeom prst="rect">
            <a:avLst/>
          </a:prstGeom>
          <a:noFill/>
        </p:spPr>
        <p:txBody>
          <a:bodyPr wrap="square">
            <a:spAutoFit/>
          </a:bodyPr>
          <a:lstStyle/>
          <a:p>
            <a:pPr algn="ctr"/>
            <a:r>
              <a:rPr lang="en-US" sz="1800" dirty="0">
                <a:ln w="0"/>
                <a:latin typeface="Times New Roman" panose="02020603050405020304" pitchFamily="18" charset="0"/>
                <a:cs typeface="Times New Roman" panose="02020603050405020304" pitchFamily="18" charset="0"/>
              </a:rPr>
              <a:t>Fig. Simulink Model of Three Level Inverter fed Induction Motor drive</a:t>
            </a:r>
            <a:endParaRPr lang="en-US" sz="1800" b="0" cap="none" spc="0" dirty="0">
              <a:ln w="0"/>
              <a:solidFill>
                <a:schemeClr val="tx1"/>
              </a:solidFill>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3B5270F8-D2A6-4CB7-B91D-45937B917B4B}"/>
              </a:ext>
            </a:extLst>
          </p:cNvPr>
          <p:cNvSpPr txBox="1"/>
          <p:nvPr/>
        </p:nvSpPr>
        <p:spPr>
          <a:xfrm>
            <a:off x="1246414" y="0"/>
            <a:ext cx="6094428" cy="369332"/>
          </a:xfrm>
          <a:prstGeom prst="rect">
            <a:avLst/>
          </a:prstGeom>
          <a:noFill/>
        </p:spPr>
        <p:txBody>
          <a:bodyPr wrap="square">
            <a:spAutoFit/>
          </a:bodyPr>
          <a:lstStyle/>
          <a:p>
            <a:r>
              <a:rPr lang="en-IN" sz="1800" b="1" dirty="0">
                <a:latin typeface="Times New Roman" panose="02020603050405020304" pitchFamily="18" charset="0"/>
                <a:cs typeface="Times New Roman" panose="02020603050405020304" pitchFamily="18" charset="0"/>
              </a:rPr>
              <a:t>SIMULATION </a:t>
            </a:r>
            <a:r>
              <a:rPr lang="en-IN" b="1" dirty="0">
                <a:latin typeface="Times New Roman" panose="02020603050405020304" pitchFamily="18" charset="0"/>
                <a:cs typeface="Times New Roman" panose="02020603050405020304" pitchFamily="18" charset="0"/>
              </a:rPr>
              <a:t>MODEL</a:t>
            </a:r>
            <a:r>
              <a:rPr lang="en-IN" sz="1800" b="1" dirty="0">
                <a:latin typeface="Times New Roman" panose="02020603050405020304" pitchFamily="18" charset="0"/>
                <a:cs typeface="Times New Roman" panose="02020603050405020304" pitchFamily="18" charset="0"/>
              </a:rPr>
              <a:t> </a:t>
            </a:r>
            <a:endParaRPr lang="en-IN" dirty="0"/>
          </a:p>
        </p:txBody>
      </p:sp>
    </p:spTree>
    <p:extLst>
      <p:ext uri="{BB962C8B-B14F-4D97-AF65-F5344CB8AC3E}">
        <p14:creationId xmlns:p14="http://schemas.microsoft.com/office/powerpoint/2010/main" val="24030079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6ABE56E-158F-4690-B1A7-01F026DDBBDD}"/>
              </a:ext>
            </a:extLst>
          </p:cNvPr>
          <p:cNvSpPr>
            <a:spLocks noGrp="1"/>
          </p:cNvSpPr>
          <p:nvPr>
            <p:ph type="sldNum" sz="quarter" idx="12"/>
          </p:nvPr>
        </p:nvSpPr>
        <p:spPr/>
        <p:txBody>
          <a:bodyPr/>
          <a:lstStyle/>
          <a:p>
            <a:fld id="{DF28FB93-0A08-4E7D-8E63-9EFA29F1E093}" type="slidenum">
              <a:rPr lang="en-US" smtClean="0"/>
              <a:pPr/>
              <a:t>13</a:t>
            </a:fld>
            <a:endParaRPr lang="en-US" dirty="0"/>
          </a:p>
        </p:txBody>
      </p:sp>
      <p:pic>
        <p:nvPicPr>
          <p:cNvPr id="13" name="Picture 12">
            <a:extLst>
              <a:ext uri="{FF2B5EF4-FFF2-40B4-BE49-F238E27FC236}">
                <a16:creationId xmlns:a16="http://schemas.microsoft.com/office/drawing/2014/main" id="{60989729-ADDA-44D4-8440-A8BDBC78D790}"/>
              </a:ext>
            </a:extLst>
          </p:cNvPr>
          <p:cNvPicPr/>
          <p:nvPr/>
        </p:nvPicPr>
        <p:blipFill rotWithShape="1">
          <a:blip r:embed="rId2">
            <a:extLst>
              <a:ext uri="{28A0092B-C50C-407E-A947-70E740481C1C}">
                <a14:useLocalDpi xmlns:a14="http://schemas.microsoft.com/office/drawing/2010/main" val="0"/>
              </a:ext>
            </a:extLst>
          </a:blip>
          <a:srcRect t="2494" b="65901"/>
          <a:stretch/>
        </p:blipFill>
        <p:spPr>
          <a:xfrm>
            <a:off x="1733731" y="604206"/>
            <a:ext cx="8420901" cy="2853016"/>
          </a:xfrm>
          <a:prstGeom prst="rect">
            <a:avLst/>
          </a:prstGeom>
        </p:spPr>
      </p:pic>
      <p:sp>
        <p:nvSpPr>
          <p:cNvPr id="15" name="TextBox 14">
            <a:extLst>
              <a:ext uri="{FF2B5EF4-FFF2-40B4-BE49-F238E27FC236}">
                <a16:creationId xmlns:a16="http://schemas.microsoft.com/office/drawing/2014/main" id="{BB6EA3FA-B80C-4110-B6E4-1C157CBD9D33}"/>
              </a:ext>
            </a:extLst>
          </p:cNvPr>
          <p:cNvSpPr txBox="1"/>
          <p:nvPr/>
        </p:nvSpPr>
        <p:spPr>
          <a:xfrm>
            <a:off x="0" y="118487"/>
            <a:ext cx="6363092" cy="369332"/>
          </a:xfrm>
          <a:prstGeom prst="rect">
            <a:avLst/>
          </a:prstGeom>
          <a:noFill/>
        </p:spPr>
        <p:txBody>
          <a:bodyPr wrap="square">
            <a:spAutoFit/>
          </a:bodyPr>
          <a:lstStyle/>
          <a:p>
            <a:r>
              <a:rPr lang="en-IN" sz="1800" b="1" dirty="0">
                <a:latin typeface="Times New Roman" panose="02020603050405020304" pitchFamily="18" charset="0"/>
                <a:cs typeface="Times New Roman" panose="02020603050405020304" pitchFamily="18" charset="0"/>
              </a:rPr>
              <a:t>SIMULATION RESULTS (FOR PD):</a:t>
            </a:r>
            <a:endParaRPr lang="en-IN" dirty="0"/>
          </a:p>
        </p:txBody>
      </p:sp>
      <p:pic>
        <p:nvPicPr>
          <p:cNvPr id="16" name="Picture 15">
            <a:extLst>
              <a:ext uri="{FF2B5EF4-FFF2-40B4-BE49-F238E27FC236}">
                <a16:creationId xmlns:a16="http://schemas.microsoft.com/office/drawing/2014/main" id="{38809979-77E9-42DF-A8DB-89A9A90E7AA0}"/>
              </a:ext>
            </a:extLst>
          </p:cNvPr>
          <p:cNvPicPr/>
          <p:nvPr/>
        </p:nvPicPr>
        <p:blipFill rotWithShape="1">
          <a:blip r:embed="rId3" cstate="print">
            <a:extLst>
              <a:ext uri="{28A0092B-C50C-407E-A947-70E740481C1C}">
                <a14:useLocalDpi xmlns:a14="http://schemas.microsoft.com/office/drawing/2010/main" val="0"/>
              </a:ext>
            </a:extLst>
          </a:blip>
          <a:srcRect t="39209"/>
          <a:stretch/>
        </p:blipFill>
        <p:spPr bwMode="auto">
          <a:xfrm>
            <a:off x="1733730" y="3521259"/>
            <a:ext cx="8579193" cy="2994499"/>
          </a:xfrm>
          <a:prstGeom prst="rect">
            <a:avLst/>
          </a:prstGeom>
          <a:noFill/>
          <a:ln>
            <a:noFill/>
          </a:ln>
        </p:spPr>
      </p:pic>
      <p:sp>
        <p:nvSpPr>
          <p:cNvPr id="17" name="TextBox 16">
            <a:extLst>
              <a:ext uri="{FF2B5EF4-FFF2-40B4-BE49-F238E27FC236}">
                <a16:creationId xmlns:a16="http://schemas.microsoft.com/office/drawing/2014/main" id="{70369469-A85F-4CB2-B534-F629650E907F}"/>
              </a:ext>
            </a:extLst>
          </p:cNvPr>
          <p:cNvSpPr txBox="1"/>
          <p:nvPr/>
        </p:nvSpPr>
        <p:spPr>
          <a:xfrm>
            <a:off x="3091206" y="6515758"/>
            <a:ext cx="6363092" cy="338554"/>
          </a:xfrm>
          <a:prstGeom prst="rect">
            <a:avLst/>
          </a:prstGeom>
          <a:noFill/>
        </p:spPr>
        <p:txBody>
          <a:bodyPr wrap="square">
            <a:spAutoFit/>
          </a:bodyPr>
          <a:lstStyle/>
          <a:p>
            <a:pPr algn="ctr"/>
            <a:r>
              <a:rPr lang="en-US" sz="1600" dirty="0">
                <a:ln w="0"/>
                <a:latin typeface="Times New Roman" panose="02020603050405020304" pitchFamily="18" charset="0"/>
                <a:cs typeface="Times New Roman" panose="02020603050405020304" pitchFamily="18" charset="0"/>
              </a:rPr>
              <a:t>FFT Analysis Three level Inverter (PD SPWM)</a:t>
            </a:r>
            <a:endParaRPr lang="en-US" sz="1600" b="0" cap="none" spc="0" dirty="0">
              <a:ln w="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419291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33EB8C4-493A-4821-8B46-05B59A04F81F}"/>
              </a:ext>
            </a:extLst>
          </p:cNvPr>
          <p:cNvSpPr>
            <a:spLocks noGrp="1"/>
          </p:cNvSpPr>
          <p:nvPr>
            <p:ph type="sldNum" sz="quarter" idx="12"/>
          </p:nvPr>
        </p:nvSpPr>
        <p:spPr/>
        <p:txBody>
          <a:bodyPr/>
          <a:lstStyle/>
          <a:p>
            <a:fld id="{DF28FB93-0A08-4E7D-8E63-9EFA29F1E093}" type="slidenum">
              <a:rPr lang="en-US" smtClean="0"/>
              <a:pPr/>
              <a:t>14</a:t>
            </a:fld>
            <a:endParaRPr lang="en-US" dirty="0"/>
          </a:p>
        </p:txBody>
      </p:sp>
      <p:pic>
        <p:nvPicPr>
          <p:cNvPr id="8" name="Picture 7">
            <a:extLst>
              <a:ext uri="{FF2B5EF4-FFF2-40B4-BE49-F238E27FC236}">
                <a16:creationId xmlns:a16="http://schemas.microsoft.com/office/drawing/2014/main" id="{0BEDCA9E-541B-442B-9D96-F20E91D22552}"/>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4543720" cy="6195178"/>
          </a:xfrm>
          <a:prstGeom prst="rect">
            <a:avLst/>
          </a:prstGeom>
          <a:noFill/>
          <a:ln>
            <a:noFill/>
          </a:ln>
        </p:spPr>
      </p:pic>
      <p:pic>
        <p:nvPicPr>
          <p:cNvPr id="9" name="Picture 8">
            <a:extLst>
              <a:ext uri="{FF2B5EF4-FFF2-40B4-BE49-F238E27FC236}">
                <a16:creationId xmlns:a16="http://schemas.microsoft.com/office/drawing/2014/main" id="{446ED8E3-C504-4144-B569-8AF033FDD608}"/>
              </a:ext>
            </a:extLst>
          </p:cNvPr>
          <p:cNvPicPr/>
          <p:nvPr/>
        </p:nvPicPr>
        <p:blipFill>
          <a:blip r:embed="rId3">
            <a:extLst>
              <a:ext uri="{28A0092B-C50C-407E-A947-70E740481C1C}">
                <a14:useLocalDpi xmlns:a14="http://schemas.microsoft.com/office/drawing/2010/main" val="0"/>
              </a:ext>
            </a:extLst>
          </a:blip>
          <a:stretch>
            <a:fillRect/>
          </a:stretch>
        </p:blipFill>
        <p:spPr>
          <a:xfrm>
            <a:off x="4413301" y="0"/>
            <a:ext cx="4042542" cy="6195178"/>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DFA39C4-469A-4562-8F80-4866EBB7435E}"/>
                  </a:ext>
                </a:extLst>
              </p:cNvPr>
              <p:cNvSpPr txBox="1"/>
              <p:nvPr/>
            </p:nvSpPr>
            <p:spPr>
              <a:xfrm>
                <a:off x="8455843" y="136525"/>
                <a:ext cx="3231037" cy="5756704"/>
              </a:xfrm>
              <a:prstGeom prst="rect">
                <a:avLst/>
              </a:prstGeom>
              <a:noFill/>
            </p:spPr>
            <p:txBody>
              <a:bodyPr wrap="square">
                <a:spAutoFit/>
              </a:bodyPr>
              <a:lstStyle/>
              <a:p>
                <a:pPr marL="285750" indent="-285750" algn="just">
                  <a:lnSpc>
                    <a:spcPct val="150000"/>
                  </a:lnSpc>
                  <a:spcAft>
                    <a:spcPts val="800"/>
                  </a:spcAft>
                  <a:buFont typeface="Arial" panose="020B0604020202020204" pitchFamily="34" charset="0"/>
                  <a:buChar char="•"/>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For an input voltage of </a:t>
                </a:r>
                <a14:m>
                  <m:oMath xmlns:m="http://schemas.openxmlformats.org/officeDocument/2006/math">
                    <m:sSub>
                      <m:sSubPr>
                        <m:ctrlPr>
                          <a:rPr lang="en-IN" sz="1800" i="1">
                            <a:effectLst/>
                            <a:latin typeface="Cambria Math" panose="02040503050406030204" pitchFamily="18" charset="0"/>
                            <a:ea typeface="Calibri" panose="020F0502020204030204" pitchFamily="34" charset="0"/>
                            <a:cs typeface="Times New Roman" panose="02020603050405020304" pitchFamily="18" charset="0"/>
                          </a:rPr>
                        </m:ctrlPr>
                      </m:sSubPr>
                      <m:e>
                        <m:r>
                          <m:rPr>
                            <m:sty m:val="p"/>
                          </m:rPr>
                          <a:rPr lang="en-IN" sz="1800">
                            <a:effectLst/>
                            <a:latin typeface="Cambria Math" panose="02040503050406030204" pitchFamily="18" charset="0"/>
                            <a:ea typeface="Calibri" panose="020F0502020204030204" pitchFamily="34" charset="0"/>
                            <a:cs typeface="Times New Roman" panose="02020603050405020304" pitchFamily="18" charset="0"/>
                          </a:rPr>
                          <m:t>V</m:t>
                        </m:r>
                      </m:e>
                      <m:sub>
                        <m:r>
                          <m:rPr>
                            <m:sty m:val="p"/>
                          </m:rPr>
                          <a:rPr lang="en-IN" sz="1800">
                            <a:effectLst/>
                            <a:latin typeface="Cambria Math" panose="02040503050406030204" pitchFamily="18" charset="0"/>
                            <a:ea typeface="Calibri" panose="020F0502020204030204" pitchFamily="34" charset="0"/>
                            <a:cs typeface="Times New Roman" panose="02020603050405020304" pitchFamily="18" charset="0"/>
                          </a:rPr>
                          <m:t>DC</m:t>
                        </m:r>
                      </m:sub>
                    </m:sSub>
                  </m:oMath>
                </a14:m>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 Pole voltage comprising of levels </a:t>
                </a:r>
                <a14:m>
                  <m:oMath xmlns:m="http://schemas.openxmlformats.org/officeDocument/2006/math">
                    <m:sSub>
                      <m:sSubPr>
                        <m:ctrlPr>
                          <a:rPr lang="en-IN" sz="1800" i="1">
                            <a:effectLst/>
                            <a:latin typeface="Cambria Math" panose="02040503050406030204" pitchFamily="18" charset="0"/>
                            <a:ea typeface="Calibri" panose="020F0502020204030204" pitchFamily="34" charset="0"/>
                            <a:cs typeface="Times New Roman" panose="02020603050405020304" pitchFamily="18" charset="0"/>
                          </a:rPr>
                        </m:ctrlPr>
                      </m:sSubPr>
                      <m:e>
                        <m:r>
                          <m:rPr>
                            <m:sty m:val="p"/>
                          </m:rPr>
                          <a:rPr lang="en-IN" sz="1800">
                            <a:effectLst/>
                            <a:latin typeface="Cambria Math" panose="02040503050406030204" pitchFamily="18" charset="0"/>
                            <a:ea typeface="Calibri" panose="020F0502020204030204" pitchFamily="34" charset="0"/>
                            <a:cs typeface="Times New Roman" panose="02020603050405020304" pitchFamily="18" charset="0"/>
                          </a:rPr>
                          <m:t>V</m:t>
                        </m:r>
                      </m:e>
                      <m:sub>
                        <m:r>
                          <m:rPr>
                            <m:sty m:val="p"/>
                          </m:rPr>
                          <a:rPr lang="en-IN" sz="1800">
                            <a:effectLst/>
                            <a:latin typeface="Cambria Math" panose="02040503050406030204" pitchFamily="18" charset="0"/>
                            <a:ea typeface="Calibri" panose="020F0502020204030204" pitchFamily="34" charset="0"/>
                            <a:cs typeface="Times New Roman" panose="02020603050405020304" pitchFamily="18" charset="0"/>
                          </a:rPr>
                          <m:t>DC</m:t>
                        </m:r>
                      </m:sub>
                    </m:sSub>
                  </m:oMath>
                </a14:m>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 </a:t>
                </a:r>
                <a14:m>
                  <m:oMath xmlns:m="http://schemas.openxmlformats.org/officeDocument/2006/math">
                    <m:f>
                      <m:fPr>
                        <m:ctrlPr>
                          <a:rPr lang="en-IN" sz="1800" i="1">
                            <a:effectLst/>
                            <a:latin typeface="Cambria Math" panose="02040503050406030204" pitchFamily="18" charset="0"/>
                            <a:ea typeface="Times New Roman" panose="02020603050405020304" pitchFamily="18" charset="0"/>
                            <a:cs typeface="Times New Roman" panose="02020603050405020304" pitchFamily="18" charset="0"/>
                          </a:rPr>
                        </m:ctrlPr>
                      </m:fPr>
                      <m:num>
                        <m:sSub>
                          <m:sSubPr>
                            <m:ctrlPr>
                              <a:rPr lang="en-IN"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m:rPr>
                                <m:sty m:val="p"/>
                              </m:rPr>
                              <a:rPr lang="en-IN" sz="1800">
                                <a:effectLst/>
                                <a:latin typeface="Cambria Math" panose="02040503050406030204" pitchFamily="18" charset="0"/>
                                <a:ea typeface="Times New Roman" panose="02020603050405020304" pitchFamily="18" charset="0"/>
                                <a:cs typeface="Times New Roman" panose="02020603050405020304" pitchFamily="18" charset="0"/>
                              </a:rPr>
                              <m:t>V</m:t>
                            </m:r>
                          </m:e>
                          <m:sub>
                            <m:r>
                              <m:rPr>
                                <m:sty m:val="p"/>
                              </m:rPr>
                              <a:rPr lang="en-IN" sz="1800">
                                <a:effectLst/>
                                <a:latin typeface="Cambria Math" panose="02040503050406030204" pitchFamily="18" charset="0"/>
                                <a:ea typeface="Times New Roman" panose="02020603050405020304" pitchFamily="18" charset="0"/>
                                <a:cs typeface="Times New Roman" panose="02020603050405020304" pitchFamily="18" charset="0"/>
                              </a:rPr>
                              <m:t>DC</m:t>
                            </m:r>
                          </m:sub>
                        </m:sSub>
                      </m:num>
                      <m:den>
                        <m:r>
                          <a:rPr lang="en-IN" sz="1800">
                            <a:effectLst/>
                            <a:latin typeface="Cambria Math" panose="02040503050406030204" pitchFamily="18" charset="0"/>
                            <a:ea typeface="Times New Roman" panose="02020603050405020304" pitchFamily="18" charset="0"/>
                            <a:cs typeface="Times New Roman" panose="02020603050405020304" pitchFamily="18" charset="0"/>
                          </a:rPr>
                          <m:t>2</m:t>
                        </m:r>
                      </m:den>
                    </m:f>
                  </m:oMath>
                </a14:m>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and 0, Line voltage comprising of levels </a:t>
                </a:r>
                <a14:m>
                  <m:oMath xmlns:m="http://schemas.openxmlformats.org/officeDocument/2006/math">
                    <m:sSub>
                      <m:sSubPr>
                        <m:ctrlPr>
                          <a:rPr lang="en-IN" sz="1800" i="1">
                            <a:effectLst/>
                            <a:latin typeface="Cambria Math" panose="02040503050406030204" pitchFamily="18" charset="0"/>
                            <a:ea typeface="Calibri" panose="020F0502020204030204" pitchFamily="34" charset="0"/>
                            <a:cs typeface="Times New Roman" panose="02020603050405020304" pitchFamily="18" charset="0"/>
                          </a:rPr>
                        </m:ctrlPr>
                      </m:sSubPr>
                      <m:e>
                        <m:r>
                          <m:rPr>
                            <m:sty m:val="p"/>
                          </m:rPr>
                          <a:rPr lang="en-IN" sz="1800">
                            <a:effectLst/>
                            <a:latin typeface="Cambria Math" panose="02040503050406030204" pitchFamily="18" charset="0"/>
                            <a:ea typeface="Calibri" panose="020F0502020204030204" pitchFamily="34" charset="0"/>
                            <a:cs typeface="Times New Roman" panose="02020603050405020304" pitchFamily="18" charset="0"/>
                          </a:rPr>
                          <m:t>V</m:t>
                        </m:r>
                      </m:e>
                      <m:sub>
                        <m:r>
                          <m:rPr>
                            <m:sty m:val="p"/>
                          </m:rPr>
                          <a:rPr lang="en-IN" sz="1800">
                            <a:effectLst/>
                            <a:latin typeface="Cambria Math" panose="02040503050406030204" pitchFamily="18" charset="0"/>
                            <a:ea typeface="Calibri" panose="020F0502020204030204" pitchFamily="34" charset="0"/>
                            <a:cs typeface="Times New Roman" panose="02020603050405020304" pitchFamily="18" charset="0"/>
                          </a:rPr>
                          <m:t>DC</m:t>
                        </m:r>
                      </m:sub>
                    </m:sSub>
                  </m:oMath>
                </a14:m>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 </a:t>
                </a:r>
                <a14:m>
                  <m:oMath xmlns:m="http://schemas.openxmlformats.org/officeDocument/2006/math">
                    <m:f>
                      <m:fPr>
                        <m:ctrlPr>
                          <a:rPr lang="en-IN" sz="1800" i="1">
                            <a:effectLst/>
                            <a:latin typeface="Cambria Math" panose="02040503050406030204" pitchFamily="18" charset="0"/>
                            <a:ea typeface="Times New Roman" panose="02020603050405020304" pitchFamily="18" charset="0"/>
                            <a:cs typeface="Times New Roman" panose="02020603050405020304" pitchFamily="18" charset="0"/>
                          </a:rPr>
                        </m:ctrlPr>
                      </m:fPr>
                      <m:num>
                        <m:sSub>
                          <m:sSubPr>
                            <m:ctrlPr>
                              <a:rPr lang="en-IN"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m:rPr>
                                <m:sty m:val="p"/>
                              </m:rPr>
                              <a:rPr lang="en-IN" sz="1800">
                                <a:effectLst/>
                                <a:latin typeface="Cambria Math" panose="02040503050406030204" pitchFamily="18" charset="0"/>
                                <a:ea typeface="Times New Roman" panose="02020603050405020304" pitchFamily="18" charset="0"/>
                                <a:cs typeface="Times New Roman" panose="02020603050405020304" pitchFamily="18" charset="0"/>
                              </a:rPr>
                              <m:t>V</m:t>
                            </m:r>
                          </m:e>
                          <m:sub>
                            <m:r>
                              <m:rPr>
                                <m:sty m:val="p"/>
                              </m:rPr>
                              <a:rPr lang="en-IN" sz="1800">
                                <a:effectLst/>
                                <a:latin typeface="Cambria Math" panose="02040503050406030204" pitchFamily="18" charset="0"/>
                                <a:ea typeface="Times New Roman" panose="02020603050405020304" pitchFamily="18" charset="0"/>
                                <a:cs typeface="Times New Roman" panose="02020603050405020304" pitchFamily="18" charset="0"/>
                              </a:rPr>
                              <m:t>DC</m:t>
                            </m:r>
                          </m:sub>
                        </m:sSub>
                      </m:num>
                      <m:den>
                        <m:r>
                          <a:rPr lang="en-IN" sz="1800">
                            <a:effectLst/>
                            <a:latin typeface="Cambria Math" panose="02040503050406030204" pitchFamily="18" charset="0"/>
                            <a:ea typeface="Times New Roman" panose="02020603050405020304" pitchFamily="18" charset="0"/>
                            <a:cs typeface="Times New Roman" panose="02020603050405020304" pitchFamily="18" charset="0"/>
                          </a:rPr>
                          <m:t>2</m:t>
                        </m:r>
                      </m:den>
                    </m:f>
                  </m:oMath>
                </a14:m>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 0, </a:t>
                </a:r>
                <a14:m>
                  <m:oMath xmlns:m="http://schemas.openxmlformats.org/officeDocument/2006/math">
                    <m:f>
                      <m:fPr>
                        <m:ctrlPr>
                          <a:rPr lang="en-IN" sz="1800" i="1">
                            <a:effectLst/>
                            <a:latin typeface="Cambria Math" panose="02040503050406030204" pitchFamily="18" charset="0"/>
                            <a:ea typeface="Times New Roman" panose="02020603050405020304" pitchFamily="18" charset="0"/>
                            <a:cs typeface="Times New Roman" panose="02020603050405020304" pitchFamily="18" charset="0"/>
                          </a:rPr>
                        </m:ctrlPr>
                      </m:fPr>
                      <m:num>
                        <m:r>
                          <a:rPr lang="en-IN" sz="1800" i="1">
                            <a:effectLst/>
                            <a:latin typeface="Cambria Math" panose="02040503050406030204" pitchFamily="18" charset="0"/>
                            <a:ea typeface="Times New Roman" panose="02020603050405020304" pitchFamily="18" charset="0"/>
                            <a:cs typeface="Times New Roman" panose="02020603050405020304" pitchFamily="18" charset="0"/>
                          </a:rPr>
                          <m:t>− </m:t>
                        </m:r>
                        <m:sSub>
                          <m:sSubPr>
                            <m:ctrlPr>
                              <a:rPr lang="en-IN"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m:rPr>
                                <m:sty m:val="p"/>
                              </m:rPr>
                              <a:rPr lang="en-IN" sz="1800">
                                <a:effectLst/>
                                <a:latin typeface="Cambria Math" panose="02040503050406030204" pitchFamily="18" charset="0"/>
                                <a:ea typeface="Times New Roman" panose="02020603050405020304" pitchFamily="18" charset="0"/>
                                <a:cs typeface="Times New Roman" panose="02020603050405020304" pitchFamily="18" charset="0"/>
                              </a:rPr>
                              <m:t>V</m:t>
                            </m:r>
                          </m:e>
                          <m:sub>
                            <m:r>
                              <m:rPr>
                                <m:sty m:val="p"/>
                              </m:rPr>
                              <a:rPr lang="en-IN" sz="1800">
                                <a:effectLst/>
                                <a:latin typeface="Cambria Math" panose="02040503050406030204" pitchFamily="18" charset="0"/>
                                <a:ea typeface="Times New Roman" panose="02020603050405020304" pitchFamily="18" charset="0"/>
                                <a:cs typeface="Times New Roman" panose="02020603050405020304" pitchFamily="18" charset="0"/>
                              </a:rPr>
                              <m:t>DC</m:t>
                            </m:r>
                          </m:sub>
                        </m:sSub>
                      </m:num>
                      <m:den>
                        <m:r>
                          <a:rPr lang="en-IN" sz="1800">
                            <a:effectLst/>
                            <a:latin typeface="Cambria Math" panose="02040503050406030204" pitchFamily="18" charset="0"/>
                            <a:ea typeface="Times New Roman" panose="02020603050405020304" pitchFamily="18" charset="0"/>
                            <a:cs typeface="Times New Roman" panose="02020603050405020304" pitchFamily="18" charset="0"/>
                          </a:rPr>
                          <m:t>2</m:t>
                        </m:r>
                      </m:den>
                    </m:f>
                  </m:oMath>
                </a14:m>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 , </a:t>
                </a:r>
                <a14:m>
                  <m:oMath xmlns:m="http://schemas.openxmlformats.org/officeDocument/2006/math">
                    <m:sSub>
                      <m:sSubPr>
                        <m:ctrlPr>
                          <a:rPr lang="en-IN"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IN" sz="1800" i="1">
                            <a:effectLst/>
                            <a:latin typeface="Cambria Math" panose="02040503050406030204" pitchFamily="18" charset="0"/>
                            <a:ea typeface="Calibri" panose="020F0502020204030204" pitchFamily="34" charset="0"/>
                            <a:cs typeface="Times New Roman" panose="02020603050405020304" pitchFamily="18" charset="0"/>
                          </a:rPr>
                          <m:t>−</m:t>
                        </m:r>
                        <m:r>
                          <m:rPr>
                            <m:sty m:val="p"/>
                          </m:rPr>
                          <a:rPr lang="en-IN" sz="1800">
                            <a:effectLst/>
                            <a:latin typeface="Cambria Math" panose="02040503050406030204" pitchFamily="18" charset="0"/>
                            <a:ea typeface="Calibri" panose="020F0502020204030204" pitchFamily="34" charset="0"/>
                            <a:cs typeface="Times New Roman" panose="02020603050405020304" pitchFamily="18" charset="0"/>
                          </a:rPr>
                          <m:t>V</m:t>
                        </m:r>
                      </m:e>
                      <m:sub>
                        <m:r>
                          <m:rPr>
                            <m:sty m:val="p"/>
                          </m:rPr>
                          <a:rPr lang="en-IN" sz="1800">
                            <a:effectLst/>
                            <a:latin typeface="Cambria Math" panose="02040503050406030204" pitchFamily="18" charset="0"/>
                            <a:ea typeface="Calibri" panose="020F0502020204030204" pitchFamily="34" charset="0"/>
                            <a:cs typeface="Times New Roman" panose="02020603050405020304" pitchFamily="18" charset="0"/>
                          </a:rPr>
                          <m:t>DC</m:t>
                        </m:r>
                      </m:sub>
                    </m:sSub>
                  </m:oMath>
                </a14:m>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  and common mode voltage comprising of levels  </a:t>
                </a:r>
                <a14:m>
                  <m:oMath xmlns:m="http://schemas.openxmlformats.org/officeDocument/2006/math">
                    <m:f>
                      <m:fPr>
                        <m:ctrlPr>
                          <a:rPr lang="en-IN" sz="1800" i="1">
                            <a:effectLst/>
                            <a:latin typeface="Cambria Math" panose="02040503050406030204" pitchFamily="18" charset="0"/>
                            <a:ea typeface="Times New Roman" panose="02020603050405020304" pitchFamily="18" charset="0"/>
                            <a:cs typeface="Times New Roman" panose="02020603050405020304" pitchFamily="18" charset="0"/>
                          </a:rPr>
                        </m:ctrlPr>
                      </m:fPr>
                      <m:num>
                        <m:sSub>
                          <m:sSubPr>
                            <m:ctrlPr>
                              <a:rPr lang="en-IN"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m:rPr>
                                <m:sty m:val="p"/>
                              </m:rPr>
                              <a:rPr lang="en-IN" sz="1800">
                                <a:effectLst/>
                                <a:latin typeface="Cambria Math" panose="02040503050406030204" pitchFamily="18" charset="0"/>
                                <a:ea typeface="Times New Roman" panose="02020603050405020304" pitchFamily="18" charset="0"/>
                                <a:cs typeface="Times New Roman" panose="02020603050405020304" pitchFamily="18" charset="0"/>
                              </a:rPr>
                              <m:t>V</m:t>
                            </m:r>
                          </m:e>
                          <m:sub>
                            <m:r>
                              <m:rPr>
                                <m:sty m:val="p"/>
                              </m:rPr>
                              <a:rPr lang="en-IN" sz="1800">
                                <a:effectLst/>
                                <a:latin typeface="Cambria Math" panose="02040503050406030204" pitchFamily="18" charset="0"/>
                                <a:ea typeface="Times New Roman" panose="02020603050405020304" pitchFamily="18" charset="0"/>
                                <a:cs typeface="Times New Roman" panose="02020603050405020304" pitchFamily="18" charset="0"/>
                              </a:rPr>
                              <m:t>DC</m:t>
                            </m:r>
                          </m:sub>
                        </m:sSub>
                      </m:num>
                      <m:den>
                        <m:r>
                          <a:rPr lang="en-IN" sz="1800">
                            <a:effectLst/>
                            <a:latin typeface="Cambria Math" panose="02040503050406030204" pitchFamily="18" charset="0"/>
                            <a:ea typeface="Times New Roman" panose="02020603050405020304" pitchFamily="18" charset="0"/>
                            <a:cs typeface="Times New Roman" panose="02020603050405020304" pitchFamily="18" charset="0"/>
                          </a:rPr>
                          <m:t>6</m:t>
                        </m:r>
                      </m:den>
                    </m:f>
                  </m:oMath>
                </a14:m>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 , </a:t>
                </a:r>
                <a14:m>
                  <m:oMath xmlns:m="http://schemas.openxmlformats.org/officeDocument/2006/math">
                    <m:f>
                      <m:fPr>
                        <m:ctrlPr>
                          <a:rPr lang="en-IN" sz="1800" i="1">
                            <a:effectLst/>
                            <a:latin typeface="Cambria Math" panose="02040503050406030204" pitchFamily="18" charset="0"/>
                            <a:ea typeface="Times New Roman" panose="02020603050405020304" pitchFamily="18" charset="0"/>
                            <a:cs typeface="Times New Roman" panose="02020603050405020304" pitchFamily="18" charset="0"/>
                          </a:rPr>
                        </m:ctrlPr>
                      </m:fPr>
                      <m:num>
                        <m:sSub>
                          <m:sSubPr>
                            <m:ctrlPr>
                              <a:rPr lang="en-IN"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m:rPr>
                                <m:sty m:val="p"/>
                              </m:rPr>
                              <a:rPr lang="en-IN" sz="1800">
                                <a:effectLst/>
                                <a:latin typeface="Cambria Math" panose="02040503050406030204" pitchFamily="18" charset="0"/>
                                <a:ea typeface="Times New Roman" panose="02020603050405020304" pitchFamily="18" charset="0"/>
                                <a:cs typeface="Times New Roman" panose="02020603050405020304" pitchFamily="18" charset="0"/>
                              </a:rPr>
                              <m:t>V</m:t>
                            </m:r>
                          </m:e>
                          <m:sub>
                            <m:r>
                              <m:rPr>
                                <m:sty m:val="p"/>
                              </m:rPr>
                              <a:rPr lang="en-IN" sz="1800">
                                <a:effectLst/>
                                <a:latin typeface="Cambria Math" panose="02040503050406030204" pitchFamily="18" charset="0"/>
                                <a:ea typeface="Times New Roman" panose="02020603050405020304" pitchFamily="18" charset="0"/>
                                <a:cs typeface="Times New Roman" panose="02020603050405020304" pitchFamily="18" charset="0"/>
                              </a:rPr>
                              <m:t>DC</m:t>
                            </m:r>
                          </m:sub>
                        </m:sSub>
                      </m:num>
                      <m:den>
                        <m:r>
                          <a:rPr lang="en-IN" sz="1800">
                            <a:effectLst/>
                            <a:latin typeface="Cambria Math" panose="02040503050406030204" pitchFamily="18" charset="0"/>
                            <a:ea typeface="Times New Roman" panose="02020603050405020304" pitchFamily="18" charset="0"/>
                            <a:cs typeface="Times New Roman" panose="02020603050405020304" pitchFamily="18" charset="0"/>
                          </a:rPr>
                          <m:t>3</m:t>
                        </m:r>
                      </m:den>
                    </m:f>
                    <m:r>
                      <a:rPr lang="en-IN" sz="1800" i="1">
                        <a:effectLst/>
                        <a:latin typeface="Cambria Math" panose="02040503050406030204" pitchFamily="18" charset="0"/>
                        <a:ea typeface="Times New Roman" panose="02020603050405020304" pitchFamily="18" charset="0"/>
                        <a:cs typeface="Times New Roman" panose="02020603050405020304" pitchFamily="18" charset="0"/>
                      </a:rPr>
                      <m:t>, </m:t>
                    </m:r>
                    <m:f>
                      <m:fPr>
                        <m:ctrlPr>
                          <a:rPr lang="en-IN" sz="1800" i="1">
                            <a:effectLst/>
                            <a:latin typeface="Cambria Math" panose="02040503050406030204" pitchFamily="18" charset="0"/>
                            <a:ea typeface="Times New Roman" panose="02020603050405020304" pitchFamily="18" charset="0"/>
                            <a:cs typeface="Times New Roman" panose="02020603050405020304" pitchFamily="18" charset="0"/>
                          </a:rPr>
                        </m:ctrlPr>
                      </m:fPr>
                      <m:num>
                        <m:r>
                          <a:rPr lang="en-IN" sz="1800">
                            <a:effectLst/>
                            <a:latin typeface="Cambria Math" panose="02040503050406030204" pitchFamily="18" charset="0"/>
                            <a:ea typeface="Times New Roman" panose="02020603050405020304" pitchFamily="18" charset="0"/>
                            <a:cs typeface="Times New Roman" panose="02020603050405020304" pitchFamily="18" charset="0"/>
                          </a:rPr>
                          <m:t>2</m:t>
                        </m:r>
                        <m:sSub>
                          <m:sSubPr>
                            <m:ctrlPr>
                              <a:rPr lang="en-IN"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m:rPr>
                                <m:sty m:val="p"/>
                              </m:rPr>
                              <a:rPr lang="en-IN" sz="1800">
                                <a:effectLst/>
                                <a:latin typeface="Cambria Math" panose="02040503050406030204" pitchFamily="18" charset="0"/>
                                <a:ea typeface="Times New Roman" panose="02020603050405020304" pitchFamily="18" charset="0"/>
                                <a:cs typeface="Times New Roman" panose="02020603050405020304" pitchFamily="18" charset="0"/>
                              </a:rPr>
                              <m:t>V</m:t>
                            </m:r>
                          </m:e>
                          <m:sub>
                            <m:r>
                              <m:rPr>
                                <m:sty m:val="p"/>
                              </m:rPr>
                              <a:rPr lang="en-IN" sz="1800">
                                <a:effectLst/>
                                <a:latin typeface="Cambria Math" panose="02040503050406030204" pitchFamily="18" charset="0"/>
                                <a:ea typeface="Times New Roman" panose="02020603050405020304" pitchFamily="18" charset="0"/>
                                <a:cs typeface="Times New Roman" panose="02020603050405020304" pitchFamily="18" charset="0"/>
                              </a:rPr>
                              <m:t>DC</m:t>
                            </m:r>
                          </m:sub>
                        </m:sSub>
                      </m:num>
                      <m:den>
                        <m:r>
                          <a:rPr lang="en-IN" sz="1800">
                            <a:effectLst/>
                            <a:latin typeface="Cambria Math" panose="02040503050406030204" pitchFamily="18" charset="0"/>
                            <a:ea typeface="Times New Roman" panose="02020603050405020304" pitchFamily="18" charset="0"/>
                            <a:cs typeface="Times New Roman" panose="02020603050405020304" pitchFamily="18" charset="0"/>
                          </a:rPr>
                          <m:t>3</m:t>
                        </m:r>
                      </m:den>
                    </m:f>
                  </m:oMath>
                </a14:m>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 and </a:t>
                </a:r>
                <a14:m>
                  <m:oMath xmlns:m="http://schemas.openxmlformats.org/officeDocument/2006/math">
                    <m:f>
                      <m:fPr>
                        <m:ctrlPr>
                          <a:rPr lang="en-IN" sz="1800" i="1">
                            <a:effectLst/>
                            <a:latin typeface="Cambria Math" panose="02040503050406030204" pitchFamily="18" charset="0"/>
                            <a:ea typeface="Times New Roman" panose="02020603050405020304" pitchFamily="18" charset="0"/>
                            <a:cs typeface="Times New Roman" panose="02020603050405020304" pitchFamily="18" charset="0"/>
                          </a:rPr>
                        </m:ctrlPr>
                      </m:fPr>
                      <m:num>
                        <m:r>
                          <a:rPr lang="en-IN" sz="1800">
                            <a:effectLst/>
                            <a:latin typeface="Cambria Math" panose="02040503050406030204" pitchFamily="18" charset="0"/>
                            <a:ea typeface="Times New Roman" panose="02020603050405020304" pitchFamily="18" charset="0"/>
                            <a:cs typeface="Times New Roman" panose="02020603050405020304" pitchFamily="18" charset="0"/>
                          </a:rPr>
                          <m:t>5</m:t>
                        </m:r>
                        <m:sSub>
                          <m:sSubPr>
                            <m:ctrlPr>
                              <a:rPr lang="en-IN"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m:rPr>
                                <m:sty m:val="p"/>
                              </m:rPr>
                              <a:rPr lang="en-IN" sz="1800">
                                <a:effectLst/>
                                <a:latin typeface="Cambria Math" panose="02040503050406030204" pitchFamily="18" charset="0"/>
                                <a:ea typeface="Times New Roman" panose="02020603050405020304" pitchFamily="18" charset="0"/>
                                <a:cs typeface="Times New Roman" panose="02020603050405020304" pitchFamily="18" charset="0"/>
                              </a:rPr>
                              <m:t>V</m:t>
                            </m:r>
                          </m:e>
                          <m:sub>
                            <m:r>
                              <m:rPr>
                                <m:sty m:val="p"/>
                              </m:rPr>
                              <a:rPr lang="en-IN" sz="1800">
                                <a:effectLst/>
                                <a:latin typeface="Cambria Math" panose="02040503050406030204" pitchFamily="18" charset="0"/>
                                <a:ea typeface="Times New Roman" panose="02020603050405020304" pitchFamily="18" charset="0"/>
                                <a:cs typeface="Times New Roman" panose="02020603050405020304" pitchFamily="18" charset="0"/>
                              </a:rPr>
                              <m:t>DC</m:t>
                            </m:r>
                          </m:sub>
                        </m:sSub>
                      </m:num>
                      <m:den>
                        <m:r>
                          <a:rPr lang="en-IN" sz="1800">
                            <a:effectLst/>
                            <a:latin typeface="Cambria Math" panose="02040503050406030204" pitchFamily="18" charset="0"/>
                            <a:ea typeface="Times New Roman" panose="02020603050405020304" pitchFamily="18" charset="0"/>
                            <a:cs typeface="Times New Roman" panose="02020603050405020304" pitchFamily="18" charset="0"/>
                          </a:rPr>
                          <m:t>6</m:t>
                        </m:r>
                      </m:den>
                    </m:f>
                    <m:r>
                      <a:rPr lang="en-IN" sz="1800" i="1">
                        <a:effectLst/>
                        <a:latin typeface="Cambria Math" panose="02040503050406030204" pitchFamily="18" charset="0"/>
                        <a:ea typeface="Times New Roman" panose="02020603050405020304" pitchFamily="18" charset="0"/>
                        <a:cs typeface="Times New Roman" panose="02020603050405020304" pitchFamily="18" charset="0"/>
                      </a:rPr>
                      <m:t> </m:t>
                    </m:r>
                  </m:oMath>
                </a14:m>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are obtained.</a:t>
                </a:r>
                <a:r>
                  <a:rPr lang="en-IN" sz="1800" dirty="0">
                    <a:latin typeface="Times New Roman" panose="02020603050405020304" pitchFamily="18" charset="0"/>
                    <a:cs typeface="Times New Roman" panose="02020603050405020304" pitchFamily="18" charset="0"/>
                  </a:rPr>
                  <a:t> Here, The machine runs at no load condition, So the Electromagnetic Torque </a:t>
                </a:r>
                <a14:m>
                  <m:oMath xmlns:m="http://schemas.openxmlformats.org/officeDocument/2006/math">
                    <m:sSub>
                      <m:sSubPr>
                        <m:ctrlPr>
                          <a:rPr lang="en-IN" sz="1800" i="1">
                            <a:latin typeface="Cambria Math" panose="02040503050406030204" pitchFamily="18" charset="0"/>
                          </a:rPr>
                        </m:ctrlPr>
                      </m:sSubPr>
                      <m:e>
                        <m:r>
                          <a:rPr lang="en-IN" sz="1800" i="1">
                            <a:latin typeface="Cambria Math" panose="02040503050406030204" pitchFamily="18" charset="0"/>
                          </a:rPr>
                          <m:t>(</m:t>
                        </m:r>
                        <m:r>
                          <a:rPr lang="en-IN" sz="1800" i="1">
                            <a:latin typeface="Cambria Math" panose="02040503050406030204" pitchFamily="18" charset="0"/>
                          </a:rPr>
                          <m:t>𝑇</m:t>
                        </m:r>
                      </m:e>
                      <m:sub>
                        <m:r>
                          <a:rPr lang="en-IN" sz="1800" i="1">
                            <a:latin typeface="Cambria Math" panose="02040503050406030204" pitchFamily="18" charset="0"/>
                          </a:rPr>
                          <m:t>𝑒</m:t>
                        </m:r>
                      </m:sub>
                    </m:sSub>
                  </m:oMath>
                </a14:m>
                <a:r>
                  <a:rPr lang="en-IN" sz="1800" dirty="0">
                    <a:latin typeface="Times New Roman" panose="02020603050405020304" pitchFamily="18" charset="0"/>
                    <a:cs typeface="Times New Roman" panose="02020603050405020304" pitchFamily="18" charset="0"/>
                  </a:rPr>
                  <a:t>) is zero. </a:t>
                </a:r>
              </a:p>
            </p:txBody>
          </p:sp>
        </mc:Choice>
        <mc:Fallback xmlns="">
          <p:sp>
            <p:nvSpPr>
              <p:cNvPr id="7" name="TextBox 6">
                <a:extLst>
                  <a:ext uri="{FF2B5EF4-FFF2-40B4-BE49-F238E27FC236}">
                    <a16:creationId xmlns:a16="http://schemas.microsoft.com/office/drawing/2014/main" id="{FDFA39C4-469A-4562-8F80-4866EBB7435E}"/>
                  </a:ext>
                </a:extLst>
              </p:cNvPr>
              <p:cNvSpPr txBox="1">
                <a:spLocks noRot="1" noChangeAspect="1" noMove="1" noResize="1" noEditPoints="1" noAdjustHandles="1" noChangeArrowheads="1" noChangeShapeType="1" noTextEdit="1"/>
              </p:cNvSpPr>
              <p:nvPr/>
            </p:nvSpPr>
            <p:spPr>
              <a:xfrm>
                <a:off x="8455843" y="136525"/>
                <a:ext cx="3231037" cy="5756704"/>
              </a:xfrm>
              <a:prstGeom prst="rect">
                <a:avLst/>
              </a:prstGeom>
              <a:blipFill>
                <a:blip r:embed="rId4"/>
                <a:stretch>
                  <a:fillRect l="-1132" r="-1698" b="-635"/>
                </a:stretch>
              </a:blipFill>
            </p:spPr>
            <p:txBody>
              <a:bodyPr/>
              <a:lstStyle/>
              <a:p>
                <a:r>
                  <a:rPr lang="en-IN">
                    <a:noFill/>
                  </a:rPr>
                  <a:t> </a:t>
                </a:r>
              </a:p>
            </p:txBody>
          </p:sp>
        </mc:Fallback>
      </mc:AlternateContent>
    </p:spTree>
    <p:extLst>
      <p:ext uri="{BB962C8B-B14F-4D97-AF65-F5344CB8AC3E}">
        <p14:creationId xmlns:p14="http://schemas.microsoft.com/office/powerpoint/2010/main" val="20875096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97AE646-2123-4994-8E5E-B7D5FF05DA36}"/>
              </a:ext>
            </a:extLst>
          </p:cNvPr>
          <p:cNvSpPr>
            <a:spLocks noGrp="1"/>
          </p:cNvSpPr>
          <p:nvPr>
            <p:ph type="sldNum" sz="quarter" idx="12"/>
          </p:nvPr>
        </p:nvSpPr>
        <p:spPr/>
        <p:txBody>
          <a:bodyPr/>
          <a:lstStyle/>
          <a:p>
            <a:fld id="{DF28FB93-0A08-4E7D-8E63-9EFA29F1E093}" type="slidenum">
              <a:rPr lang="en-US" smtClean="0"/>
              <a:pPr/>
              <a:t>15</a:t>
            </a:fld>
            <a:endParaRPr lang="en-US" dirty="0"/>
          </a:p>
        </p:txBody>
      </p:sp>
      <p:sp>
        <p:nvSpPr>
          <p:cNvPr id="4" name="TextBox 3">
            <a:extLst>
              <a:ext uri="{FF2B5EF4-FFF2-40B4-BE49-F238E27FC236}">
                <a16:creationId xmlns:a16="http://schemas.microsoft.com/office/drawing/2014/main" id="{F6173418-41EF-4D11-95EF-3DEBA4674AC4}"/>
              </a:ext>
            </a:extLst>
          </p:cNvPr>
          <p:cNvSpPr txBox="1"/>
          <p:nvPr/>
        </p:nvSpPr>
        <p:spPr>
          <a:xfrm>
            <a:off x="162613" y="69857"/>
            <a:ext cx="6094428" cy="369332"/>
          </a:xfrm>
          <a:prstGeom prst="rect">
            <a:avLst/>
          </a:prstGeom>
          <a:noFill/>
        </p:spPr>
        <p:txBody>
          <a:bodyPr wrap="square">
            <a:spAutoFit/>
          </a:bodyPr>
          <a:lstStyle/>
          <a:p>
            <a:r>
              <a:rPr lang="en-IN" sz="1800" b="1" dirty="0">
                <a:latin typeface="Times New Roman" panose="02020603050405020304" pitchFamily="18" charset="0"/>
                <a:cs typeface="Times New Roman" panose="02020603050405020304" pitchFamily="18" charset="0"/>
              </a:rPr>
              <a:t>SIMULATION RESULTS (FOR POD):</a:t>
            </a:r>
            <a:endParaRPr lang="en-IN" dirty="0"/>
          </a:p>
        </p:txBody>
      </p:sp>
      <p:pic>
        <p:nvPicPr>
          <p:cNvPr id="6" name="Picture 5">
            <a:extLst>
              <a:ext uri="{FF2B5EF4-FFF2-40B4-BE49-F238E27FC236}">
                <a16:creationId xmlns:a16="http://schemas.microsoft.com/office/drawing/2014/main" id="{C049AB9A-1743-4997-8442-062E3D9F959F}"/>
              </a:ext>
            </a:extLst>
          </p:cNvPr>
          <p:cNvPicPr>
            <a:picLocks noChangeAspect="1"/>
          </p:cNvPicPr>
          <p:nvPr/>
        </p:nvPicPr>
        <p:blipFill>
          <a:blip r:embed="rId2"/>
          <a:stretch>
            <a:fillRect/>
          </a:stretch>
        </p:blipFill>
        <p:spPr>
          <a:xfrm>
            <a:off x="0" y="483495"/>
            <a:ext cx="4165361" cy="5891010"/>
          </a:xfrm>
          <a:prstGeom prst="rect">
            <a:avLst/>
          </a:prstGeom>
        </p:spPr>
      </p:pic>
      <p:pic>
        <p:nvPicPr>
          <p:cNvPr id="8" name="Picture 7">
            <a:extLst>
              <a:ext uri="{FF2B5EF4-FFF2-40B4-BE49-F238E27FC236}">
                <a16:creationId xmlns:a16="http://schemas.microsoft.com/office/drawing/2014/main" id="{81F1D834-B05F-4647-A7C8-50D40E47EC48}"/>
              </a:ext>
            </a:extLst>
          </p:cNvPr>
          <p:cNvPicPr>
            <a:picLocks noChangeAspect="1"/>
          </p:cNvPicPr>
          <p:nvPr/>
        </p:nvPicPr>
        <p:blipFill>
          <a:blip r:embed="rId3"/>
          <a:stretch>
            <a:fillRect/>
          </a:stretch>
        </p:blipFill>
        <p:spPr>
          <a:xfrm>
            <a:off x="4165361" y="483495"/>
            <a:ext cx="4165361" cy="5891010"/>
          </a:xfrm>
          <a:prstGeom prst="rect">
            <a:avLst/>
          </a:prstGeom>
        </p:spPr>
      </p:pic>
      <p:pic>
        <p:nvPicPr>
          <p:cNvPr id="10" name="Picture 9">
            <a:extLst>
              <a:ext uri="{FF2B5EF4-FFF2-40B4-BE49-F238E27FC236}">
                <a16:creationId xmlns:a16="http://schemas.microsoft.com/office/drawing/2014/main" id="{B4640FFA-4091-48BD-8F5D-632F0159FBC4}"/>
              </a:ext>
            </a:extLst>
          </p:cNvPr>
          <p:cNvPicPr>
            <a:picLocks noChangeAspect="1"/>
          </p:cNvPicPr>
          <p:nvPr/>
        </p:nvPicPr>
        <p:blipFill rotWithShape="1">
          <a:blip r:embed="rId4"/>
          <a:srcRect b="66804"/>
          <a:stretch/>
        </p:blipFill>
        <p:spPr>
          <a:xfrm>
            <a:off x="8330722" y="483495"/>
            <a:ext cx="3823281" cy="1794964"/>
          </a:xfrm>
          <a:prstGeom prst="rect">
            <a:avLst/>
          </a:prstGeom>
        </p:spPr>
      </p:pic>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CA672828-A6AA-41C6-B976-6D01BA5C2C97}"/>
                  </a:ext>
                </a:extLst>
              </p:cNvPr>
              <p:cNvSpPr txBox="1"/>
              <p:nvPr/>
            </p:nvSpPr>
            <p:spPr>
              <a:xfrm>
                <a:off x="8276480" y="2278459"/>
                <a:ext cx="3915520" cy="4326890"/>
              </a:xfrm>
              <a:prstGeom prst="rect">
                <a:avLst/>
              </a:prstGeom>
              <a:noFill/>
            </p:spPr>
            <p:txBody>
              <a:bodyPr wrap="square">
                <a:spAutoFit/>
              </a:bodyPr>
              <a:lstStyle/>
              <a:p>
                <a:pPr marL="285750" indent="-285750" algn="just">
                  <a:lnSpc>
                    <a:spcPct val="150000"/>
                  </a:lnSpc>
                  <a:spcAft>
                    <a:spcPts val="800"/>
                  </a:spcAft>
                  <a:buFont typeface="Arial" panose="020B0604020202020204" pitchFamily="34" charset="0"/>
                  <a:buChar char="•"/>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For an input voltage of </a:t>
                </a:r>
                <a14:m>
                  <m:oMath xmlns:m="http://schemas.openxmlformats.org/officeDocument/2006/math">
                    <m:sSub>
                      <m:sSubPr>
                        <m:ctrlPr>
                          <a:rPr lang="en-IN" sz="1800" i="1">
                            <a:effectLst/>
                            <a:latin typeface="Cambria Math" panose="02040503050406030204" pitchFamily="18" charset="0"/>
                            <a:ea typeface="Calibri" panose="020F0502020204030204" pitchFamily="34" charset="0"/>
                            <a:cs typeface="Times New Roman" panose="02020603050405020304" pitchFamily="18" charset="0"/>
                          </a:rPr>
                        </m:ctrlPr>
                      </m:sSubPr>
                      <m:e>
                        <m:r>
                          <m:rPr>
                            <m:sty m:val="p"/>
                          </m:rPr>
                          <a:rPr lang="en-IN" sz="1800">
                            <a:effectLst/>
                            <a:latin typeface="Cambria Math" panose="02040503050406030204" pitchFamily="18" charset="0"/>
                            <a:ea typeface="Calibri" panose="020F0502020204030204" pitchFamily="34" charset="0"/>
                            <a:cs typeface="Times New Roman" panose="02020603050405020304" pitchFamily="18" charset="0"/>
                          </a:rPr>
                          <m:t>V</m:t>
                        </m:r>
                      </m:e>
                      <m:sub>
                        <m:r>
                          <m:rPr>
                            <m:sty m:val="p"/>
                          </m:rPr>
                          <a:rPr lang="en-IN" sz="1800">
                            <a:effectLst/>
                            <a:latin typeface="Cambria Math" panose="02040503050406030204" pitchFamily="18" charset="0"/>
                            <a:ea typeface="Calibri" panose="020F0502020204030204" pitchFamily="34" charset="0"/>
                            <a:cs typeface="Times New Roman" panose="02020603050405020304" pitchFamily="18" charset="0"/>
                          </a:rPr>
                          <m:t>DC</m:t>
                        </m:r>
                      </m:sub>
                    </m:sSub>
                  </m:oMath>
                </a14:m>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 Pole voltage comprising of levels </a:t>
                </a:r>
                <a14:m>
                  <m:oMath xmlns:m="http://schemas.openxmlformats.org/officeDocument/2006/math">
                    <m:sSub>
                      <m:sSubPr>
                        <m:ctrlPr>
                          <a:rPr lang="en-IN" sz="1800" i="1">
                            <a:effectLst/>
                            <a:latin typeface="Cambria Math" panose="02040503050406030204" pitchFamily="18" charset="0"/>
                            <a:ea typeface="Calibri" panose="020F0502020204030204" pitchFamily="34" charset="0"/>
                            <a:cs typeface="Times New Roman" panose="02020603050405020304" pitchFamily="18" charset="0"/>
                          </a:rPr>
                        </m:ctrlPr>
                      </m:sSubPr>
                      <m:e>
                        <m:r>
                          <m:rPr>
                            <m:sty m:val="p"/>
                          </m:rPr>
                          <a:rPr lang="en-IN" sz="1800">
                            <a:effectLst/>
                            <a:latin typeface="Cambria Math" panose="02040503050406030204" pitchFamily="18" charset="0"/>
                            <a:ea typeface="Calibri" panose="020F0502020204030204" pitchFamily="34" charset="0"/>
                            <a:cs typeface="Times New Roman" panose="02020603050405020304" pitchFamily="18" charset="0"/>
                          </a:rPr>
                          <m:t>V</m:t>
                        </m:r>
                      </m:e>
                      <m:sub>
                        <m:r>
                          <m:rPr>
                            <m:sty m:val="p"/>
                          </m:rPr>
                          <a:rPr lang="en-IN" sz="1800">
                            <a:effectLst/>
                            <a:latin typeface="Cambria Math" panose="02040503050406030204" pitchFamily="18" charset="0"/>
                            <a:ea typeface="Calibri" panose="020F0502020204030204" pitchFamily="34" charset="0"/>
                            <a:cs typeface="Times New Roman" panose="02020603050405020304" pitchFamily="18" charset="0"/>
                          </a:rPr>
                          <m:t>DC</m:t>
                        </m:r>
                      </m:sub>
                    </m:sSub>
                  </m:oMath>
                </a14:m>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 </a:t>
                </a:r>
                <a14:m>
                  <m:oMath xmlns:m="http://schemas.openxmlformats.org/officeDocument/2006/math">
                    <m:f>
                      <m:fPr>
                        <m:ctrlPr>
                          <a:rPr lang="en-IN" sz="1800" i="1">
                            <a:effectLst/>
                            <a:latin typeface="Cambria Math" panose="02040503050406030204" pitchFamily="18" charset="0"/>
                            <a:ea typeface="Times New Roman" panose="02020603050405020304" pitchFamily="18" charset="0"/>
                            <a:cs typeface="Times New Roman" panose="02020603050405020304" pitchFamily="18" charset="0"/>
                          </a:rPr>
                        </m:ctrlPr>
                      </m:fPr>
                      <m:num>
                        <m:sSub>
                          <m:sSubPr>
                            <m:ctrlPr>
                              <a:rPr lang="en-IN"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m:rPr>
                                <m:sty m:val="p"/>
                              </m:rPr>
                              <a:rPr lang="en-IN" sz="1800">
                                <a:effectLst/>
                                <a:latin typeface="Cambria Math" panose="02040503050406030204" pitchFamily="18" charset="0"/>
                                <a:ea typeface="Times New Roman" panose="02020603050405020304" pitchFamily="18" charset="0"/>
                                <a:cs typeface="Times New Roman" panose="02020603050405020304" pitchFamily="18" charset="0"/>
                              </a:rPr>
                              <m:t>V</m:t>
                            </m:r>
                          </m:e>
                          <m:sub>
                            <m:r>
                              <m:rPr>
                                <m:sty m:val="p"/>
                              </m:rPr>
                              <a:rPr lang="en-IN" sz="1800">
                                <a:effectLst/>
                                <a:latin typeface="Cambria Math" panose="02040503050406030204" pitchFamily="18" charset="0"/>
                                <a:ea typeface="Times New Roman" panose="02020603050405020304" pitchFamily="18" charset="0"/>
                                <a:cs typeface="Times New Roman" panose="02020603050405020304" pitchFamily="18" charset="0"/>
                              </a:rPr>
                              <m:t>DC</m:t>
                            </m:r>
                          </m:sub>
                        </m:sSub>
                      </m:num>
                      <m:den>
                        <m:r>
                          <a:rPr lang="en-IN" sz="1800">
                            <a:effectLst/>
                            <a:latin typeface="Cambria Math" panose="02040503050406030204" pitchFamily="18" charset="0"/>
                            <a:ea typeface="Times New Roman" panose="02020603050405020304" pitchFamily="18" charset="0"/>
                            <a:cs typeface="Times New Roman" panose="02020603050405020304" pitchFamily="18" charset="0"/>
                          </a:rPr>
                          <m:t>2</m:t>
                        </m:r>
                      </m:den>
                    </m:f>
                  </m:oMath>
                </a14:m>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and 0, Line voltage comprising of levels </a:t>
                </a:r>
                <a14:m>
                  <m:oMath xmlns:m="http://schemas.openxmlformats.org/officeDocument/2006/math">
                    <m:sSub>
                      <m:sSubPr>
                        <m:ctrlPr>
                          <a:rPr lang="en-IN" sz="1800" i="1">
                            <a:effectLst/>
                            <a:latin typeface="Cambria Math" panose="02040503050406030204" pitchFamily="18" charset="0"/>
                            <a:ea typeface="Calibri" panose="020F0502020204030204" pitchFamily="34" charset="0"/>
                            <a:cs typeface="Times New Roman" panose="02020603050405020304" pitchFamily="18" charset="0"/>
                          </a:rPr>
                        </m:ctrlPr>
                      </m:sSubPr>
                      <m:e>
                        <m:r>
                          <m:rPr>
                            <m:sty m:val="p"/>
                          </m:rPr>
                          <a:rPr lang="en-IN" sz="1800">
                            <a:effectLst/>
                            <a:latin typeface="Cambria Math" panose="02040503050406030204" pitchFamily="18" charset="0"/>
                            <a:ea typeface="Calibri" panose="020F0502020204030204" pitchFamily="34" charset="0"/>
                            <a:cs typeface="Times New Roman" panose="02020603050405020304" pitchFamily="18" charset="0"/>
                          </a:rPr>
                          <m:t>V</m:t>
                        </m:r>
                      </m:e>
                      <m:sub>
                        <m:r>
                          <m:rPr>
                            <m:sty m:val="p"/>
                          </m:rPr>
                          <a:rPr lang="en-IN" sz="1800">
                            <a:effectLst/>
                            <a:latin typeface="Cambria Math" panose="02040503050406030204" pitchFamily="18" charset="0"/>
                            <a:ea typeface="Calibri" panose="020F0502020204030204" pitchFamily="34" charset="0"/>
                            <a:cs typeface="Times New Roman" panose="02020603050405020304" pitchFamily="18" charset="0"/>
                          </a:rPr>
                          <m:t>DC</m:t>
                        </m:r>
                      </m:sub>
                    </m:sSub>
                  </m:oMath>
                </a14:m>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 </a:t>
                </a:r>
                <a14:m>
                  <m:oMath xmlns:m="http://schemas.openxmlformats.org/officeDocument/2006/math">
                    <m:f>
                      <m:fPr>
                        <m:ctrlPr>
                          <a:rPr lang="en-IN" sz="1800" i="1">
                            <a:effectLst/>
                            <a:latin typeface="Cambria Math" panose="02040503050406030204" pitchFamily="18" charset="0"/>
                            <a:ea typeface="Times New Roman" panose="02020603050405020304" pitchFamily="18" charset="0"/>
                            <a:cs typeface="Times New Roman" panose="02020603050405020304" pitchFamily="18" charset="0"/>
                          </a:rPr>
                        </m:ctrlPr>
                      </m:fPr>
                      <m:num>
                        <m:sSub>
                          <m:sSubPr>
                            <m:ctrlPr>
                              <a:rPr lang="en-IN"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m:rPr>
                                <m:sty m:val="p"/>
                              </m:rPr>
                              <a:rPr lang="en-IN" sz="1800">
                                <a:effectLst/>
                                <a:latin typeface="Cambria Math" panose="02040503050406030204" pitchFamily="18" charset="0"/>
                                <a:ea typeface="Times New Roman" panose="02020603050405020304" pitchFamily="18" charset="0"/>
                                <a:cs typeface="Times New Roman" panose="02020603050405020304" pitchFamily="18" charset="0"/>
                              </a:rPr>
                              <m:t>V</m:t>
                            </m:r>
                          </m:e>
                          <m:sub>
                            <m:r>
                              <m:rPr>
                                <m:sty m:val="p"/>
                              </m:rPr>
                              <a:rPr lang="en-IN" sz="1800">
                                <a:effectLst/>
                                <a:latin typeface="Cambria Math" panose="02040503050406030204" pitchFamily="18" charset="0"/>
                                <a:ea typeface="Times New Roman" panose="02020603050405020304" pitchFamily="18" charset="0"/>
                                <a:cs typeface="Times New Roman" panose="02020603050405020304" pitchFamily="18" charset="0"/>
                              </a:rPr>
                              <m:t>DC</m:t>
                            </m:r>
                          </m:sub>
                        </m:sSub>
                      </m:num>
                      <m:den>
                        <m:r>
                          <a:rPr lang="en-IN" sz="1800">
                            <a:effectLst/>
                            <a:latin typeface="Cambria Math" panose="02040503050406030204" pitchFamily="18" charset="0"/>
                            <a:ea typeface="Times New Roman" panose="02020603050405020304" pitchFamily="18" charset="0"/>
                            <a:cs typeface="Times New Roman" panose="02020603050405020304" pitchFamily="18" charset="0"/>
                          </a:rPr>
                          <m:t>2</m:t>
                        </m:r>
                      </m:den>
                    </m:f>
                  </m:oMath>
                </a14:m>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 0, </a:t>
                </a:r>
                <a14:m>
                  <m:oMath xmlns:m="http://schemas.openxmlformats.org/officeDocument/2006/math">
                    <m:f>
                      <m:fPr>
                        <m:ctrlPr>
                          <a:rPr lang="en-IN" sz="1800" i="1">
                            <a:effectLst/>
                            <a:latin typeface="Cambria Math" panose="02040503050406030204" pitchFamily="18" charset="0"/>
                            <a:ea typeface="Times New Roman" panose="02020603050405020304" pitchFamily="18" charset="0"/>
                            <a:cs typeface="Times New Roman" panose="02020603050405020304" pitchFamily="18" charset="0"/>
                          </a:rPr>
                        </m:ctrlPr>
                      </m:fPr>
                      <m:num>
                        <m:r>
                          <a:rPr lang="en-IN" sz="1800" i="1">
                            <a:effectLst/>
                            <a:latin typeface="Cambria Math" panose="02040503050406030204" pitchFamily="18" charset="0"/>
                            <a:ea typeface="Times New Roman" panose="02020603050405020304" pitchFamily="18" charset="0"/>
                            <a:cs typeface="Times New Roman" panose="02020603050405020304" pitchFamily="18" charset="0"/>
                          </a:rPr>
                          <m:t>− </m:t>
                        </m:r>
                        <m:sSub>
                          <m:sSubPr>
                            <m:ctrlPr>
                              <a:rPr lang="en-IN"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m:rPr>
                                <m:sty m:val="p"/>
                              </m:rPr>
                              <a:rPr lang="en-IN" sz="1800">
                                <a:effectLst/>
                                <a:latin typeface="Cambria Math" panose="02040503050406030204" pitchFamily="18" charset="0"/>
                                <a:ea typeface="Times New Roman" panose="02020603050405020304" pitchFamily="18" charset="0"/>
                                <a:cs typeface="Times New Roman" panose="02020603050405020304" pitchFamily="18" charset="0"/>
                              </a:rPr>
                              <m:t>V</m:t>
                            </m:r>
                          </m:e>
                          <m:sub>
                            <m:r>
                              <m:rPr>
                                <m:sty m:val="p"/>
                              </m:rPr>
                              <a:rPr lang="en-IN" sz="1800">
                                <a:effectLst/>
                                <a:latin typeface="Cambria Math" panose="02040503050406030204" pitchFamily="18" charset="0"/>
                                <a:ea typeface="Times New Roman" panose="02020603050405020304" pitchFamily="18" charset="0"/>
                                <a:cs typeface="Times New Roman" panose="02020603050405020304" pitchFamily="18" charset="0"/>
                              </a:rPr>
                              <m:t>DC</m:t>
                            </m:r>
                          </m:sub>
                        </m:sSub>
                      </m:num>
                      <m:den>
                        <m:r>
                          <a:rPr lang="en-IN" sz="1800">
                            <a:effectLst/>
                            <a:latin typeface="Cambria Math" panose="02040503050406030204" pitchFamily="18" charset="0"/>
                            <a:ea typeface="Times New Roman" panose="02020603050405020304" pitchFamily="18" charset="0"/>
                            <a:cs typeface="Times New Roman" panose="02020603050405020304" pitchFamily="18" charset="0"/>
                          </a:rPr>
                          <m:t>2</m:t>
                        </m:r>
                      </m:den>
                    </m:f>
                  </m:oMath>
                </a14:m>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 , </a:t>
                </a:r>
                <a14:m>
                  <m:oMath xmlns:m="http://schemas.openxmlformats.org/officeDocument/2006/math">
                    <m:sSub>
                      <m:sSubPr>
                        <m:ctrlPr>
                          <a:rPr lang="en-IN"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IN" sz="1800" i="1">
                            <a:effectLst/>
                            <a:latin typeface="Cambria Math" panose="02040503050406030204" pitchFamily="18" charset="0"/>
                            <a:ea typeface="Calibri" panose="020F0502020204030204" pitchFamily="34" charset="0"/>
                            <a:cs typeface="Times New Roman" panose="02020603050405020304" pitchFamily="18" charset="0"/>
                          </a:rPr>
                          <m:t>−</m:t>
                        </m:r>
                        <m:r>
                          <m:rPr>
                            <m:sty m:val="p"/>
                          </m:rPr>
                          <a:rPr lang="en-IN" sz="1800">
                            <a:effectLst/>
                            <a:latin typeface="Cambria Math" panose="02040503050406030204" pitchFamily="18" charset="0"/>
                            <a:ea typeface="Calibri" panose="020F0502020204030204" pitchFamily="34" charset="0"/>
                            <a:cs typeface="Times New Roman" panose="02020603050405020304" pitchFamily="18" charset="0"/>
                          </a:rPr>
                          <m:t>V</m:t>
                        </m:r>
                      </m:e>
                      <m:sub>
                        <m:r>
                          <m:rPr>
                            <m:sty m:val="p"/>
                          </m:rPr>
                          <a:rPr lang="en-IN" sz="1800">
                            <a:effectLst/>
                            <a:latin typeface="Cambria Math" panose="02040503050406030204" pitchFamily="18" charset="0"/>
                            <a:ea typeface="Calibri" panose="020F0502020204030204" pitchFamily="34" charset="0"/>
                            <a:cs typeface="Times New Roman" panose="02020603050405020304" pitchFamily="18" charset="0"/>
                          </a:rPr>
                          <m:t>DC</m:t>
                        </m:r>
                      </m:sub>
                    </m:sSub>
                  </m:oMath>
                </a14:m>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  and common mode voltage comprising of levels</a:t>
                </a:r>
                <a14:m>
                  <m:oMath xmlns:m="http://schemas.openxmlformats.org/officeDocument/2006/math">
                    <m:f>
                      <m:fPr>
                        <m:ctrlPr>
                          <a:rPr lang="en-IN" sz="1800" i="1">
                            <a:effectLst/>
                            <a:latin typeface="Cambria Math" panose="02040503050406030204" pitchFamily="18" charset="0"/>
                            <a:ea typeface="Times New Roman" panose="02020603050405020304" pitchFamily="18" charset="0"/>
                            <a:cs typeface="Times New Roman" panose="02020603050405020304" pitchFamily="18" charset="0"/>
                          </a:rPr>
                        </m:ctrlPr>
                      </m:fPr>
                      <m:num>
                        <m:sSub>
                          <m:sSubPr>
                            <m:ctrlPr>
                              <a:rPr lang="en-IN"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m:rPr>
                                <m:sty m:val="p"/>
                              </m:rPr>
                              <a:rPr lang="en-IN" sz="1800">
                                <a:effectLst/>
                                <a:latin typeface="Cambria Math" panose="02040503050406030204" pitchFamily="18" charset="0"/>
                                <a:ea typeface="Times New Roman" panose="02020603050405020304" pitchFamily="18" charset="0"/>
                                <a:cs typeface="Times New Roman" panose="02020603050405020304" pitchFamily="18" charset="0"/>
                              </a:rPr>
                              <m:t>V</m:t>
                            </m:r>
                          </m:e>
                          <m:sub>
                            <m:r>
                              <m:rPr>
                                <m:sty m:val="p"/>
                              </m:rPr>
                              <a:rPr lang="en-IN" sz="1800">
                                <a:effectLst/>
                                <a:latin typeface="Cambria Math" panose="02040503050406030204" pitchFamily="18" charset="0"/>
                                <a:ea typeface="Times New Roman" panose="02020603050405020304" pitchFamily="18" charset="0"/>
                                <a:cs typeface="Times New Roman" panose="02020603050405020304" pitchFamily="18" charset="0"/>
                              </a:rPr>
                              <m:t>DC</m:t>
                            </m:r>
                          </m:sub>
                        </m:sSub>
                      </m:num>
                      <m:den>
                        <m:r>
                          <a:rPr lang="en-IN" sz="1800">
                            <a:effectLst/>
                            <a:latin typeface="Cambria Math" panose="02040503050406030204" pitchFamily="18" charset="0"/>
                            <a:ea typeface="Times New Roman" panose="02020603050405020304" pitchFamily="18" charset="0"/>
                            <a:cs typeface="Times New Roman" panose="02020603050405020304" pitchFamily="18" charset="0"/>
                          </a:rPr>
                          <m:t>3</m:t>
                        </m:r>
                      </m:den>
                    </m:f>
                    <m:r>
                      <a:rPr lang="en-IN" sz="1800" i="1">
                        <a:effectLst/>
                        <a:latin typeface="Cambria Math" panose="02040503050406030204" pitchFamily="18" charset="0"/>
                        <a:ea typeface="Times New Roman" panose="02020603050405020304" pitchFamily="18" charset="0"/>
                        <a:cs typeface="Times New Roman" panose="02020603050405020304" pitchFamily="18" charset="0"/>
                      </a:rPr>
                      <m:t>, </m:t>
                    </m:r>
                    <m:f>
                      <m:fPr>
                        <m:ctrlPr>
                          <a:rPr lang="en-IN" sz="1800" i="1">
                            <a:effectLst/>
                            <a:latin typeface="Cambria Math" panose="02040503050406030204" pitchFamily="18" charset="0"/>
                            <a:ea typeface="Times New Roman" panose="02020603050405020304" pitchFamily="18" charset="0"/>
                            <a:cs typeface="Times New Roman" panose="02020603050405020304" pitchFamily="18" charset="0"/>
                          </a:rPr>
                        </m:ctrlPr>
                      </m:fPr>
                      <m:num>
                        <m:r>
                          <a:rPr lang="en-IN" sz="1800">
                            <a:effectLst/>
                            <a:latin typeface="Cambria Math" panose="02040503050406030204" pitchFamily="18" charset="0"/>
                            <a:ea typeface="Times New Roman" panose="02020603050405020304" pitchFamily="18" charset="0"/>
                            <a:cs typeface="Times New Roman" panose="02020603050405020304" pitchFamily="18" charset="0"/>
                          </a:rPr>
                          <m:t>2</m:t>
                        </m:r>
                        <m:sSub>
                          <m:sSubPr>
                            <m:ctrlPr>
                              <a:rPr lang="en-IN"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m:rPr>
                                <m:sty m:val="p"/>
                              </m:rPr>
                              <a:rPr lang="en-IN" sz="1800">
                                <a:effectLst/>
                                <a:latin typeface="Cambria Math" panose="02040503050406030204" pitchFamily="18" charset="0"/>
                                <a:ea typeface="Times New Roman" panose="02020603050405020304" pitchFamily="18" charset="0"/>
                                <a:cs typeface="Times New Roman" panose="02020603050405020304" pitchFamily="18" charset="0"/>
                              </a:rPr>
                              <m:t>V</m:t>
                            </m:r>
                          </m:e>
                          <m:sub>
                            <m:r>
                              <m:rPr>
                                <m:sty m:val="p"/>
                              </m:rPr>
                              <a:rPr lang="en-IN" sz="1800">
                                <a:effectLst/>
                                <a:latin typeface="Cambria Math" panose="02040503050406030204" pitchFamily="18" charset="0"/>
                                <a:ea typeface="Times New Roman" panose="02020603050405020304" pitchFamily="18" charset="0"/>
                                <a:cs typeface="Times New Roman" panose="02020603050405020304" pitchFamily="18" charset="0"/>
                              </a:rPr>
                              <m:t>DC</m:t>
                            </m:r>
                          </m:sub>
                        </m:sSub>
                      </m:num>
                      <m:den>
                        <m:r>
                          <a:rPr lang="en-IN" sz="1800">
                            <a:effectLst/>
                            <a:latin typeface="Cambria Math" panose="02040503050406030204" pitchFamily="18" charset="0"/>
                            <a:ea typeface="Times New Roman" panose="02020603050405020304" pitchFamily="18" charset="0"/>
                            <a:cs typeface="Times New Roman" panose="02020603050405020304" pitchFamily="18" charset="0"/>
                          </a:rPr>
                          <m:t>3</m:t>
                        </m:r>
                      </m:den>
                    </m:f>
                  </m:oMath>
                </a14:m>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are obtained.</a:t>
                </a:r>
                <a:r>
                  <a:rPr lang="en-IN" sz="1800" dirty="0">
                    <a:latin typeface="Times New Roman" panose="02020603050405020304" pitchFamily="18" charset="0"/>
                    <a:cs typeface="Times New Roman" panose="02020603050405020304" pitchFamily="18" charset="0"/>
                  </a:rPr>
                  <a:t> Here, The machine runs at no load condition, So the Electromagnetic Torque </a:t>
                </a:r>
                <a14:m>
                  <m:oMath xmlns:m="http://schemas.openxmlformats.org/officeDocument/2006/math">
                    <m:sSub>
                      <m:sSubPr>
                        <m:ctrlPr>
                          <a:rPr lang="en-IN" sz="1800" i="1">
                            <a:latin typeface="Cambria Math" panose="02040503050406030204" pitchFamily="18" charset="0"/>
                          </a:rPr>
                        </m:ctrlPr>
                      </m:sSubPr>
                      <m:e>
                        <m:r>
                          <a:rPr lang="en-IN" sz="1800" i="1">
                            <a:latin typeface="Cambria Math" panose="02040503050406030204" pitchFamily="18" charset="0"/>
                          </a:rPr>
                          <m:t>(</m:t>
                        </m:r>
                        <m:r>
                          <a:rPr lang="en-IN" sz="1800" i="1">
                            <a:latin typeface="Cambria Math" panose="02040503050406030204" pitchFamily="18" charset="0"/>
                          </a:rPr>
                          <m:t>𝑇</m:t>
                        </m:r>
                      </m:e>
                      <m:sub>
                        <m:r>
                          <a:rPr lang="en-IN" sz="1800" i="1">
                            <a:latin typeface="Cambria Math" panose="02040503050406030204" pitchFamily="18" charset="0"/>
                          </a:rPr>
                          <m:t>𝑒</m:t>
                        </m:r>
                      </m:sub>
                    </m:sSub>
                  </m:oMath>
                </a14:m>
                <a:r>
                  <a:rPr lang="en-IN" sz="1800" dirty="0">
                    <a:latin typeface="Times New Roman" panose="02020603050405020304" pitchFamily="18" charset="0"/>
                    <a:cs typeface="Times New Roman" panose="02020603050405020304" pitchFamily="18" charset="0"/>
                  </a:rPr>
                  <a:t>) is zero. </a:t>
                </a:r>
              </a:p>
            </p:txBody>
          </p:sp>
        </mc:Choice>
        <mc:Fallback xmlns="">
          <p:sp>
            <p:nvSpPr>
              <p:cNvPr id="15" name="TextBox 14">
                <a:extLst>
                  <a:ext uri="{FF2B5EF4-FFF2-40B4-BE49-F238E27FC236}">
                    <a16:creationId xmlns:a16="http://schemas.microsoft.com/office/drawing/2014/main" id="{CA672828-A6AA-41C6-B976-6D01BA5C2C97}"/>
                  </a:ext>
                </a:extLst>
              </p:cNvPr>
              <p:cNvSpPr txBox="1">
                <a:spLocks noRot="1" noChangeAspect="1" noMove="1" noResize="1" noEditPoints="1" noAdjustHandles="1" noChangeArrowheads="1" noChangeShapeType="1" noTextEdit="1"/>
              </p:cNvSpPr>
              <p:nvPr/>
            </p:nvSpPr>
            <p:spPr>
              <a:xfrm>
                <a:off x="8276480" y="2278459"/>
                <a:ext cx="3915520" cy="4326890"/>
              </a:xfrm>
              <a:prstGeom prst="rect">
                <a:avLst/>
              </a:prstGeom>
              <a:blipFill>
                <a:blip r:embed="rId5"/>
                <a:stretch>
                  <a:fillRect l="-1090" r="-1246" b="-1268"/>
                </a:stretch>
              </a:blipFill>
            </p:spPr>
            <p:txBody>
              <a:bodyPr/>
              <a:lstStyle/>
              <a:p>
                <a:r>
                  <a:rPr lang="en-IN">
                    <a:noFill/>
                  </a:rPr>
                  <a:t> </a:t>
                </a:r>
              </a:p>
            </p:txBody>
          </p:sp>
        </mc:Fallback>
      </mc:AlternateContent>
    </p:spTree>
    <p:extLst>
      <p:ext uri="{BB962C8B-B14F-4D97-AF65-F5344CB8AC3E}">
        <p14:creationId xmlns:p14="http://schemas.microsoft.com/office/powerpoint/2010/main" val="12877560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48CA6CD-29F5-4ABC-816D-6DC015187B4C}"/>
              </a:ext>
            </a:extLst>
          </p:cNvPr>
          <p:cNvSpPr>
            <a:spLocks noGrp="1"/>
          </p:cNvSpPr>
          <p:nvPr>
            <p:ph type="sldNum" sz="quarter" idx="12"/>
          </p:nvPr>
        </p:nvSpPr>
        <p:spPr/>
        <p:txBody>
          <a:bodyPr/>
          <a:lstStyle/>
          <a:p>
            <a:fld id="{DF28FB93-0A08-4E7D-8E63-9EFA29F1E093}" type="slidenum">
              <a:rPr lang="en-US" smtClean="0"/>
              <a:pPr/>
              <a:t>16</a:t>
            </a:fld>
            <a:endParaRPr lang="en-US" dirty="0"/>
          </a:p>
        </p:txBody>
      </p:sp>
      <p:pic>
        <p:nvPicPr>
          <p:cNvPr id="4" name="Picture 3">
            <a:extLst>
              <a:ext uri="{FF2B5EF4-FFF2-40B4-BE49-F238E27FC236}">
                <a16:creationId xmlns:a16="http://schemas.microsoft.com/office/drawing/2014/main" id="{88534C7F-15D4-4F2E-B0E4-CC7BB455B82C}"/>
              </a:ext>
            </a:extLst>
          </p:cNvPr>
          <p:cNvPicPr>
            <a:picLocks noChangeAspect="1"/>
          </p:cNvPicPr>
          <p:nvPr/>
        </p:nvPicPr>
        <p:blipFill rotWithShape="1">
          <a:blip r:embed="rId2"/>
          <a:srcRect l="651" t="43299" r="29375" b="7383"/>
          <a:stretch/>
        </p:blipFill>
        <p:spPr>
          <a:xfrm>
            <a:off x="2181520" y="28281"/>
            <a:ext cx="7098207" cy="2814065"/>
          </a:xfrm>
          <a:prstGeom prst="rect">
            <a:avLst/>
          </a:prstGeom>
        </p:spPr>
      </p:pic>
      <p:sp>
        <p:nvSpPr>
          <p:cNvPr id="6" name="TextBox 5">
            <a:extLst>
              <a:ext uri="{FF2B5EF4-FFF2-40B4-BE49-F238E27FC236}">
                <a16:creationId xmlns:a16="http://schemas.microsoft.com/office/drawing/2014/main" id="{1D315ECE-76AE-4612-8E80-3B204E88FA0A}"/>
              </a:ext>
            </a:extLst>
          </p:cNvPr>
          <p:cNvSpPr txBox="1"/>
          <p:nvPr/>
        </p:nvSpPr>
        <p:spPr>
          <a:xfrm>
            <a:off x="2912273" y="2814065"/>
            <a:ext cx="6094428" cy="369332"/>
          </a:xfrm>
          <a:prstGeom prst="rect">
            <a:avLst/>
          </a:prstGeom>
          <a:noFill/>
        </p:spPr>
        <p:txBody>
          <a:bodyPr wrap="square">
            <a:spAutoFit/>
          </a:bodyPr>
          <a:lstStyle/>
          <a:p>
            <a:pPr algn="ctr"/>
            <a:r>
              <a:rPr lang="en-US" sz="1800" dirty="0">
                <a:ln w="0"/>
                <a:latin typeface="Times New Roman" panose="02020603050405020304" pitchFamily="18" charset="0"/>
                <a:cs typeface="Times New Roman" panose="02020603050405020304" pitchFamily="18" charset="0"/>
              </a:rPr>
              <a:t>FFT Analysis Three level Inverter (POD SPWM)</a:t>
            </a:r>
            <a:endParaRPr lang="en-US" sz="1800" b="0" cap="none" spc="0" dirty="0">
              <a:ln w="0"/>
              <a:solidFill>
                <a:schemeClr val="tx1"/>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graphicFrame>
            <p:nvGraphicFramePr>
              <p:cNvPr id="7" name="Table 11">
                <a:extLst>
                  <a:ext uri="{FF2B5EF4-FFF2-40B4-BE49-F238E27FC236}">
                    <a16:creationId xmlns:a16="http://schemas.microsoft.com/office/drawing/2014/main" id="{6FF9C174-039E-4145-90BA-C5E5EDCC53C8}"/>
                  </a:ext>
                </a:extLst>
              </p:cNvPr>
              <p:cNvGraphicFramePr>
                <a:graphicFrameLocks noGrp="1"/>
              </p:cNvGraphicFramePr>
              <p:nvPr>
                <p:extLst>
                  <p:ext uri="{D42A27DB-BD31-4B8C-83A1-F6EECF244321}">
                    <p14:modId xmlns:p14="http://schemas.microsoft.com/office/powerpoint/2010/main" val="3244449561"/>
                  </p:ext>
                </p:extLst>
              </p:nvPr>
            </p:nvGraphicFramePr>
            <p:xfrm>
              <a:off x="2865126" y="3429000"/>
              <a:ext cx="6188721" cy="2718426"/>
            </p:xfrm>
            <a:graphic>
              <a:graphicData uri="http://schemas.openxmlformats.org/drawingml/2006/table">
                <a:tbl>
                  <a:tblPr firstRow="1" bandRow="1">
                    <a:tableStyleId>{073A0DAA-6AF3-43AB-8588-CEC1D06C72B9}</a:tableStyleId>
                  </a:tblPr>
                  <a:tblGrid>
                    <a:gridCol w="1669988">
                      <a:extLst>
                        <a:ext uri="{9D8B030D-6E8A-4147-A177-3AD203B41FA5}">
                          <a16:colId xmlns:a16="http://schemas.microsoft.com/office/drawing/2014/main" val="3521428729"/>
                        </a:ext>
                      </a:extLst>
                    </a:gridCol>
                    <a:gridCol w="2769833">
                      <a:extLst>
                        <a:ext uri="{9D8B030D-6E8A-4147-A177-3AD203B41FA5}">
                          <a16:colId xmlns:a16="http://schemas.microsoft.com/office/drawing/2014/main" val="549114408"/>
                        </a:ext>
                      </a:extLst>
                    </a:gridCol>
                    <a:gridCol w="1748900">
                      <a:extLst>
                        <a:ext uri="{9D8B030D-6E8A-4147-A177-3AD203B41FA5}">
                          <a16:colId xmlns:a16="http://schemas.microsoft.com/office/drawing/2014/main" val="3730377992"/>
                        </a:ext>
                      </a:extLst>
                    </a:gridCol>
                  </a:tblGrid>
                  <a:tr h="906142">
                    <a:tc>
                      <a:txBody>
                        <a:bodyPr/>
                        <a:lstStyle/>
                        <a:p>
                          <a:pPr algn="ctr"/>
                          <a:endParaRPr lang="en-IN" dirty="0">
                            <a:latin typeface="Times New Roman" panose="02020603050405020304" pitchFamily="18" charset="0"/>
                            <a:cs typeface="Times New Roman" panose="02020603050405020304" pitchFamily="18" charset="0"/>
                          </a:endParaRPr>
                        </a:p>
                        <a:p>
                          <a:pPr algn="ctr"/>
                          <a:r>
                            <a:rPr lang="en-IN" dirty="0">
                              <a:latin typeface="Times New Roman" panose="02020603050405020304" pitchFamily="18" charset="0"/>
                              <a:cs typeface="Times New Roman" panose="02020603050405020304" pitchFamily="18" charset="0"/>
                            </a:rPr>
                            <a:t>TECNIQUE</a:t>
                          </a:r>
                        </a:p>
                      </a:txBody>
                      <a:tcPr/>
                    </a:tc>
                    <a:tc>
                      <a:txBody>
                        <a:bodyPr/>
                        <a:lstStyle/>
                        <a:p>
                          <a:pPr algn="ctr"/>
                          <a:r>
                            <a:rPr lang="en-IN" dirty="0">
                              <a:latin typeface="Times New Roman" panose="02020603050405020304" pitchFamily="18" charset="0"/>
                              <a:cs typeface="Times New Roman" panose="02020603050405020304" pitchFamily="18" charset="0"/>
                            </a:rPr>
                            <a:t>COMMON MODE VOLTAGE (</a:t>
                          </a:r>
                          <a:r>
                            <a:rPr lang="en-IN" dirty="0" err="1">
                              <a:latin typeface="Times New Roman" panose="02020603050405020304" pitchFamily="18" charset="0"/>
                              <a:cs typeface="Times New Roman" panose="02020603050405020304" pitchFamily="18" charset="0"/>
                            </a:rPr>
                            <a:t>Vno</a:t>
                          </a:r>
                          <a:r>
                            <a:rPr lang="en-IN" dirty="0">
                              <a:latin typeface="Times New Roman" panose="02020603050405020304" pitchFamily="18" charset="0"/>
                              <a:cs typeface="Times New Roman" panose="02020603050405020304" pitchFamily="18" charset="0"/>
                            </a:rPr>
                            <a:t>)</a:t>
                          </a:r>
                        </a:p>
                      </a:txBody>
                      <a:tcPr/>
                    </a:tc>
                    <a:tc>
                      <a:txBody>
                        <a:bodyPr/>
                        <a:lstStyle/>
                        <a:p>
                          <a:pPr algn="ctr"/>
                          <a:r>
                            <a:rPr lang="en-IN" dirty="0">
                              <a:latin typeface="Times New Roman" panose="02020603050405020304" pitchFamily="18" charset="0"/>
                              <a:cs typeface="Times New Roman" panose="02020603050405020304" pitchFamily="18" charset="0"/>
                            </a:rPr>
                            <a:t>THD (%)</a:t>
                          </a:r>
                        </a:p>
                      </a:txBody>
                      <a:tcPr/>
                    </a:tc>
                    <a:extLst>
                      <a:ext uri="{0D108BD9-81ED-4DB2-BD59-A6C34878D82A}">
                        <a16:rowId xmlns:a16="http://schemas.microsoft.com/office/drawing/2014/main" val="3420599585"/>
                      </a:ext>
                    </a:extLst>
                  </a:tr>
                  <a:tr h="906142">
                    <a:tc>
                      <a:txBody>
                        <a:bodyPr/>
                        <a:lstStyle/>
                        <a:p>
                          <a:pPr algn="ctr"/>
                          <a:r>
                            <a:rPr lang="en-IN" dirty="0">
                              <a:latin typeface="Times New Roman" panose="02020603050405020304" pitchFamily="18" charset="0"/>
                              <a:cs typeface="Times New Roman" panose="02020603050405020304" pitchFamily="18" charset="0"/>
                            </a:rPr>
                            <a:t>PD SPWM</a:t>
                          </a:r>
                        </a:p>
                      </a:txBody>
                      <a:tcPr/>
                    </a:tc>
                    <a:tc>
                      <a:txBody>
                        <a:bodyPr/>
                        <a:lstStyle/>
                        <a:p>
                          <a:r>
                            <a:rPr lang="en-IN" sz="1800" kern="1200" dirty="0">
                              <a:solidFill>
                                <a:schemeClr val="dk1"/>
                              </a:solidFill>
                              <a:effectLst/>
                              <a:latin typeface="Times New Roman" panose="02020603050405020304" pitchFamily="18" charset="0"/>
                              <a:ea typeface="+mn-ea"/>
                              <a:cs typeface="Times New Roman" panose="02020603050405020304" pitchFamily="18" charset="0"/>
                            </a:rPr>
                            <a:t>       </a:t>
                          </a:r>
                          <a14:m>
                            <m:oMath xmlns:m="http://schemas.openxmlformats.org/officeDocument/2006/math">
                              <m:f>
                                <m:fPr>
                                  <m:ctrlPr>
                                    <a:rPr lang="en-IN" sz="1800" i="1" smtClean="0">
                                      <a:effectLst/>
                                      <a:latin typeface="Cambria Math" panose="02040503050406030204" pitchFamily="18" charset="0"/>
                                      <a:ea typeface="Times New Roman" panose="02020603050405020304" pitchFamily="18" charset="0"/>
                                      <a:cs typeface="Times New Roman" panose="02020603050405020304" pitchFamily="18" charset="0"/>
                                    </a:rPr>
                                  </m:ctrlPr>
                                </m:fPr>
                                <m:num>
                                  <m:sSub>
                                    <m:sSubPr>
                                      <m:ctrlPr>
                                        <a:rPr lang="en-IN"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m:rPr>
                                          <m:sty m:val="p"/>
                                        </m:rPr>
                                        <a:rPr lang="en-IN" sz="1800">
                                          <a:effectLst/>
                                          <a:latin typeface="Cambria Math" panose="02040503050406030204" pitchFamily="18" charset="0"/>
                                          <a:ea typeface="Times New Roman" panose="02020603050405020304" pitchFamily="18" charset="0"/>
                                          <a:cs typeface="Times New Roman" panose="02020603050405020304" pitchFamily="18" charset="0"/>
                                        </a:rPr>
                                        <m:t>V</m:t>
                                      </m:r>
                                    </m:e>
                                    <m:sub>
                                      <m:r>
                                        <m:rPr>
                                          <m:sty m:val="p"/>
                                        </m:rPr>
                                        <a:rPr lang="en-IN" sz="1800">
                                          <a:effectLst/>
                                          <a:latin typeface="Cambria Math" panose="02040503050406030204" pitchFamily="18" charset="0"/>
                                          <a:ea typeface="Times New Roman" panose="02020603050405020304" pitchFamily="18" charset="0"/>
                                          <a:cs typeface="Times New Roman" panose="02020603050405020304" pitchFamily="18" charset="0"/>
                                        </a:rPr>
                                        <m:t>DC</m:t>
                                      </m:r>
                                    </m:sub>
                                  </m:sSub>
                                </m:num>
                                <m:den>
                                  <m:r>
                                    <a:rPr lang="en-IN" sz="1800">
                                      <a:effectLst/>
                                      <a:latin typeface="Cambria Math" panose="02040503050406030204" pitchFamily="18" charset="0"/>
                                      <a:ea typeface="Times New Roman" panose="02020603050405020304" pitchFamily="18" charset="0"/>
                                      <a:cs typeface="Times New Roman" panose="02020603050405020304" pitchFamily="18" charset="0"/>
                                    </a:rPr>
                                    <m:t>6</m:t>
                                  </m:r>
                                </m:den>
                              </m:f>
                            </m:oMath>
                          </a14:m>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 , </a:t>
                          </a:r>
                          <a14:m>
                            <m:oMath xmlns:m="http://schemas.openxmlformats.org/officeDocument/2006/math">
                              <m:f>
                                <m:fPr>
                                  <m:ctrlPr>
                                    <a:rPr lang="en-IN" sz="1800" i="1">
                                      <a:effectLst/>
                                      <a:latin typeface="Cambria Math" panose="02040503050406030204" pitchFamily="18" charset="0"/>
                                      <a:ea typeface="Times New Roman" panose="02020603050405020304" pitchFamily="18" charset="0"/>
                                      <a:cs typeface="Times New Roman" panose="02020603050405020304" pitchFamily="18" charset="0"/>
                                    </a:rPr>
                                  </m:ctrlPr>
                                </m:fPr>
                                <m:num>
                                  <m:sSub>
                                    <m:sSubPr>
                                      <m:ctrlPr>
                                        <a:rPr lang="en-IN"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m:rPr>
                                          <m:sty m:val="p"/>
                                        </m:rPr>
                                        <a:rPr lang="en-IN" sz="1800">
                                          <a:effectLst/>
                                          <a:latin typeface="Cambria Math" panose="02040503050406030204" pitchFamily="18" charset="0"/>
                                          <a:ea typeface="Times New Roman" panose="02020603050405020304" pitchFamily="18" charset="0"/>
                                          <a:cs typeface="Times New Roman" panose="02020603050405020304" pitchFamily="18" charset="0"/>
                                        </a:rPr>
                                        <m:t>V</m:t>
                                      </m:r>
                                    </m:e>
                                    <m:sub>
                                      <m:r>
                                        <m:rPr>
                                          <m:sty m:val="p"/>
                                        </m:rPr>
                                        <a:rPr lang="en-IN" sz="1800">
                                          <a:effectLst/>
                                          <a:latin typeface="Cambria Math" panose="02040503050406030204" pitchFamily="18" charset="0"/>
                                          <a:ea typeface="Times New Roman" panose="02020603050405020304" pitchFamily="18" charset="0"/>
                                          <a:cs typeface="Times New Roman" panose="02020603050405020304" pitchFamily="18" charset="0"/>
                                        </a:rPr>
                                        <m:t>DC</m:t>
                                      </m:r>
                                    </m:sub>
                                  </m:sSub>
                                </m:num>
                                <m:den>
                                  <m:r>
                                    <a:rPr lang="en-IN" sz="1800">
                                      <a:effectLst/>
                                      <a:latin typeface="Cambria Math" panose="02040503050406030204" pitchFamily="18" charset="0"/>
                                      <a:ea typeface="Times New Roman" panose="02020603050405020304" pitchFamily="18" charset="0"/>
                                      <a:cs typeface="Times New Roman" panose="02020603050405020304" pitchFamily="18" charset="0"/>
                                    </a:rPr>
                                    <m:t>3</m:t>
                                  </m:r>
                                </m:den>
                              </m:f>
                              <m:r>
                                <a:rPr lang="en-IN" sz="1800" i="1">
                                  <a:effectLst/>
                                  <a:latin typeface="Cambria Math" panose="02040503050406030204" pitchFamily="18" charset="0"/>
                                  <a:ea typeface="Times New Roman" panose="02020603050405020304" pitchFamily="18" charset="0"/>
                                  <a:cs typeface="Times New Roman" panose="02020603050405020304" pitchFamily="18" charset="0"/>
                                </a:rPr>
                                <m:t>, </m:t>
                              </m:r>
                              <m:f>
                                <m:fPr>
                                  <m:ctrlPr>
                                    <a:rPr lang="en-IN" sz="1800" i="1">
                                      <a:effectLst/>
                                      <a:latin typeface="Cambria Math" panose="02040503050406030204" pitchFamily="18" charset="0"/>
                                      <a:ea typeface="Times New Roman" panose="02020603050405020304" pitchFamily="18" charset="0"/>
                                      <a:cs typeface="Times New Roman" panose="02020603050405020304" pitchFamily="18" charset="0"/>
                                    </a:rPr>
                                  </m:ctrlPr>
                                </m:fPr>
                                <m:num>
                                  <m:r>
                                    <a:rPr lang="en-IN" sz="1800">
                                      <a:effectLst/>
                                      <a:latin typeface="Cambria Math" panose="02040503050406030204" pitchFamily="18" charset="0"/>
                                      <a:ea typeface="Times New Roman" panose="02020603050405020304" pitchFamily="18" charset="0"/>
                                      <a:cs typeface="Times New Roman" panose="02020603050405020304" pitchFamily="18" charset="0"/>
                                    </a:rPr>
                                    <m:t>2</m:t>
                                  </m:r>
                                  <m:sSub>
                                    <m:sSubPr>
                                      <m:ctrlPr>
                                        <a:rPr lang="en-IN"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m:rPr>
                                          <m:sty m:val="p"/>
                                        </m:rPr>
                                        <a:rPr lang="en-IN" sz="1800">
                                          <a:effectLst/>
                                          <a:latin typeface="Cambria Math" panose="02040503050406030204" pitchFamily="18" charset="0"/>
                                          <a:ea typeface="Times New Roman" panose="02020603050405020304" pitchFamily="18" charset="0"/>
                                          <a:cs typeface="Times New Roman" panose="02020603050405020304" pitchFamily="18" charset="0"/>
                                        </a:rPr>
                                        <m:t>V</m:t>
                                      </m:r>
                                    </m:e>
                                    <m:sub>
                                      <m:r>
                                        <m:rPr>
                                          <m:sty m:val="p"/>
                                        </m:rPr>
                                        <a:rPr lang="en-IN" sz="1800">
                                          <a:effectLst/>
                                          <a:latin typeface="Cambria Math" panose="02040503050406030204" pitchFamily="18" charset="0"/>
                                          <a:ea typeface="Times New Roman" panose="02020603050405020304" pitchFamily="18" charset="0"/>
                                          <a:cs typeface="Times New Roman" panose="02020603050405020304" pitchFamily="18" charset="0"/>
                                        </a:rPr>
                                        <m:t>DC</m:t>
                                      </m:r>
                                    </m:sub>
                                  </m:sSub>
                                </m:num>
                                <m:den>
                                  <m:r>
                                    <a:rPr lang="en-IN" sz="1800">
                                      <a:effectLst/>
                                      <a:latin typeface="Cambria Math" panose="02040503050406030204" pitchFamily="18" charset="0"/>
                                      <a:ea typeface="Times New Roman" panose="02020603050405020304" pitchFamily="18" charset="0"/>
                                      <a:cs typeface="Times New Roman" panose="02020603050405020304" pitchFamily="18" charset="0"/>
                                    </a:rPr>
                                    <m:t>3</m:t>
                                  </m:r>
                                </m:den>
                              </m:f>
                              <m:r>
                                <a:rPr lang="en-IN" sz="1800" b="0" i="0" smtClean="0">
                                  <a:effectLst/>
                                  <a:latin typeface="Cambria Math" panose="02040503050406030204" pitchFamily="18" charset="0"/>
                                  <a:ea typeface="Times New Roman" panose="02020603050405020304" pitchFamily="18" charset="0"/>
                                  <a:cs typeface="Times New Roman" panose="02020603050405020304" pitchFamily="18" charset="0"/>
                                </a:rPr>
                                <m:t>,</m:t>
                              </m:r>
                            </m:oMath>
                          </a14:m>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 </a:t>
                          </a:r>
                          <a14:m>
                            <m:oMath xmlns:m="http://schemas.openxmlformats.org/officeDocument/2006/math">
                              <m:f>
                                <m:fPr>
                                  <m:ctrlPr>
                                    <a:rPr lang="en-IN" sz="1800" i="1">
                                      <a:effectLst/>
                                      <a:latin typeface="Cambria Math" panose="02040503050406030204" pitchFamily="18" charset="0"/>
                                      <a:ea typeface="Times New Roman" panose="02020603050405020304" pitchFamily="18" charset="0"/>
                                      <a:cs typeface="Times New Roman" panose="02020603050405020304" pitchFamily="18" charset="0"/>
                                    </a:rPr>
                                  </m:ctrlPr>
                                </m:fPr>
                                <m:num>
                                  <m:r>
                                    <a:rPr lang="en-IN" sz="1800">
                                      <a:effectLst/>
                                      <a:latin typeface="Cambria Math" panose="02040503050406030204" pitchFamily="18" charset="0"/>
                                      <a:ea typeface="Times New Roman" panose="02020603050405020304" pitchFamily="18" charset="0"/>
                                      <a:cs typeface="Times New Roman" panose="02020603050405020304" pitchFamily="18" charset="0"/>
                                    </a:rPr>
                                    <m:t>5</m:t>
                                  </m:r>
                                  <m:sSub>
                                    <m:sSubPr>
                                      <m:ctrlPr>
                                        <a:rPr lang="en-IN"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m:rPr>
                                          <m:sty m:val="p"/>
                                        </m:rPr>
                                        <a:rPr lang="en-IN" sz="1800">
                                          <a:effectLst/>
                                          <a:latin typeface="Cambria Math" panose="02040503050406030204" pitchFamily="18" charset="0"/>
                                          <a:ea typeface="Times New Roman" panose="02020603050405020304" pitchFamily="18" charset="0"/>
                                          <a:cs typeface="Times New Roman" panose="02020603050405020304" pitchFamily="18" charset="0"/>
                                        </a:rPr>
                                        <m:t>V</m:t>
                                      </m:r>
                                    </m:e>
                                    <m:sub>
                                      <m:r>
                                        <m:rPr>
                                          <m:sty m:val="p"/>
                                        </m:rPr>
                                        <a:rPr lang="en-IN" sz="1800">
                                          <a:effectLst/>
                                          <a:latin typeface="Cambria Math" panose="02040503050406030204" pitchFamily="18" charset="0"/>
                                          <a:ea typeface="Times New Roman" panose="02020603050405020304" pitchFamily="18" charset="0"/>
                                          <a:cs typeface="Times New Roman" panose="02020603050405020304" pitchFamily="18" charset="0"/>
                                        </a:rPr>
                                        <m:t>DC</m:t>
                                      </m:r>
                                    </m:sub>
                                  </m:sSub>
                                </m:num>
                                <m:den>
                                  <m:r>
                                    <a:rPr lang="en-IN" sz="1800">
                                      <a:effectLst/>
                                      <a:latin typeface="Cambria Math" panose="02040503050406030204" pitchFamily="18" charset="0"/>
                                      <a:ea typeface="Times New Roman" panose="02020603050405020304" pitchFamily="18" charset="0"/>
                                      <a:cs typeface="Times New Roman" panose="02020603050405020304" pitchFamily="18" charset="0"/>
                                    </a:rPr>
                                    <m:t>6</m:t>
                                  </m:r>
                                </m:den>
                              </m:f>
                              <m:r>
                                <a:rPr lang="en-IN" sz="1800" i="1">
                                  <a:effectLst/>
                                  <a:latin typeface="Cambria Math" panose="02040503050406030204" pitchFamily="18" charset="0"/>
                                  <a:ea typeface="Times New Roman" panose="02020603050405020304" pitchFamily="18" charset="0"/>
                                  <a:cs typeface="Times New Roman" panose="02020603050405020304" pitchFamily="18" charset="0"/>
                                </a:rPr>
                                <m:t> </m:t>
                              </m:r>
                            </m:oMath>
                          </a14:m>
                          <a:endParaRPr lang="en-IN" dirty="0">
                            <a:latin typeface="Times New Roman" panose="02020603050405020304" pitchFamily="18" charset="0"/>
                            <a:cs typeface="Times New Roman" panose="02020603050405020304" pitchFamily="18" charset="0"/>
                          </a:endParaRPr>
                        </a:p>
                      </a:txBody>
                      <a:tcPr/>
                    </a:tc>
                    <a:tc>
                      <a:txBody>
                        <a:bodyPr/>
                        <a:lstStyle/>
                        <a:p>
                          <a:pPr algn="ctr"/>
                          <a:r>
                            <a:rPr lang="en-IN" dirty="0">
                              <a:latin typeface="Times New Roman" panose="02020603050405020304" pitchFamily="18" charset="0"/>
                              <a:cs typeface="Times New Roman" panose="02020603050405020304" pitchFamily="18" charset="0"/>
                            </a:rPr>
                            <a:t>38.98</a:t>
                          </a:r>
                        </a:p>
                      </a:txBody>
                      <a:tcPr/>
                    </a:tc>
                    <a:extLst>
                      <a:ext uri="{0D108BD9-81ED-4DB2-BD59-A6C34878D82A}">
                        <a16:rowId xmlns:a16="http://schemas.microsoft.com/office/drawing/2014/main" val="1796165212"/>
                      </a:ext>
                    </a:extLst>
                  </a:tr>
                  <a:tr h="906142">
                    <a:tc>
                      <a:txBody>
                        <a:bodyPr/>
                        <a:lstStyle/>
                        <a:p>
                          <a:pPr algn="ctr"/>
                          <a:r>
                            <a:rPr lang="en-IN" dirty="0">
                              <a:latin typeface="Times New Roman" panose="02020603050405020304" pitchFamily="18" charset="0"/>
                              <a:cs typeface="Times New Roman" panose="02020603050405020304" pitchFamily="18" charset="0"/>
                            </a:rPr>
                            <a:t>POD SPWM</a:t>
                          </a:r>
                        </a:p>
                      </a:txBody>
                      <a:tcPr/>
                    </a:tc>
                    <a:tc>
                      <a:txBody>
                        <a:bodyPr/>
                        <a:lstStyle/>
                        <a:p>
                          <a:pPr algn="ctr"/>
                          <a14:m>
                            <m:oMathPara xmlns:m="http://schemas.openxmlformats.org/officeDocument/2006/math">
                              <m:oMathParaPr>
                                <m:jc m:val="centerGroup"/>
                              </m:oMathParaPr>
                              <m:oMath xmlns:m="http://schemas.openxmlformats.org/officeDocument/2006/math">
                                <m:f>
                                  <m:fPr>
                                    <m:ctrlPr>
                                      <a:rPr lang="en-IN" sz="1800" i="1" smtClean="0">
                                        <a:effectLst/>
                                        <a:latin typeface="Cambria Math" panose="02040503050406030204" pitchFamily="18" charset="0"/>
                                        <a:ea typeface="Times New Roman" panose="02020603050405020304" pitchFamily="18" charset="0"/>
                                        <a:cs typeface="Times New Roman" panose="02020603050405020304" pitchFamily="18" charset="0"/>
                                      </a:rPr>
                                    </m:ctrlPr>
                                  </m:fPr>
                                  <m:num>
                                    <m:sSub>
                                      <m:sSubPr>
                                        <m:ctrlPr>
                                          <a:rPr lang="en-IN"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m:rPr>
                                            <m:sty m:val="p"/>
                                          </m:rPr>
                                          <a:rPr lang="en-IN" sz="1800">
                                            <a:effectLst/>
                                            <a:latin typeface="Cambria Math" panose="02040503050406030204" pitchFamily="18" charset="0"/>
                                            <a:ea typeface="Times New Roman" panose="02020603050405020304" pitchFamily="18" charset="0"/>
                                            <a:cs typeface="Times New Roman" panose="02020603050405020304" pitchFamily="18" charset="0"/>
                                          </a:rPr>
                                          <m:t>V</m:t>
                                        </m:r>
                                      </m:e>
                                      <m:sub>
                                        <m:r>
                                          <m:rPr>
                                            <m:sty m:val="p"/>
                                          </m:rPr>
                                          <a:rPr lang="en-IN" sz="1800">
                                            <a:effectLst/>
                                            <a:latin typeface="Cambria Math" panose="02040503050406030204" pitchFamily="18" charset="0"/>
                                            <a:ea typeface="Times New Roman" panose="02020603050405020304" pitchFamily="18" charset="0"/>
                                            <a:cs typeface="Times New Roman" panose="02020603050405020304" pitchFamily="18" charset="0"/>
                                          </a:rPr>
                                          <m:t>DC</m:t>
                                        </m:r>
                                      </m:sub>
                                    </m:sSub>
                                  </m:num>
                                  <m:den>
                                    <m:r>
                                      <a:rPr lang="en-IN" sz="1800">
                                        <a:effectLst/>
                                        <a:latin typeface="Cambria Math" panose="02040503050406030204" pitchFamily="18" charset="0"/>
                                        <a:ea typeface="Times New Roman" panose="02020603050405020304" pitchFamily="18" charset="0"/>
                                        <a:cs typeface="Times New Roman" panose="02020603050405020304" pitchFamily="18" charset="0"/>
                                      </a:rPr>
                                      <m:t>3</m:t>
                                    </m:r>
                                  </m:den>
                                </m:f>
                                <m:r>
                                  <a:rPr lang="en-IN" sz="1800" i="1">
                                    <a:effectLst/>
                                    <a:latin typeface="Cambria Math" panose="02040503050406030204" pitchFamily="18" charset="0"/>
                                    <a:ea typeface="Times New Roman" panose="02020603050405020304" pitchFamily="18" charset="0"/>
                                    <a:cs typeface="Times New Roman" panose="02020603050405020304" pitchFamily="18" charset="0"/>
                                  </a:rPr>
                                  <m:t>, </m:t>
                                </m:r>
                                <m:f>
                                  <m:fPr>
                                    <m:ctrlPr>
                                      <a:rPr lang="en-IN" sz="1800" i="1">
                                        <a:effectLst/>
                                        <a:latin typeface="Cambria Math" panose="02040503050406030204" pitchFamily="18" charset="0"/>
                                        <a:ea typeface="Times New Roman" panose="02020603050405020304" pitchFamily="18" charset="0"/>
                                        <a:cs typeface="Times New Roman" panose="02020603050405020304" pitchFamily="18" charset="0"/>
                                      </a:rPr>
                                    </m:ctrlPr>
                                  </m:fPr>
                                  <m:num>
                                    <m:r>
                                      <a:rPr lang="en-IN" sz="1800">
                                        <a:effectLst/>
                                        <a:latin typeface="Cambria Math" panose="02040503050406030204" pitchFamily="18" charset="0"/>
                                        <a:ea typeface="Times New Roman" panose="02020603050405020304" pitchFamily="18" charset="0"/>
                                        <a:cs typeface="Times New Roman" panose="02020603050405020304" pitchFamily="18" charset="0"/>
                                      </a:rPr>
                                      <m:t>2</m:t>
                                    </m:r>
                                    <m:sSub>
                                      <m:sSubPr>
                                        <m:ctrlPr>
                                          <a:rPr lang="en-IN"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m:rPr>
                                            <m:sty m:val="p"/>
                                          </m:rPr>
                                          <a:rPr lang="en-IN" sz="1800">
                                            <a:effectLst/>
                                            <a:latin typeface="Cambria Math" panose="02040503050406030204" pitchFamily="18" charset="0"/>
                                            <a:ea typeface="Times New Roman" panose="02020603050405020304" pitchFamily="18" charset="0"/>
                                            <a:cs typeface="Times New Roman" panose="02020603050405020304" pitchFamily="18" charset="0"/>
                                          </a:rPr>
                                          <m:t>V</m:t>
                                        </m:r>
                                      </m:e>
                                      <m:sub>
                                        <m:r>
                                          <m:rPr>
                                            <m:sty m:val="p"/>
                                          </m:rPr>
                                          <a:rPr lang="en-IN" sz="1800">
                                            <a:effectLst/>
                                            <a:latin typeface="Cambria Math" panose="02040503050406030204" pitchFamily="18" charset="0"/>
                                            <a:ea typeface="Times New Roman" panose="02020603050405020304" pitchFamily="18" charset="0"/>
                                            <a:cs typeface="Times New Roman" panose="02020603050405020304" pitchFamily="18" charset="0"/>
                                          </a:rPr>
                                          <m:t>DC</m:t>
                                        </m:r>
                                      </m:sub>
                                    </m:sSub>
                                  </m:num>
                                  <m:den>
                                    <m:r>
                                      <a:rPr lang="en-IN" sz="1800">
                                        <a:effectLst/>
                                        <a:latin typeface="Cambria Math" panose="02040503050406030204" pitchFamily="18" charset="0"/>
                                        <a:ea typeface="Times New Roman" panose="02020603050405020304" pitchFamily="18" charset="0"/>
                                        <a:cs typeface="Times New Roman" panose="02020603050405020304" pitchFamily="18" charset="0"/>
                                      </a:rPr>
                                      <m:t>3</m:t>
                                    </m:r>
                                  </m:den>
                                </m:f>
                              </m:oMath>
                            </m:oMathPara>
                          </a14:m>
                          <a:endParaRPr lang="en-IN" dirty="0">
                            <a:latin typeface="Times New Roman" panose="02020603050405020304" pitchFamily="18" charset="0"/>
                            <a:cs typeface="Times New Roman" panose="02020603050405020304" pitchFamily="18" charset="0"/>
                          </a:endParaRPr>
                        </a:p>
                      </a:txBody>
                      <a:tcPr/>
                    </a:tc>
                    <a:tc>
                      <a:txBody>
                        <a:bodyPr/>
                        <a:lstStyle/>
                        <a:p>
                          <a:pPr algn="ctr"/>
                          <a:r>
                            <a:rPr lang="en-IN" dirty="0">
                              <a:latin typeface="Times New Roman" panose="02020603050405020304" pitchFamily="18" charset="0"/>
                              <a:cs typeface="Times New Roman" panose="02020603050405020304" pitchFamily="18" charset="0"/>
                            </a:rPr>
                            <a:t>53.53</a:t>
                          </a:r>
                        </a:p>
                      </a:txBody>
                      <a:tcPr/>
                    </a:tc>
                    <a:extLst>
                      <a:ext uri="{0D108BD9-81ED-4DB2-BD59-A6C34878D82A}">
                        <a16:rowId xmlns:a16="http://schemas.microsoft.com/office/drawing/2014/main" val="755496974"/>
                      </a:ext>
                    </a:extLst>
                  </a:tr>
                </a:tbl>
              </a:graphicData>
            </a:graphic>
          </p:graphicFrame>
        </mc:Choice>
        <mc:Fallback xmlns="">
          <p:graphicFrame>
            <p:nvGraphicFramePr>
              <p:cNvPr id="7" name="Table 11">
                <a:extLst>
                  <a:ext uri="{FF2B5EF4-FFF2-40B4-BE49-F238E27FC236}">
                    <a16:creationId xmlns:a16="http://schemas.microsoft.com/office/drawing/2014/main" id="{6FF9C174-039E-4145-90BA-C5E5EDCC53C8}"/>
                  </a:ext>
                </a:extLst>
              </p:cNvPr>
              <p:cNvGraphicFramePr>
                <a:graphicFrameLocks noGrp="1"/>
              </p:cNvGraphicFramePr>
              <p:nvPr>
                <p:extLst>
                  <p:ext uri="{D42A27DB-BD31-4B8C-83A1-F6EECF244321}">
                    <p14:modId xmlns:p14="http://schemas.microsoft.com/office/powerpoint/2010/main" val="3244449561"/>
                  </p:ext>
                </p:extLst>
              </p:nvPr>
            </p:nvGraphicFramePr>
            <p:xfrm>
              <a:off x="2865126" y="3429000"/>
              <a:ext cx="6188721" cy="2718426"/>
            </p:xfrm>
            <a:graphic>
              <a:graphicData uri="http://schemas.openxmlformats.org/drawingml/2006/table">
                <a:tbl>
                  <a:tblPr firstRow="1" bandRow="1">
                    <a:tableStyleId>{073A0DAA-6AF3-43AB-8588-CEC1D06C72B9}</a:tableStyleId>
                  </a:tblPr>
                  <a:tblGrid>
                    <a:gridCol w="1669988">
                      <a:extLst>
                        <a:ext uri="{9D8B030D-6E8A-4147-A177-3AD203B41FA5}">
                          <a16:colId xmlns:a16="http://schemas.microsoft.com/office/drawing/2014/main" val="3521428729"/>
                        </a:ext>
                      </a:extLst>
                    </a:gridCol>
                    <a:gridCol w="2769833">
                      <a:extLst>
                        <a:ext uri="{9D8B030D-6E8A-4147-A177-3AD203B41FA5}">
                          <a16:colId xmlns:a16="http://schemas.microsoft.com/office/drawing/2014/main" val="549114408"/>
                        </a:ext>
                      </a:extLst>
                    </a:gridCol>
                    <a:gridCol w="1748900">
                      <a:extLst>
                        <a:ext uri="{9D8B030D-6E8A-4147-A177-3AD203B41FA5}">
                          <a16:colId xmlns:a16="http://schemas.microsoft.com/office/drawing/2014/main" val="3730377992"/>
                        </a:ext>
                      </a:extLst>
                    </a:gridCol>
                  </a:tblGrid>
                  <a:tr h="906142">
                    <a:tc>
                      <a:txBody>
                        <a:bodyPr/>
                        <a:lstStyle/>
                        <a:p>
                          <a:pPr algn="ctr"/>
                          <a:endParaRPr lang="en-IN" dirty="0">
                            <a:latin typeface="Times New Roman" panose="02020603050405020304" pitchFamily="18" charset="0"/>
                            <a:cs typeface="Times New Roman" panose="02020603050405020304" pitchFamily="18" charset="0"/>
                          </a:endParaRPr>
                        </a:p>
                        <a:p>
                          <a:pPr algn="ctr"/>
                          <a:r>
                            <a:rPr lang="en-IN" dirty="0">
                              <a:latin typeface="Times New Roman" panose="02020603050405020304" pitchFamily="18" charset="0"/>
                              <a:cs typeface="Times New Roman" panose="02020603050405020304" pitchFamily="18" charset="0"/>
                            </a:rPr>
                            <a:t>TECNIQUE</a:t>
                          </a:r>
                        </a:p>
                      </a:txBody>
                      <a:tcPr/>
                    </a:tc>
                    <a:tc>
                      <a:txBody>
                        <a:bodyPr/>
                        <a:lstStyle/>
                        <a:p>
                          <a:pPr algn="ctr"/>
                          <a:r>
                            <a:rPr lang="en-IN" dirty="0">
                              <a:latin typeface="Times New Roman" panose="02020603050405020304" pitchFamily="18" charset="0"/>
                              <a:cs typeface="Times New Roman" panose="02020603050405020304" pitchFamily="18" charset="0"/>
                            </a:rPr>
                            <a:t>COMMON MODE VOLTAGE (</a:t>
                          </a:r>
                          <a:r>
                            <a:rPr lang="en-IN" dirty="0" err="1">
                              <a:latin typeface="Times New Roman" panose="02020603050405020304" pitchFamily="18" charset="0"/>
                              <a:cs typeface="Times New Roman" panose="02020603050405020304" pitchFamily="18" charset="0"/>
                            </a:rPr>
                            <a:t>Vno</a:t>
                          </a:r>
                          <a:r>
                            <a:rPr lang="en-IN" dirty="0">
                              <a:latin typeface="Times New Roman" panose="02020603050405020304" pitchFamily="18" charset="0"/>
                              <a:cs typeface="Times New Roman" panose="02020603050405020304" pitchFamily="18" charset="0"/>
                            </a:rPr>
                            <a:t>)</a:t>
                          </a:r>
                        </a:p>
                      </a:txBody>
                      <a:tcPr/>
                    </a:tc>
                    <a:tc>
                      <a:txBody>
                        <a:bodyPr/>
                        <a:lstStyle/>
                        <a:p>
                          <a:pPr algn="ctr"/>
                          <a:r>
                            <a:rPr lang="en-IN" dirty="0">
                              <a:latin typeface="Times New Roman" panose="02020603050405020304" pitchFamily="18" charset="0"/>
                              <a:cs typeface="Times New Roman" panose="02020603050405020304" pitchFamily="18" charset="0"/>
                            </a:rPr>
                            <a:t>THD (%)</a:t>
                          </a:r>
                        </a:p>
                      </a:txBody>
                      <a:tcPr/>
                    </a:tc>
                    <a:extLst>
                      <a:ext uri="{0D108BD9-81ED-4DB2-BD59-A6C34878D82A}">
                        <a16:rowId xmlns:a16="http://schemas.microsoft.com/office/drawing/2014/main" val="3420599585"/>
                      </a:ext>
                    </a:extLst>
                  </a:tr>
                  <a:tr h="906142">
                    <a:tc>
                      <a:txBody>
                        <a:bodyPr/>
                        <a:lstStyle/>
                        <a:p>
                          <a:pPr algn="ctr"/>
                          <a:r>
                            <a:rPr lang="en-IN" dirty="0">
                              <a:latin typeface="Times New Roman" panose="02020603050405020304" pitchFamily="18" charset="0"/>
                              <a:cs typeface="Times New Roman" panose="02020603050405020304" pitchFamily="18" charset="0"/>
                            </a:rPr>
                            <a:t>PD SPWM</a:t>
                          </a:r>
                        </a:p>
                      </a:txBody>
                      <a:tcPr/>
                    </a:tc>
                    <a:tc>
                      <a:txBody>
                        <a:bodyPr/>
                        <a:lstStyle/>
                        <a:p>
                          <a:endParaRPr lang="en-US"/>
                        </a:p>
                      </a:txBody>
                      <a:tcPr>
                        <a:blipFill>
                          <a:blip r:embed="rId3"/>
                          <a:stretch>
                            <a:fillRect l="-60659" t="-103356" r="-63956" b="-101342"/>
                          </a:stretch>
                        </a:blipFill>
                      </a:tcPr>
                    </a:tc>
                    <a:tc>
                      <a:txBody>
                        <a:bodyPr/>
                        <a:lstStyle/>
                        <a:p>
                          <a:pPr algn="ctr"/>
                          <a:r>
                            <a:rPr lang="en-IN" dirty="0">
                              <a:latin typeface="Times New Roman" panose="02020603050405020304" pitchFamily="18" charset="0"/>
                              <a:cs typeface="Times New Roman" panose="02020603050405020304" pitchFamily="18" charset="0"/>
                            </a:rPr>
                            <a:t>38.98</a:t>
                          </a:r>
                        </a:p>
                      </a:txBody>
                      <a:tcPr/>
                    </a:tc>
                    <a:extLst>
                      <a:ext uri="{0D108BD9-81ED-4DB2-BD59-A6C34878D82A}">
                        <a16:rowId xmlns:a16="http://schemas.microsoft.com/office/drawing/2014/main" val="1796165212"/>
                      </a:ext>
                    </a:extLst>
                  </a:tr>
                  <a:tr h="906142">
                    <a:tc>
                      <a:txBody>
                        <a:bodyPr/>
                        <a:lstStyle/>
                        <a:p>
                          <a:pPr algn="ctr"/>
                          <a:r>
                            <a:rPr lang="en-IN" dirty="0">
                              <a:latin typeface="Times New Roman" panose="02020603050405020304" pitchFamily="18" charset="0"/>
                              <a:cs typeface="Times New Roman" panose="02020603050405020304" pitchFamily="18" charset="0"/>
                            </a:rPr>
                            <a:t>POD SPWM</a:t>
                          </a:r>
                        </a:p>
                      </a:txBody>
                      <a:tcPr/>
                    </a:tc>
                    <a:tc>
                      <a:txBody>
                        <a:bodyPr/>
                        <a:lstStyle/>
                        <a:p>
                          <a:endParaRPr lang="en-US"/>
                        </a:p>
                      </a:txBody>
                      <a:tcPr>
                        <a:blipFill>
                          <a:blip r:embed="rId3"/>
                          <a:stretch>
                            <a:fillRect l="-60659" t="-203356" r="-63956" b="-1342"/>
                          </a:stretch>
                        </a:blipFill>
                      </a:tcPr>
                    </a:tc>
                    <a:tc>
                      <a:txBody>
                        <a:bodyPr/>
                        <a:lstStyle/>
                        <a:p>
                          <a:pPr algn="ctr"/>
                          <a:r>
                            <a:rPr lang="en-IN" dirty="0">
                              <a:latin typeface="Times New Roman" panose="02020603050405020304" pitchFamily="18" charset="0"/>
                              <a:cs typeface="Times New Roman" panose="02020603050405020304" pitchFamily="18" charset="0"/>
                            </a:rPr>
                            <a:t>53.53</a:t>
                          </a:r>
                        </a:p>
                      </a:txBody>
                      <a:tcPr/>
                    </a:tc>
                    <a:extLst>
                      <a:ext uri="{0D108BD9-81ED-4DB2-BD59-A6C34878D82A}">
                        <a16:rowId xmlns:a16="http://schemas.microsoft.com/office/drawing/2014/main" val="755496974"/>
                      </a:ext>
                    </a:extLst>
                  </a:tr>
                </a:tbl>
              </a:graphicData>
            </a:graphic>
          </p:graphicFrame>
        </mc:Fallback>
      </mc:AlternateContent>
      <p:sp>
        <p:nvSpPr>
          <p:cNvPr id="9" name="TextBox 8">
            <a:extLst>
              <a:ext uri="{FF2B5EF4-FFF2-40B4-BE49-F238E27FC236}">
                <a16:creationId xmlns:a16="http://schemas.microsoft.com/office/drawing/2014/main" id="{06E722F8-9F3E-4B37-919A-E26CB9587414}"/>
              </a:ext>
            </a:extLst>
          </p:cNvPr>
          <p:cNvSpPr txBox="1"/>
          <p:nvPr/>
        </p:nvSpPr>
        <p:spPr>
          <a:xfrm>
            <a:off x="4354223" y="6147426"/>
            <a:ext cx="6094428" cy="369332"/>
          </a:xfrm>
          <a:prstGeom prst="rect">
            <a:avLst/>
          </a:prstGeom>
          <a:noFill/>
        </p:spPr>
        <p:txBody>
          <a:bodyPr wrap="square">
            <a:spAutoFit/>
          </a:bodyPr>
          <a:lstStyle/>
          <a:p>
            <a:r>
              <a:rPr lang="en-IN" sz="1800" dirty="0">
                <a:effectLst/>
                <a:latin typeface="Times New Roman" panose="02020603050405020304" pitchFamily="18" charset="0"/>
                <a:ea typeface="Calibri" panose="020F0502020204030204" pitchFamily="34" charset="0"/>
              </a:rPr>
              <a:t>Results of Three level Inverter</a:t>
            </a:r>
            <a:endParaRPr lang="en-IN" dirty="0"/>
          </a:p>
        </p:txBody>
      </p:sp>
    </p:spTree>
    <p:extLst>
      <p:ext uri="{BB962C8B-B14F-4D97-AF65-F5344CB8AC3E}">
        <p14:creationId xmlns:p14="http://schemas.microsoft.com/office/powerpoint/2010/main" val="27734671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4185509-09B8-4B0F-9058-E4B0E593A5DA}"/>
              </a:ext>
            </a:extLst>
          </p:cNvPr>
          <p:cNvSpPr>
            <a:spLocks noGrp="1"/>
          </p:cNvSpPr>
          <p:nvPr>
            <p:ph type="sldNum" sz="quarter" idx="12"/>
          </p:nvPr>
        </p:nvSpPr>
        <p:spPr/>
        <p:txBody>
          <a:bodyPr/>
          <a:lstStyle/>
          <a:p>
            <a:fld id="{DF28FB93-0A08-4E7D-8E63-9EFA29F1E093}" type="slidenum">
              <a:rPr lang="en-US" smtClean="0"/>
              <a:pPr/>
              <a:t>17</a:t>
            </a:fld>
            <a:endParaRPr lang="en-US" dirty="0"/>
          </a:p>
        </p:txBody>
      </p:sp>
      <p:sp>
        <p:nvSpPr>
          <p:cNvPr id="9" name="TextBox 8">
            <a:extLst>
              <a:ext uri="{FF2B5EF4-FFF2-40B4-BE49-F238E27FC236}">
                <a16:creationId xmlns:a16="http://schemas.microsoft.com/office/drawing/2014/main" id="{F9429C8A-58D5-4307-B762-4E6DC1F81A5E}"/>
              </a:ext>
            </a:extLst>
          </p:cNvPr>
          <p:cNvSpPr txBox="1"/>
          <p:nvPr/>
        </p:nvSpPr>
        <p:spPr>
          <a:xfrm>
            <a:off x="87199" y="88710"/>
            <a:ext cx="6094428" cy="369332"/>
          </a:xfrm>
          <a:prstGeom prst="rect">
            <a:avLst/>
          </a:prstGeom>
          <a:noFill/>
        </p:spPr>
        <p:txBody>
          <a:bodyPr wrap="square">
            <a:spAutoFit/>
          </a:bodyPr>
          <a:lstStyle/>
          <a:p>
            <a:r>
              <a:rPr lang="en-US" b="1" dirty="0">
                <a:latin typeface="Times New Roman" panose="02020603050405020304" pitchFamily="18" charset="0"/>
                <a:cs typeface="Times New Roman" panose="02020603050405020304" pitchFamily="18" charset="0"/>
              </a:rPr>
              <a:t>FOUR</a:t>
            </a:r>
            <a:r>
              <a:rPr lang="en-US" sz="1800" b="1" dirty="0">
                <a:solidFill>
                  <a:schemeClr val="tx1"/>
                </a:solidFill>
                <a:latin typeface="Times New Roman" panose="02020603050405020304" pitchFamily="18" charset="0"/>
                <a:cs typeface="Times New Roman" panose="02020603050405020304" pitchFamily="18" charset="0"/>
              </a:rPr>
              <a:t> LEVEL INVERTER</a:t>
            </a:r>
            <a:endParaRPr lang="en-IN" b="1" dirty="0"/>
          </a:p>
        </p:txBody>
      </p:sp>
      <p:pic>
        <p:nvPicPr>
          <p:cNvPr id="10" name="Picture 9">
            <a:extLst>
              <a:ext uri="{FF2B5EF4-FFF2-40B4-BE49-F238E27FC236}">
                <a16:creationId xmlns:a16="http://schemas.microsoft.com/office/drawing/2014/main" id="{0A9CC83A-4FC7-4B6D-8D75-3A3143198742}"/>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92918" y="458042"/>
            <a:ext cx="4842334" cy="3264122"/>
          </a:xfrm>
          <a:prstGeom prst="rect">
            <a:avLst/>
          </a:prstGeom>
          <a:noFill/>
          <a:ln>
            <a:noFill/>
          </a:ln>
        </p:spPr>
      </p:pic>
      <p:sp>
        <p:nvSpPr>
          <p:cNvPr id="12" name="TextBox 11">
            <a:extLst>
              <a:ext uri="{FF2B5EF4-FFF2-40B4-BE49-F238E27FC236}">
                <a16:creationId xmlns:a16="http://schemas.microsoft.com/office/drawing/2014/main" id="{E7B92ECF-2AE0-4906-8CDC-C34BA8547349}"/>
              </a:ext>
            </a:extLst>
          </p:cNvPr>
          <p:cNvSpPr txBox="1"/>
          <p:nvPr/>
        </p:nvSpPr>
        <p:spPr>
          <a:xfrm>
            <a:off x="-619812" y="3366161"/>
            <a:ext cx="6094428" cy="338554"/>
          </a:xfrm>
          <a:prstGeom prst="rect">
            <a:avLst/>
          </a:prstGeom>
          <a:noFill/>
        </p:spPr>
        <p:txBody>
          <a:bodyPr wrap="square">
            <a:spAutoFit/>
          </a:bodyPr>
          <a:lstStyle/>
          <a:p>
            <a:pPr algn="ctr"/>
            <a:r>
              <a:rPr lang="en-US" sz="1600" dirty="0">
                <a:ln w="0"/>
                <a:latin typeface="Times New Roman" panose="02020603050405020304" pitchFamily="18" charset="0"/>
                <a:cs typeface="Times New Roman" panose="02020603050405020304" pitchFamily="18" charset="0"/>
              </a:rPr>
              <a:t>Fig. Four level Inverter</a:t>
            </a:r>
            <a:endParaRPr lang="en-US" sz="1600" b="0" cap="none" spc="0" dirty="0">
              <a:ln w="0"/>
              <a:solidFill>
                <a:schemeClr val="tx1"/>
              </a:solidFill>
              <a:latin typeface="Times New Roman" panose="02020603050405020304" pitchFamily="18" charset="0"/>
              <a:cs typeface="Times New Roman" panose="02020603050405020304" pitchFamily="18" charset="0"/>
            </a:endParaRPr>
          </a:p>
        </p:txBody>
      </p:sp>
      <p:sp>
        <p:nvSpPr>
          <p:cNvPr id="14" name="TextBox 13">
            <a:extLst>
              <a:ext uri="{FF2B5EF4-FFF2-40B4-BE49-F238E27FC236}">
                <a16:creationId xmlns:a16="http://schemas.microsoft.com/office/drawing/2014/main" id="{8FA6CBB9-CD48-4EC5-BBCD-D268BA942126}"/>
              </a:ext>
            </a:extLst>
          </p:cNvPr>
          <p:cNvSpPr txBox="1"/>
          <p:nvPr/>
        </p:nvSpPr>
        <p:spPr>
          <a:xfrm>
            <a:off x="5135252" y="103692"/>
            <a:ext cx="6950696" cy="2638158"/>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1600" dirty="0">
                <a:effectLst/>
                <a:latin typeface="Times New Roman" panose="02020603050405020304" pitchFamily="18" charset="0"/>
                <a:ea typeface="Calibri" panose="020F0502020204030204" pitchFamily="34" charset="0"/>
              </a:rPr>
              <a:t>An inverter that produces Four levels in the output pole voltage is called Four level Inverter.</a:t>
            </a:r>
            <a:r>
              <a:rPr lang="en-IN" sz="1600" dirty="0">
                <a:solidFill>
                  <a:srgbClr val="000000"/>
                </a:solidFill>
                <a:effectLst/>
                <a:latin typeface="Times New Roman" panose="02020603050405020304" pitchFamily="18" charset="0"/>
                <a:ea typeface="Calibri" panose="020F0502020204030204" pitchFamily="34" charset="0"/>
              </a:rPr>
              <a:t> A Four level Inverter creates four different voltages for the load </a:t>
            </a:r>
            <a:r>
              <a:rPr lang="en-IN" sz="1600" dirty="0" err="1">
                <a:solidFill>
                  <a:srgbClr val="000000"/>
                </a:solidFill>
                <a:effectLst/>
                <a:latin typeface="Times New Roman" panose="02020603050405020304" pitchFamily="18" charset="0"/>
                <a:ea typeface="Calibri" panose="020F0502020204030204" pitchFamily="34" charset="0"/>
              </a:rPr>
              <a:t>i.e</a:t>
            </a:r>
            <a:r>
              <a:rPr lang="en-IN" sz="1600" dirty="0">
                <a:solidFill>
                  <a:srgbClr val="000000"/>
                </a:solidFill>
                <a:effectLst/>
                <a:latin typeface="Times New Roman" panose="02020603050405020304" pitchFamily="18" charset="0"/>
                <a:ea typeface="Calibri" panose="020F0502020204030204" pitchFamily="34" charset="0"/>
              </a:rPr>
              <a:t>, suppose we are providing V as an input to a four level inverter then it will provide either V, 2</a:t>
            </a:r>
            <a:r>
              <a:rPr lang="en-IN" sz="1600" dirty="0">
                <a:solidFill>
                  <a:srgbClr val="000000"/>
                </a:solidFill>
                <a:latin typeface="Times New Roman" panose="02020603050405020304" pitchFamily="18" charset="0"/>
                <a:ea typeface="Calibri" panose="020F0502020204030204" pitchFamily="34" charset="0"/>
              </a:rPr>
              <a:t>V</a:t>
            </a:r>
            <a:r>
              <a:rPr lang="en-IN" sz="1600" dirty="0">
                <a:solidFill>
                  <a:srgbClr val="000000"/>
                </a:solidFill>
                <a:effectLst/>
                <a:latin typeface="Times New Roman" panose="02020603050405020304" pitchFamily="18" charset="0"/>
                <a:ea typeface="Calibri" panose="020F0502020204030204" pitchFamily="34" charset="0"/>
              </a:rPr>
              <a:t>/3, V/3 and 0 on output. </a:t>
            </a:r>
          </a:p>
          <a:p>
            <a:pPr marL="285750" indent="-285750" algn="just">
              <a:lnSpc>
                <a:spcPct val="150000"/>
              </a:lnSpc>
              <a:buFont typeface="Arial" panose="020B0604020202020204" pitchFamily="34" charset="0"/>
              <a:buChar char="•"/>
            </a:pPr>
            <a:r>
              <a:rPr lang="en-IN" sz="1600" dirty="0">
                <a:effectLst/>
                <a:latin typeface="Times New Roman" panose="02020603050405020304" pitchFamily="18" charset="0"/>
                <a:ea typeface="Calibri" panose="020F0502020204030204" pitchFamily="34" charset="0"/>
              </a:rPr>
              <a:t>Here the level is four so sinusoidal signal is compared with N-1 carrier signals where N is number of levels </a:t>
            </a:r>
            <a:r>
              <a:rPr lang="en-IN" sz="1600" dirty="0" err="1">
                <a:effectLst/>
                <a:latin typeface="Times New Roman" panose="02020603050405020304" pitchFamily="18" charset="0"/>
                <a:ea typeface="Calibri" panose="020F0502020204030204" pitchFamily="34" charset="0"/>
              </a:rPr>
              <a:t>i.e</a:t>
            </a:r>
            <a:r>
              <a:rPr lang="en-IN" sz="1600" dirty="0">
                <a:effectLst/>
                <a:latin typeface="Times New Roman" panose="02020603050405020304" pitchFamily="18" charset="0"/>
                <a:ea typeface="Calibri" panose="020F0502020204030204" pitchFamily="34" charset="0"/>
              </a:rPr>
              <a:t>, sinusoidal signal is compared with three carrier signals.</a:t>
            </a:r>
            <a:endParaRPr lang="en-IN" sz="1600" dirty="0"/>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6875F58D-25A4-452C-98A2-843680D6DBD1}"/>
                  </a:ext>
                </a:extLst>
              </p:cNvPr>
              <p:cNvSpPr txBox="1"/>
              <p:nvPr/>
            </p:nvSpPr>
            <p:spPr>
              <a:xfrm>
                <a:off x="5135253" y="2645995"/>
                <a:ext cx="6950695" cy="1440331"/>
              </a:xfrm>
              <a:prstGeom prst="rect">
                <a:avLst/>
              </a:prstGeom>
              <a:noFill/>
            </p:spPr>
            <p:txBody>
              <a:bodyPr wrap="square">
                <a:spAutoFit/>
              </a:bodyPr>
              <a:lstStyle/>
              <a:p>
                <a:pPr marL="285750" indent="-285750" algn="just">
                  <a:lnSpc>
                    <a:spcPct val="150000"/>
                  </a:lnSpc>
                  <a:buFont typeface="Arial" panose="020B0604020202020204" pitchFamily="34" charset="0"/>
                  <a:buChar char="•"/>
                </a:pPr>
                <a14:m>
                  <m:oMath xmlns:m="http://schemas.openxmlformats.org/officeDocument/2006/math">
                    <m:sSub>
                      <m:sSubPr>
                        <m:ctrlPr>
                          <a:rPr lang="en-IN" sz="1500" i="1" smtClean="0">
                            <a:effectLst/>
                            <a:latin typeface="Cambria Math" panose="02040503050406030204" pitchFamily="18" charset="0"/>
                            <a:cs typeface="Times New Roman" panose="02020603050405020304" pitchFamily="18" charset="0"/>
                          </a:rPr>
                        </m:ctrlPr>
                      </m:sSubPr>
                      <m:e>
                        <m:r>
                          <m:rPr>
                            <m:sty m:val="p"/>
                          </m:rPr>
                          <a:rPr lang="en-IN" sz="1500">
                            <a:effectLst/>
                            <a:latin typeface="Cambria Math" panose="02040503050406030204" pitchFamily="18" charset="0"/>
                            <a:ea typeface="Calibri" panose="020F0502020204030204" pitchFamily="34" charset="0"/>
                            <a:cs typeface="Times New Roman" panose="02020603050405020304" pitchFamily="18" charset="0"/>
                          </a:rPr>
                          <m:t>V</m:t>
                        </m:r>
                      </m:e>
                      <m:sub>
                        <m:r>
                          <m:rPr>
                            <m:sty m:val="p"/>
                          </m:rPr>
                          <a:rPr lang="en-IN" sz="1500">
                            <a:effectLst/>
                            <a:latin typeface="Cambria Math" panose="02040503050406030204" pitchFamily="18" charset="0"/>
                            <a:ea typeface="Calibri" panose="020F0502020204030204" pitchFamily="34" charset="0"/>
                            <a:cs typeface="Times New Roman" panose="02020603050405020304" pitchFamily="18" charset="0"/>
                          </a:rPr>
                          <m:t>ref</m:t>
                        </m:r>
                      </m:sub>
                    </m:sSub>
                  </m:oMath>
                </a14:m>
                <a:r>
                  <a:rPr lang="en-IN" sz="1500" dirty="0">
                    <a:effectLst/>
                    <a:latin typeface="Times New Roman" panose="02020603050405020304" pitchFamily="18" charset="0"/>
                    <a:ea typeface="Times New Roman" panose="02020603050405020304" pitchFamily="18" charset="0"/>
                  </a:rPr>
                  <a:t> is reference signal and </a:t>
                </a:r>
                <a14:m>
                  <m:oMath xmlns:m="http://schemas.openxmlformats.org/officeDocument/2006/math">
                    <m:sSub>
                      <m:sSubPr>
                        <m:ctrlPr>
                          <a:rPr lang="en-IN" sz="1500" i="1">
                            <a:effectLst/>
                            <a:latin typeface="Cambria Math" panose="02040503050406030204" pitchFamily="18" charset="0"/>
                            <a:cs typeface="Times New Roman" panose="02020603050405020304" pitchFamily="18" charset="0"/>
                          </a:rPr>
                        </m:ctrlPr>
                      </m:sSubPr>
                      <m:e>
                        <m:r>
                          <m:rPr>
                            <m:sty m:val="p"/>
                          </m:rPr>
                          <a:rPr lang="en-IN" sz="1500">
                            <a:effectLst/>
                            <a:latin typeface="Cambria Math" panose="02040503050406030204" pitchFamily="18" charset="0"/>
                            <a:ea typeface="Calibri" panose="020F0502020204030204" pitchFamily="34" charset="0"/>
                            <a:cs typeface="Times New Roman" panose="02020603050405020304" pitchFamily="18" charset="0"/>
                          </a:rPr>
                          <m:t>V</m:t>
                        </m:r>
                      </m:e>
                      <m:sub>
                        <m:r>
                          <m:rPr>
                            <m:sty m:val="p"/>
                          </m:rPr>
                          <a:rPr lang="en-IN" sz="1500">
                            <a:effectLst/>
                            <a:latin typeface="Cambria Math" panose="02040503050406030204" pitchFamily="18" charset="0"/>
                            <a:ea typeface="Calibri" panose="020F0502020204030204" pitchFamily="34" charset="0"/>
                            <a:cs typeface="Times New Roman" panose="02020603050405020304" pitchFamily="18" charset="0"/>
                          </a:rPr>
                          <m:t>T</m:t>
                        </m:r>
                        <m:r>
                          <a:rPr lang="en-IN" sz="1500">
                            <a:effectLst/>
                            <a:latin typeface="Cambria Math" panose="02040503050406030204" pitchFamily="18" charset="0"/>
                            <a:ea typeface="Calibri" panose="020F0502020204030204" pitchFamily="34" charset="0"/>
                            <a:cs typeface="Times New Roman" panose="02020603050405020304" pitchFamily="18" charset="0"/>
                          </a:rPr>
                          <m:t>1</m:t>
                        </m:r>
                      </m:sub>
                    </m:sSub>
                  </m:oMath>
                </a14:m>
                <a:r>
                  <a:rPr lang="en-IN" sz="1500" dirty="0">
                    <a:effectLst/>
                    <a:latin typeface="Times New Roman" panose="02020603050405020304" pitchFamily="18" charset="0"/>
                    <a:ea typeface="Times New Roman" panose="02020603050405020304" pitchFamily="18" charset="0"/>
                  </a:rPr>
                  <a:t>, </a:t>
                </a:r>
                <a14:m>
                  <m:oMath xmlns:m="http://schemas.openxmlformats.org/officeDocument/2006/math">
                    <m:sSub>
                      <m:sSubPr>
                        <m:ctrlPr>
                          <a:rPr lang="en-IN" sz="1500" i="1">
                            <a:effectLst/>
                            <a:latin typeface="Cambria Math" panose="02040503050406030204" pitchFamily="18" charset="0"/>
                            <a:cs typeface="Times New Roman" panose="02020603050405020304" pitchFamily="18" charset="0"/>
                          </a:rPr>
                        </m:ctrlPr>
                      </m:sSubPr>
                      <m:e>
                        <m:r>
                          <m:rPr>
                            <m:sty m:val="p"/>
                          </m:rPr>
                          <a:rPr lang="en-IN" sz="1500">
                            <a:effectLst/>
                            <a:latin typeface="Cambria Math" panose="02040503050406030204" pitchFamily="18" charset="0"/>
                            <a:ea typeface="Calibri" panose="020F0502020204030204" pitchFamily="34" charset="0"/>
                            <a:cs typeface="Times New Roman" panose="02020603050405020304" pitchFamily="18" charset="0"/>
                          </a:rPr>
                          <m:t>V</m:t>
                        </m:r>
                      </m:e>
                      <m:sub>
                        <m:r>
                          <m:rPr>
                            <m:sty m:val="p"/>
                          </m:rPr>
                          <a:rPr lang="en-IN" sz="1500">
                            <a:effectLst/>
                            <a:latin typeface="Cambria Math" panose="02040503050406030204" pitchFamily="18" charset="0"/>
                            <a:ea typeface="Calibri" panose="020F0502020204030204" pitchFamily="34" charset="0"/>
                            <a:cs typeface="Times New Roman" panose="02020603050405020304" pitchFamily="18" charset="0"/>
                          </a:rPr>
                          <m:t>T</m:t>
                        </m:r>
                        <m:r>
                          <a:rPr lang="en-IN" sz="1500">
                            <a:effectLst/>
                            <a:latin typeface="Cambria Math" panose="02040503050406030204" pitchFamily="18" charset="0"/>
                            <a:ea typeface="Calibri" panose="020F0502020204030204" pitchFamily="34" charset="0"/>
                            <a:cs typeface="Times New Roman" panose="02020603050405020304" pitchFamily="18" charset="0"/>
                          </a:rPr>
                          <m:t>2</m:t>
                        </m:r>
                      </m:sub>
                    </m:sSub>
                  </m:oMath>
                </a14:m>
                <a:r>
                  <a:rPr lang="en-IN" sz="1500" dirty="0">
                    <a:effectLst/>
                    <a:latin typeface="Times New Roman" panose="02020603050405020304" pitchFamily="18" charset="0"/>
                    <a:ea typeface="Times New Roman" panose="02020603050405020304" pitchFamily="18" charset="0"/>
                  </a:rPr>
                  <a:t> and </a:t>
                </a:r>
                <a14:m>
                  <m:oMath xmlns:m="http://schemas.openxmlformats.org/officeDocument/2006/math">
                    <m:sSub>
                      <m:sSubPr>
                        <m:ctrlPr>
                          <a:rPr lang="en-IN" sz="1500" i="1">
                            <a:effectLst/>
                            <a:latin typeface="Cambria Math" panose="02040503050406030204" pitchFamily="18" charset="0"/>
                            <a:cs typeface="Times New Roman" panose="02020603050405020304" pitchFamily="18" charset="0"/>
                          </a:rPr>
                        </m:ctrlPr>
                      </m:sSubPr>
                      <m:e>
                        <m:r>
                          <m:rPr>
                            <m:sty m:val="p"/>
                          </m:rPr>
                          <a:rPr lang="en-IN" sz="1500">
                            <a:effectLst/>
                            <a:latin typeface="Cambria Math" panose="02040503050406030204" pitchFamily="18" charset="0"/>
                            <a:ea typeface="Calibri" panose="020F0502020204030204" pitchFamily="34" charset="0"/>
                            <a:cs typeface="Times New Roman" panose="02020603050405020304" pitchFamily="18" charset="0"/>
                          </a:rPr>
                          <m:t>V</m:t>
                        </m:r>
                      </m:e>
                      <m:sub>
                        <m:r>
                          <m:rPr>
                            <m:sty m:val="p"/>
                          </m:rPr>
                          <a:rPr lang="en-IN" sz="1500">
                            <a:effectLst/>
                            <a:latin typeface="Cambria Math" panose="02040503050406030204" pitchFamily="18" charset="0"/>
                            <a:ea typeface="Calibri" panose="020F0502020204030204" pitchFamily="34" charset="0"/>
                            <a:cs typeface="Times New Roman" panose="02020603050405020304" pitchFamily="18" charset="0"/>
                          </a:rPr>
                          <m:t>T</m:t>
                        </m:r>
                        <m:r>
                          <a:rPr lang="en-IN" sz="1500">
                            <a:effectLst/>
                            <a:latin typeface="Cambria Math" panose="02040503050406030204" pitchFamily="18" charset="0"/>
                            <a:ea typeface="Calibri" panose="020F0502020204030204" pitchFamily="34" charset="0"/>
                            <a:cs typeface="Times New Roman" panose="02020603050405020304" pitchFamily="18" charset="0"/>
                          </a:rPr>
                          <m:t>3 </m:t>
                        </m:r>
                      </m:sub>
                    </m:sSub>
                  </m:oMath>
                </a14:m>
                <a:r>
                  <a:rPr lang="en-IN" sz="1500" dirty="0">
                    <a:effectLst/>
                    <a:latin typeface="Times New Roman" panose="02020603050405020304" pitchFamily="18" charset="0"/>
                    <a:ea typeface="Times New Roman" panose="02020603050405020304" pitchFamily="18" charset="0"/>
                  </a:rPr>
                  <a:t>are carrier signals. </a:t>
                </a:r>
                <a14:m>
                  <m:oMath xmlns:m="http://schemas.openxmlformats.org/officeDocument/2006/math">
                    <m:sSub>
                      <m:sSubPr>
                        <m:ctrlPr>
                          <a:rPr lang="en-IN" sz="1500" i="1">
                            <a:effectLst/>
                            <a:latin typeface="Cambria Math" panose="02040503050406030204" pitchFamily="18" charset="0"/>
                            <a:cs typeface="Times New Roman" panose="02020603050405020304" pitchFamily="18" charset="0"/>
                          </a:rPr>
                        </m:ctrlPr>
                      </m:sSubPr>
                      <m:e>
                        <m:r>
                          <m:rPr>
                            <m:sty m:val="p"/>
                          </m:rPr>
                          <a:rPr lang="en-IN" sz="1500">
                            <a:effectLst/>
                            <a:latin typeface="Cambria Math" panose="02040503050406030204" pitchFamily="18" charset="0"/>
                            <a:ea typeface="Calibri" panose="020F0502020204030204" pitchFamily="34" charset="0"/>
                            <a:cs typeface="Times New Roman" panose="02020603050405020304" pitchFamily="18" charset="0"/>
                          </a:rPr>
                          <m:t>V</m:t>
                        </m:r>
                      </m:e>
                      <m:sub>
                        <m:r>
                          <m:rPr>
                            <m:sty m:val="p"/>
                          </m:rPr>
                          <a:rPr lang="en-IN" sz="1500">
                            <a:effectLst/>
                            <a:latin typeface="Cambria Math" panose="02040503050406030204" pitchFamily="18" charset="0"/>
                            <a:ea typeface="Calibri" panose="020F0502020204030204" pitchFamily="34" charset="0"/>
                            <a:cs typeface="Times New Roman" panose="02020603050405020304" pitchFamily="18" charset="0"/>
                          </a:rPr>
                          <m:t>ref</m:t>
                        </m:r>
                      </m:sub>
                    </m:sSub>
                    <m:r>
                      <a:rPr lang="en-IN" sz="1500" i="1">
                        <a:effectLst/>
                        <a:latin typeface="Cambria Math" panose="02040503050406030204" pitchFamily="18" charset="0"/>
                        <a:ea typeface="Calibri" panose="020F0502020204030204" pitchFamily="34" charset="0"/>
                        <a:cs typeface="Times New Roman" panose="02020603050405020304" pitchFamily="18" charset="0"/>
                      </a:rPr>
                      <m:t> </m:t>
                    </m:r>
                  </m:oMath>
                </a14:m>
                <a:r>
                  <a:rPr lang="en-IN" sz="1500" dirty="0">
                    <a:effectLst/>
                    <a:latin typeface="Times New Roman" panose="02020603050405020304" pitchFamily="18" charset="0"/>
                    <a:ea typeface="Times New Roman" panose="02020603050405020304" pitchFamily="18" charset="0"/>
                  </a:rPr>
                  <a:t>and </a:t>
                </a:r>
                <a14:m>
                  <m:oMath xmlns:m="http://schemas.openxmlformats.org/officeDocument/2006/math">
                    <m:sSub>
                      <m:sSubPr>
                        <m:ctrlPr>
                          <a:rPr lang="en-IN" sz="1500" i="1">
                            <a:effectLst/>
                            <a:latin typeface="Cambria Math" panose="02040503050406030204" pitchFamily="18" charset="0"/>
                            <a:cs typeface="Times New Roman" panose="02020603050405020304" pitchFamily="18" charset="0"/>
                          </a:rPr>
                        </m:ctrlPr>
                      </m:sSubPr>
                      <m:e>
                        <m:r>
                          <m:rPr>
                            <m:sty m:val="p"/>
                          </m:rPr>
                          <a:rPr lang="en-IN" sz="1500">
                            <a:effectLst/>
                            <a:latin typeface="Cambria Math" panose="02040503050406030204" pitchFamily="18" charset="0"/>
                            <a:ea typeface="Calibri" panose="020F0502020204030204" pitchFamily="34" charset="0"/>
                            <a:cs typeface="Times New Roman" panose="02020603050405020304" pitchFamily="18" charset="0"/>
                          </a:rPr>
                          <m:t>V</m:t>
                        </m:r>
                      </m:e>
                      <m:sub>
                        <m:r>
                          <a:rPr lang="en-IN" sz="1500" i="1">
                            <a:effectLst/>
                            <a:latin typeface="Cambria Math" panose="02040503050406030204" pitchFamily="18" charset="0"/>
                            <a:ea typeface="Calibri" panose="020F0502020204030204" pitchFamily="34" charset="0"/>
                            <a:cs typeface="Times New Roman" panose="02020603050405020304" pitchFamily="18" charset="0"/>
                          </a:rPr>
                          <m:t>𝑇</m:t>
                        </m:r>
                        <m:r>
                          <a:rPr lang="en-IN" sz="1500" i="1">
                            <a:effectLst/>
                            <a:latin typeface="Cambria Math" panose="02040503050406030204" pitchFamily="18" charset="0"/>
                            <a:ea typeface="Calibri" panose="020F0502020204030204" pitchFamily="34" charset="0"/>
                            <a:cs typeface="Times New Roman" panose="02020603050405020304" pitchFamily="18" charset="0"/>
                          </a:rPr>
                          <m:t>1</m:t>
                        </m:r>
                      </m:sub>
                    </m:sSub>
                  </m:oMath>
                </a14:m>
                <a:r>
                  <a:rPr lang="en-IN" sz="1500" dirty="0">
                    <a:effectLst/>
                    <a:latin typeface="Times New Roman" panose="02020603050405020304" pitchFamily="18" charset="0"/>
                    <a:ea typeface="Times New Roman" panose="02020603050405020304" pitchFamily="18" charset="0"/>
                  </a:rPr>
                  <a:t> are compared to get a resultant pulse which is given to the switch S1. </a:t>
                </a:r>
                <a14:m>
                  <m:oMath xmlns:m="http://schemas.openxmlformats.org/officeDocument/2006/math">
                    <m:sSub>
                      <m:sSubPr>
                        <m:ctrlPr>
                          <a:rPr lang="en-IN" sz="1500" i="1">
                            <a:effectLst/>
                            <a:latin typeface="Cambria Math" panose="02040503050406030204" pitchFamily="18" charset="0"/>
                            <a:cs typeface="Times New Roman" panose="02020603050405020304" pitchFamily="18" charset="0"/>
                          </a:rPr>
                        </m:ctrlPr>
                      </m:sSubPr>
                      <m:e>
                        <m:r>
                          <m:rPr>
                            <m:sty m:val="p"/>
                          </m:rPr>
                          <a:rPr lang="en-IN" sz="1500">
                            <a:effectLst/>
                            <a:latin typeface="Cambria Math" panose="02040503050406030204" pitchFamily="18" charset="0"/>
                            <a:ea typeface="Calibri" panose="020F0502020204030204" pitchFamily="34" charset="0"/>
                            <a:cs typeface="Times New Roman" panose="02020603050405020304" pitchFamily="18" charset="0"/>
                          </a:rPr>
                          <m:t>V</m:t>
                        </m:r>
                      </m:e>
                      <m:sub>
                        <m:r>
                          <m:rPr>
                            <m:sty m:val="p"/>
                          </m:rPr>
                          <a:rPr lang="en-IN" sz="1500">
                            <a:effectLst/>
                            <a:latin typeface="Cambria Math" panose="02040503050406030204" pitchFamily="18" charset="0"/>
                            <a:ea typeface="Calibri" panose="020F0502020204030204" pitchFamily="34" charset="0"/>
                            <a:cs typeface="Times New Roman" panose="02020603050405020304" pitchFamily="18" charset="0"/>
                          </a:rPr>
                          <m:t>ref</m:t>
                        </m:r>
                      </m:sub>
                    </m:sSub>
                    <m:r>
                      <a:rPr lang="en-IN" sz="1500" i="1">
                        <a:effectLst/>
                        <a:latin typeface="Cambria Math" panose="02040503050406030204" pitchFamily="18" charset="0"/>
                        <a:ea typeface="Calibri" panose="020F0502020204030204" pitchFamily="34" charset="0"/>
                        <a:cs typeface="Times New Roman" panose="02020603050405020304" pitchFamily="18" charset="0"/>
                      </a:rPr>
                      <m:t> </m:t>
                    </m:r>
                  </m:oMath>
                </a14:m>
                <a:r>
                  <a:rPr lang="en-IN" sz="1500" dirty="0">
                    <a:effectLst/>
                    <a:latin typeface="Times New Roman" panose="02020603050405020304" pitchFamily="18" charset="0"/>
                    <a:ea typeface="Times New Roman" panose="02020603050405020304" pitchFamily="18" charset="0"/>
                  </a:rPr>
                  <a:t>and </a:t>
                </a:r>
                <a14:m>
                  <m:oMath xmlns:m="http://schemas.openxmlformats.org/officeDocument/2006/math">
                    <m:sSub>
                      <m:sSubPr>
                        <m:ctrlPr>
                          <a:rPr lang="en-IN" sz="1500" i="1">
                            <a:effectLst/>
                            <a:latin typeface="Cambria Math" panose="02040503050406030204" pitchFamily="18" charset="0"/>
                            <a:cs typeface="Times New Roman" panose="02020603050405020304" pitchFamily="18" charset="0"/>
                          </a:rPr>
                        </m:ctrlPr>
                      </m:sSubPr>
                      <m:e>
                        <m:r>
                          <m:rPr>
                            <m:sty m:val="p"/>
                          </m:rPr>
                          <a:rPr lang="en-IN" sz="1500">
                            <a:effectLst/>
                            <a:latin typeface="Cambria Math" panose="02040503050406030204" pitchFamily="18" charset="0"/>
                            <a:ea typeface="Calibri" panose="020F0502020204030204" pitchFamily="34" charset="0"/>
                            <a:cs typeface="Times New Roman" panose="02020603050405020304" pitchFamily="18" charset="0"/>
                          </a:rPr>
                          <m:t>V</m:t>
                        </m:r>
                      </m:e>
                      <m:sub>
                        <m:r>
                          <a:rPr lang="en-IN" sz="1500" i="1">
                            <a:effectLst/>
                            <a:latin typeface="Cambria Math" panose="02040503050406030204" pitchFamily="18" charset="0"/>
                            <a:ea typeface="Calibri" panose="020F0502020204030204" pitchFamily="34" charset="0"/>
                            <a:cs typeface="Times New Roman" panose="02020603050405020304" pitchFamily="18" charset="0"/>
                          </a:rPr>
                          <m:t>𝑇</m:t>
                        </m:r>
                        <m:r>
                          <a:rPr lang="en-IN" sz="1500" i="1">
                            <a:effectLst/>
                            <a:latin typeface="Cambria Math" panose="02040503050406030204" pitchFamily="18" charset="0"/>
                            <a:ea typeface="Calibri" panose="020F0502020204030204" pitchFamily="34" charset="0"/>
                            <a:cs typeface="Times New Roman" panose="02020603050405020304" pitchFamily="18" charset="0"/>
                          </a:rPr>
                          <m:t>2</m:t>
                        </m:r>
                      </m:sub>
                    </m:sSub>
                  </m:oMath>
                </a14:m>
                <a:r>
                  <a:rPr lang="en-IN" sz="1500" dirty="0">
                    <a:effectLst/>
                    <a:latin typeface="Times New Roman" panose="02020603050405020304" pitchFamily="18" charset="0"/>
                    <a:ea typeface="Times New Roman" panose="02020603050405020304" pitchFamily="18" charset="0"/>
                  </a:rPr>
                  <a:t> are compared to get a resultant pulse which is given to the switch S3.</a:t>
                </a:r>
                <a14:m>
                  <m:oMath xmlns:m="http://schemas.openxmlformats.org/officeDocument/2006/math">
                    <m:r>
                      <a:rPr lang="en-IN" sz="1500">
                        <a:effectLst/>
                        <a:latin typeface="Cambria Math" panose="02040503050406030204" pitchFamily="18" charset="0"/>
                        <a:ea typeface="Calibri" panose="020F0502020204030204" pitchFamily="34" charset="0"/>
                        <a:cs typeface="Times New Roman" panose="02020603050405020304" pitchFamily="18" charset="0"/>
                      </a:rPr>
                      <m:t> </m:t>
                    </m:r>
                    <m:sSub>
                      <m:sSubPr>
                        <m:ctrlPr>
                          <a:rPr lang="en-IN" sz="1500" i="1">
                            <a:effectLst/>
                            <a:latin typeface="Cambria Math" panose="02040503050406030204" pitchFamily="18" charset="0"/>
                            <a:cs typeface="Times New Roman" panose="02020603050405020304" pitchFamily="18" charset="0"/>
                          </a:rPr>
                        </m:ctrlPr>
                      </m:sSubPr>
                      <m:e>
                        <m:r>
                          <m:rPr>
                            <m:sty m:val="p"/>
                          </m:rPr>
                          <a:rPr lang="en-IN" sz="1500">
                            <a:effectLst/>
                            <a:latin typeface="Cambria Math" panose="02040503050406030204" pitchFamily="18" charset="0"/>
                            <a:ea typeface="Calibri" panose="020F0502020204030204" pitchFamily="34" charset="0"/>
                            <a:cs typeface="Times New Roman" panose="02020603050405020304" pitchFamily="18" charset="0"/>
                          </a:rPr>
                          <m:t>V</m:t>
                        </m:r>
                      </m:e>
                      <m:sub>
                        <m:r>
                          <m:rPr>
                            <m:sty m:val="p"/>
                          </m:rPr>
                          <a:rPr lang="en-IN" sz="1500">
                            <a:effectLst/>
                            <a:latin typeface="Cambria Math" panose="02040503050406030204" pitchFamily="18" charset="0"/>
                            <a:ea typeface="Calibri" panose="020F0502020204030204" pitchFamily="34" charset="0"/>
                            <a:cs typeface="Times New Roman" panose="02020603050405020304" pitchFamily="18" charset="0"/>
                          </a:rPr>
                          <m:t>ref</m:t>
                        </m:r>
                      </m:sub>
                    </m:sSub>
                    <m:r>
                      <a:rPr lang="en-IN" sz="1500" i="1">
                        <a:effectLst/>
                        <a:latin typeface="Cambria Math" panose="02040503050406030204" pitchFamily="18" charset="0"/>
                        <a:ea typeface="Calibri" panose="020F0502020204030204" pitchFamily="34" charset="0"/>
                        <a:cs typeface="Times New Roman" panose="02020603050405020304" pitchFamily="18" charset="0"/>
                      </a:rPr>
                      <m:t> </m:t>
                    </m:r>
                  </m:oMath>
                </a14:m>
                <a:r>
                  <a:rPr lang="en-IN" sz="1500" dirty="0">
                    <a:effectLst/>
                    <a:latin typeface="Times New Roman" panose="02020603050405020304" pitchFamily="18" charset="0"/>
                    <a:ea typeface="Times New Roman" panose="02020603050405020304" pitchFamily="18" charset="0"/>
                  </a:rPr>
                  <a:t>and </a:t>
                </a:r>
                <a14:m>
                  <m:oMath xmlns:m="http://schemas.openxmlformats.org/officeDocument/2006/math">
                    <m:sSub>
                      <m:sSubPr>
                        <m:ctrlPr>
                          <a:rPr lang="en-IN" sz="1500" i="1">
                            <a:effectLst/>
                            <a:latin typeface="Cambria Math" panose="02040503050406030204" pitchFamily="18" charset="0"/>
                            <a:cs typeface="Times New Roman" panose="02020603050405020304" pitchFamily="18" charset="0"/>
                          </a:rPr>
                        </m:ctrlPr>
                      </m:sSubPr>
                      <m:e>
                        <m:r>
                          <m:rPr>
                            <m:sty m:val="p"/>
                          </m:rPr>
                          <a:rPr lang="en-IN" sz="1500">
                            <a:effectLst/>
                            <a:latin typeface="Cambria Math" panose="02040503050406030204" pitchFamily="18" charset="0"/>
                            <a:ea typeface="Calibri" panose="020F0502020204030204" pitchFamily="34" charset="0"/>
                            <a:cs typeface="Times New Roman" panose="02020603050405020304" pitchFamily="18" charset="0"/>
                          </a:rPr>
                          <m:t>V</m:t>
                        </m:r>
                      </m:e>
                      <m:sub>
                        <m:r>
                          <a:rPr lang="en-IN" sz="1500" i="1">
                            <a:effectLst/>
                            <a:latin typeface="Cambria Math" panose="02040503050406030204" pitchFamily="18" charset="0"/>
                            <a:ea typeface="Calibri" panose="020F0502020204030204" pitchFamily="34" charset="0"/>
                            <a:cs typeface="Times New Roman" panose="02020603050405020304" pitchFamily="18" charset="0"/>
                          </a:rPr>
                          <m:t>𝑇</m:t>
                        </m:r>
                        <m:r>
                          <a:rPr lang="en-IN" sz="1500" i="1">
                            <a:effectLst/>
                            <a:latin typeface="Cambria Math" panose="02040503050406030204" pitchFamily="18" charset="0"/>
                            <a:ea typeface="Calibri" panose="020F0502020204030204" pitchFamily="34" charset="0"/>
                            <a:cs typeface="Times New Roman" panose="02020603050405020304" pitchFamily="18" charset="0"/>
                          </a:rPr>
                          <m:t>3</m:t>
                        </m:r>
                      </m:sub>
                    </m:sSub>
                  </m:oMath>
                </a14:m>
                <a:r>
                  <a:rPr lang="en-IN" sz="1500" dirty="0">
                    <a:effectLst/>
                    <a:latin typeface="Times New Roman" panose="02020603050405020304" pitchFamily="18" charset="0"/>
                    <a:ea typeface="Times New Roman" panose="02020603050405020304" pitchFamily="18" charset="0"/>
                  </a:rPr>
                  <a:t> are </a:t>
                </a:r>
                <a:r>
                  <a:rPr lang="en-IN" sz="1500" dirty="0">
                    <a:latin typeface="Times New Roman" panose="02020603050405020304" pitchFamily="18" charset="0"/>
                    <a:ea typeface="Times New Roman" panose="02020603050405020304" pitchFamily="18" charset="0"/>
                  </a:rPr>
                  <a:t> compared to get a resultant pulse which is given to the switch S5.</a:t>
                </a:r>
                <a:endParaRPr lang="en-IN" sz="1500" dirty="0"/>
              </a:p>
            </p:txBody>
          </p:sp>
        </mc:Choice>
        <mc:Fallback xmlns="">
          <p:sp>
            <p:nvSpPr>
              <p:cNvPr id="19" name="TextBox 18">
                <a:extLst>
                  <a:ext uri="{FF2B5EF4-FFF2-40B4-BE49-F238E27FC236}">
                    <a16:creationId xmlns:a16="http://schemas.microsoft.com/office/drawing/2014/main" id="{6875F58D-25A4-452C-98A2-843680D6DBD1}"/>
                  </a:ext>
                </a:extLst>
              </p:cNvPr>
              <p:cNvSpPr txBox="1">
                <a:spLocks noRot="1" noChangeAspect="1" noMove="1" noResize="1" noEditPoints="1" noAdjustHandles="1" noChangeArrowheads="1" noChangeShapeType="1" noTextEdit="1"/>
              </p:cNvSpPr>
              <p:nvPr/>
            </p:nvSpPr>
            <p:spPr>
              <a:xfrm>
                <a:off x="5135253" y="2645995"/>
                <a:ext cx="6950695" cy="1440331"/>
              </a:xfrm>
              <a:prstGeom prst="rect">
                <a:avLst/>
              </a:prstGeom>
              <a:blipFill>
                <a:blip r:embed="rId3"/>
                <a:stretch>
                  <a:fillRect l="-263" r="-263" b="-3814"/>
                </a:stretch>
              </a:blipFill>
            </p:spPr>
            <p:txBody>
              <a:bodyPr/>
              <a:lstStyle/>
              <a:p>
                <a:r>
                  <a:rPr lang="en-IN">
                    <a:noFill/>
                  </a:rPr>
                  <a:t> </a:t>
                </a:r>
              </a:p>
            </p:txBody>
          </p:sp>
        </mc:Fallback>
      </mc:AlternateContent>
      <p:sp>
        <p:nvSpPr>
          <p:cNvPr id="22" name="TextBox 21">
            <a:extLst>
              <a:ext uri="{FF2B5EF4-FFF2-40B4-BE49-F238E27FC236}">
                <a16:creationId xmlns:a16="http://schemas.microsoft.com/office/drawing/2014/main" id="{23F05844-13C1-4AAF-9908-D7DAA9A4FC84}"/>
              </a:ext>
            </a:extLst>
          </p:cNvPr>
          <p:cNvSpPr txBox="1"/>
          <p:nvPr/>
        </p:nvSpPr>
        <p:spPr>
          <a:xfrm>
            <a:off x="-1213700" y="3769300"/>
            <a:ext cx="6348952" cy="338554"/>
          </a:xfrm>
          <a:prstGeom prst="rect">
            <a:avLst/>
          </a:prstGeom>
          <a:noFill/>
        </p:spPr>
        <p:txBody>
          <a:bodyPr wrap="square">
            <a:spAutoFit/>
          </a:bodyPr>
          <a:lstStyle/>
          <a:p>
            <a:pPr algn="ctr"/>
            <a:r>
              <a:rPr lang="en-US" sz="1600" b="1" dirty="0">
                <a:ln w="0"/>
                <a:latin typeface="Times New Roman" panose="02020603050405020304" pitchFamily="18" charset="0"/>
                <a:cs typeface="Times New Roman" panose="02020603050405020304" pitchFamily="18" charset="0"/>
              </a:rPr>
              <a:t> CARRIER COMPARISION APPROACH</a:t>
            </a:r>
            <a:endParaRPr lang="en-US" sz="1600" b="1" cap="none" spc="0" dirty="0">
              <a:ln w="0"/>
              <a:solidFill>
                <a:schemeClr val="tx1"/>
              </a:solidFill>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3760F9F0-E0C3-4033-8D18-0EF6D7980D2C}"/>
              </a:ext>
            </a:extLst>
          </p:cNvPr>
          <p:cNvPicPr>
            <a:picLocks noChangeAspect="1"/>
          </p:cNvPicPr>
          <p:nvPr/>
        </p:nvPicPr>
        <p:blipFill>
          <a:blip r:embed="rId4"/>
          <a:stretch>
            <a:fillRect/>
          </a:stretch>
        </p:blipFill>
        <p:spPr>
          <a:xfrm>
            <a:off x="8688847" y="4126780"/>
            <a:ext cx="2888856" cy="2627528"/>
          </a:xfrm>
          <a:prstGeom prst="rect">
            <a:avLst/>
          </a:prstGeom>
        </p:spPr>
      </p:pic>
      <p:pic>
        <p:nvPicPr>
          <p:cNvPr id="8" name="Picture 7">
            <a:extLst>
              <a:ext uri="{FF2B5EF4-FFF2-40B4-BE49-F238E27FC236}">
                <a16:creationId xmlns:a16="http://schemas.microsoft.com/office/drawing/2014/main" id="{63132952-3E3D-47CD-B32A-233127E6EABB}"/>
              </a:ext>
            </a:extLst>
          </p:cNvPr>
          <p:cNvPicPr>
            <a:picLocks noChangeAspect="1"/>
          </p:cNvPicPr>
          <p:nvPr/>
        </p:nvPicPr>
        <p:blipFill>
          <a:blip r:embed="rId5"/>
          <a:stretch>
            <a:fillRect/>
          </a:stretch>
        </p:blipFill>
        <p:spPr>
          <a:xfrm>
            <a:off x="227086" y="4117899"/>
            <a:ext cx="2767144" cy="2857636"/>
          </a:xfrm>
          <a:prstGeom prst="rect">
            <a:avLst/>
          </a:prstGeom>
        </p:spPr>
      </p:pic>
      <p:pic>
        <p:nvPicPr>
          <p:cNvPr id="13" name="Picture 12">
            <a:extLst>
              <a:ext uri="{FF2B5EF4-FFF2-40B4-BE49-F238E27FC236}">
                <a16:creationId xmlns:a16="http://schemas.microsoft.com/office/drawing/2014/main" id="{EB8B3D83-CE49-4FE6-B3F9-0856AFB90DF5}"/>
              </a:ext>
            </a:extLst>
          </p:cNvPr>
          <p:cNvPicPr>
            <a:picLocks noChangeAspect="1"/>
          </p:cNvPicPr>
          <p:nvPr/>
        </p:nvPicPr>
        <p:blipFill>
          <a:blip r:embed="rId6"/>
          <a:stretch>
            <a:fillRect/>
          </a:stretch>
        </p:blipFill>
        <p:spPr>
          <a:xfrm>
            <a:off x="3015168" y="4107854"/>
            <a:ext cx="3071067" cy="2824624"/>
          </a:xfrm>
          <a:prstGeom prst="rect">
            <a:avLst/>
          </a:prstGeom>
        </p:spPr>
      </p:pic>
      <p:pic>
        <p:nvPicPr>
          <p:cNvPr id="16" name="Picture 15">
            <a:extLst>
              <a:ext uri="{FF2B5EF4-FFF2-40B4-BE49-F238E27FC236}">
                <a16:creationId xmlns:a16="http://schemas.microsoft.com/office/drawing/2014/main" id="{737A571E-DE5C-4C57-820C-13987A5293D3}"/>
              </a:ext>
            </a:extLst>
          </p:cNvPr>
          <p:cNvPicPr>
            <a:picLocks noChangeAspect="1"/>
          </p:cNvPicPr>
          <p:nvPr/>
        </p:nvPicPr>
        <p:blipFill>
          <a:blip r:embed="rId7"/>
          <a:stretch>
            <a:fillRect/>
          </a:stretch>
        </p:blipFill>
        <p:spPr>
          <a:xfrm>
            <a:off x="6065297" y="4117899"/>
            <a:ext cx="2709274" cy="2681769"/>
          </a:xfrm>
          <a:prstGeom prst="rect">
            <a:avLst/>
          </a:prstGeom>
        </p:spPr>
      </p:pic>
      <p:sp>
        <p:nvSpPr>
          <p:cNvPr id="17" name="Rectangle 16">
            <a:extLst>
              <a:ext uri="{FF2B5EF4-FFF2-40B4-BE49-F238E27FC236}">
                <a16:creationId xmlns:a16="http://schemas.microsoft.com/office/drawing/2014/main" id="{A38A1091-752E-49C2-ADB7-B4C919C5A1ED}"/>
              </a:ext>
            </a:extLst>
          </p:cNvPr>
          <p:cNvSpPr/>
          <p:nvPr/>
        </p:nvSpPr>
        <p:spPr>
          <a:xfrm>
            <a:off x="1078278" y="6592725"/>
            <a:ext cx="896399" cy="323165"/>
          </a:xfrm>
          <a:prstGeom prst="rect">
            <a:avLst/>
          </a:prstGeom>
          <a:noFill/>
        </p:spPr>
        <p:txBody>
          <a:bodyPr wrap="none" lIns="91440" tIns="45720" rIns="91440" bIns="45720">
            <a:spAutoFit/>
          </a:bodyPr>
          <a:lstStyle/>
          <a:p>
            <a:pPr algn="ctr"/>
            <a:r>
              <a:rPr lang="en-US" sz="1500"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MODE 1</a:t>
            </a:r>
          </a:p>
        </p:txBody>
      </p:sp>
      <p:sp>
        <p:nvSpPr>
          <p:cNvPr id="23" name="TextBox 22">
            <a:extLst>
              <a:ext uri="{FF2B5EF4-FFF2-40B4-BE49-F238E27FC236}">
                <a16:creationId xmlns:a16="http://schemas.microsoft.com/office/drawing/2014/main" id="{DA4BD3A0-FD1F-4821-BDFA-01172059D403}"/>
              </a:ext>
            </a:extLst>
          </p:cNvPr>
          <p:cNvSpPr txBox="1"/>
          <p:nvPr/>
        </p:nvSpPr>
        <p:spPr>
          <a:xfrm>
            <a:off x="3462685" y="6753008"/>
            <a:ext cx="1888568" cy="323165"/>
          </a:xfrm>
          <a:prstGeom prst="rect">
            <a:avLst/>
          </a:prstGeom>
          <a:noFill/>
        </p:spPr>
        <p:txBody>
          <a:bodyPr wrap="square">
            <a:spAutoFit/>
          </a:bodyPr>
          <a:lstStyle/>
          <a:p>
            <a:pPr algn="ctr"/>
            <a:r>
              <a:rPr lang="en-US" sz="1500"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MODE 2</a:t>
            </a:r>
          </a:p>
        </p:txBody>
      </p:sp>
      <p:sp>
        <p:nvSpPr>
          <p:cNvPr id="24" name="TextBox 23">
            <a:extLst>
              <a:ext uri="{FF2B5EF4-FFF2-40B4-BE49-F238E27FC236}">
                <a16:creationId xmlns:a16="http://schemas.microsoft.com/office/drawing/2014/main" id="{5CAD065A-CB93-4855-AAFB-228E9AC0A144}"/>
              </a:ext>
            </a:extLst>
          </p:cNvPr>
          <p:cNvSpPr txBox="1"/>
          <p:nvPr/>
        </p:nvSpPr>
        <p:spPr>
          <a:xfrm>
            <a:off x="6257876" y="6515167"/>
            <a:ext cx="1888568" cy="323165"/>
          </a:xfrm>
          <a:prstGeom prst="rect">
            <a:avLst/>
          </a:prstGeom>
          <a:noFill/>
        </p:spPr>
        <p:txBody>
          <a:bodyPr wrap="square">
            <a:spAutoFit/>
          </a:bodyPr>
          <a:lstStyle/>
          <a:p>
            <a:pPr algn="ctr"/>
            <a:r>
              <a:rPr lang="en-US" sz="1500"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MODE </a:t>
            </a:r>
            <a:r>
              <a:rPr lang="en-US" sz="15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3</a:t>
            </a:r>
            <a:endParaRPr lang="en-US" sz="1500"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
        <p:nvSpPr>
          <p:cNvPr id="25" name="TextBox 24">
            <a:extLst>
              <a:ext uri="{FF2B5EF4-FFF2-40B4-BE49-F238E27FC236}">
                <a16:creationId xmlns:a16="http://schemas.microsoft.com/office/drawing/2014/main" id="{6F560166-2A68-459B-BA63-B768AB5530DC}"/>
              </a:ext>
            </a:extLst>
          </p:cNvPr>
          <p:cNvSpPr txBox="1"/>
          <p:nvPr/>
        </p:nvSpPr>
        <p:spPr>
          <a:xfrm>
            <a:off x="10183339" y="6467046"/>
            <a:ext cx="1888568" cy="323165"/>
          </a:xfrm>
          <a:prstGeom prst="rect">
            <a:avLst/>
          </a:prstGeom>
          <a:noFill/>
        </p:spPr>
        <p:txBody>
          <a:bodyPr wrap="square">
            <a:spAutoFit/>
          </a:bodyPr>
          <a:lstStyle/>
          <a:p>
            <a:pPr algn="ctr"/>
            <a:r>
              <a:rPr lang="en-US" sz="1500"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MODE </a:t>
            </a:r>
            <a:r>
              <a:rPr lang="en-US" sz="15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4</a:t>
            </a:r>
            <a:endParaRPr lang="en-US" sz="1500"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511561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EB545BE-57D3-4D12-BE15-5DFA509ADF3C}"/>
              </a:ext>
            </a:extLst>
          </p:cNvPr>
          <p:cNvSpPr>
            <a:spLocks noGrp="1"/>
          </p:cNvSpPr>
          <p:nvPr>
            <p:ph type="sldNum" sz="quarter" idx="12"/>
          </p:nvPr>
        </p:nvSpPr>
        <p:spPr/>
        <p:txBody>
          <a:bodyPr/>
          <a:lstStyle/>
          <a:p>
            <a:fld id="{DF28FB93-0A08-4E7D-8E63-9EFA29F1E093}" type="slidenum">
              <a:rPr lang="en-US" smtClean="0"/>
              <a:pPr/>
              <a:t>18</a:t>
            </a:fld>
            <a:endParaRPr lang="en-US" dirty="0"/>
          </a:p>
        </p:txBody>
      </p:sp>
      <p:pic>
        <p:nvPicPr>
          <p:cNvPr id="9" name="Picture 8">
            <a:extLst>
              <a:ext uri="{FF2B5EF4-FFF2-40B4-BE49-F238E27FC236}">
                <a16:creationId xmlns:a16="http://schemas.microsoft.com/office/drawing/2014/main" id="{BB9F4E28-513A-4ADB-8994-3D35511A067C}"/>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96766" y="2441543"/>
            <a:ext cx="2753894" cy="3836708"/>
          </a:xfrm>
          <a:prstGeom prst="rect">
            <a:avLst/>
          </a:prstGeom>
          <a:noFill/>
          <a:ln>
            <a:noFill/>
          </a:ln>
        </p:spPr>
      </p:pic>
      <p:sp>
        <p:nvSpPr>
          <p:cNvPr id="11" name="TextBox 10">
            <a:extLst>
              <a:ext uri="{FF2B5EF4-FFF2-40B4-BE49-F238E27FC236}">
                <a16:creationId xmlns:a16="http://schemas.microsoft.com/office/drawing/2014/main" id="{62B60BF8-0EBF-44B6-B019-6A62D524058C}"/>
              </a:ext>
            </a:extLst>
          </p:cNvPr>
          <p:cNvSpPr txBox="1"/>
          <p:nvPr/>
        </p:nvSpPr>
        <p:spPr>
          <a:xfrm>
            <a:off x="470073" y="6354246"/>
            <a:ext cx="2580587" cy="369332"/>
          </a:xfrm>
          <a:prstGeom prst="rect">
            <a:avLst/>
          </a:prstGeom>
          <a:noFill/>
        </p:spPr>
        <p:txBody>
          <a:bodyPr wrap="square">
            <a:spAutoFit/>
          </a:bodyPr>
          <a:lstStyle/>
          <a:p>
            <a:r>
              <a:rPr lang="en-IN" dirty="0">
                <a:effectLst/>
                <a:latin typeface="Times New Roman" panose="02020603050405020304" pitchFamily="18" charset="0"/>
                <a:ea typeface="Calibri" panose="020F0502020204030204" pitchFamily="34" charset="0"/>
              </a:rPr>
              <a:t>Fig. </a:t>
            </a:r>
            <a:r>
              <a:rPr lang="en-US" dirty="0">
                <a:effectLst/>
                <a:latin typeface="Times New Roman" panose="02020603050405020304" pitchFamily="18" charset="0"/>
                <a:ea typeface="Calibri" panose="020F0502020204030204" pitchFamily="34" charset="0"/>
              </a:rPr>
              <a:t>Single leg circuit</a:t>
            </a:r>
            <a:endParaRPr lang="en-IN" dirty="0"/>
          </a:p>
        </p:txBody>
      </p:sp>
      <mc:AlternateContent xmlns:mc="http://schemas.openxmlformats.org/markup-compatibility/2006" xmlns:a14="http://schemas.microsoft.com/office/drawing/2010/main">
        <mc:Choice Requires="a14">
          <p:graphicFrame>
            <p:nvGraphicFramePr>
              <p:cNvPr id="2" name="Table 3">
                <a:extLst>
                  <a:ext uri="{FF2B5EF4-FFF2-40B4-BE49-F238E27FC236}">
                    <a16:creationId xmlns:a16="http://schemas.microsoft.com/office/drawing/2014/main" id="{80470B4C-9E82-40CD-97B4-8C08FBC6A69A}"/>
                  </a:ext>
                </a:extLst>
              </p:cNvPr>
              <p:cNvGraphicFramePr>
                <a:graphicFrameLocks noGrp="1"/>
              </p:cNvGraphicFramePr>
              <p:nvPr>
                <p:extLst>
                  <p:ext uri="{D42A27DB-BD31-4B8C-83A1-F6EECF244321}">
                    <p14:modId xmlns:p14="http://schemas.microsoft.com/office/powerpoint/2010/main" val="1735570472"/>
                  </p:ext>
                </p:extLst>
              </p:nvPr>
            </p:nvGraphicFramePr>
            <p:xfrm>
              <a:off x="3374796" y="2733773"/>
              <a:ext cx="8066988" cy="3208314"/>
            </p:xfrm>
            <a:graphic>
              <a:graphicData uri="http://schemas.openxmlformats.org/drawingml/2006/table">
                <a:tbl>
                  <a:tblPr firstRow="1" bandRow="1">
                    <a:tableStyleId>{073A0DAA-6AF3-43AB-8588-CEC1D06C72B9}</a:tableStyleId>
                  </a:tblPr>
                  <a:tblGrid>
                    <a:gridCol w="1268844">
                      <a:extLst>
                        <a:ext uri="{9D8B030D-6E8A-4147-A177-3AD203B41FA5}">
                          <a16:colId xmlns:a16="http://schemas.microsoft.com/office/drawing/2014/main" val="3060840508"/>
                        </a:ext>
                      </a:extLst>
                    </a:gridCol>
                    <a:gridCol w="1382325">
                      <a:extLst>
                        <a:ext uri="{9D8B030D-6E8A-4147-A177-3AD203B41FA5}">
                          <a16:colId xmlns:a16="http://schemas.microsoft.com/office/drawing/2014/main" val="3388958377"/>
                        </a:ext>
                      </a:extLst>
                    </a:gridCol>
                    <a:gridCol w="1382325">
                      <a:extLst>
                        <a:ext uri="{9D8B030D-6E8A-4147-A177-3AD203B41FA5}">
                          <a16:colId xmlns:a16="http://schemas.microsoft.com/office/drawing/2014/main" val="232002774"/>
                        </a:ext>
                      </a:extLst>
                    </a:gridCol>
                    <a:gridCol w="4033494">
                      <a:extLst>
                        <a:ext uri="{9D8B030D-6E8A-4147-A177-3AD203B41FA5}">
                          <a16:colId xmlns:a16="http://schemas.microsoft.com/office/drawing/2014/main" val="1190658183"/>
                        </a:ext>
                      </a:extLst>
                    </a:gridCol>
                  </a:tblGrid>
                  <a:tr h="534719">
                    <a:tc gridSpan="3">
                      <a:txBody>
                        <a:bodyPr/>
                        <a:lstStyle/>
                        <a:p>
                          <a:pPr algn="ctr"/>
                          <a:r>
                            <a:rPr lang="en-IN" dirty="0"/>
                            <a:t>STATE OF THE SWITCH</a:t>
                          </a:r>
                        </a:p>
                      </a:txBody>
                      <a:tcPr/>
                    </a:tc>
                    <a:tc hMerge="1">
                      <a:txBody>
                        <a:bodyPr/>
                        <a:lstStyle/>
                        <a:p>
                          <a:endParaRPr lang="en-IN"/>
                        </a:p>
                      </a:txBody>
                      <a:tcPr/>
                    </a:tc>
                    <a:tc hMerge="1">
                      <a:txBody>
                        <a:bodyPr/>
                        <a:lstStyle/>
                        <a:p>
                          <a:endParaRPr lang="en-IN"/>
                        </a:p>
                      </a:txBody>
                      <a:tcPr/>
                    </a:tc>
                    <a:tc>
                      <a:txBody>
                        <a:bodyPr/>
                        <a:lstStyle/>
                        <a:p>
                          <a:pPr algn="ctr"/>
                          <a:r>
                            <a:rPr lang="en-IN" dirty="0"/>
                            <a:t>POLE VOLTAGE LEVEL</a:t>
                          </a:r>
                        </a:p>
                      </a:txBody>
                      <a:tcPr/>
                    </a:tc>
                    <a:extLst>
                      <a:ext uri="{0D108BD9-81ED-4DB2-BD59-A6C34878D82A}">
                        <a16:rowId xmlns:a16="http://schemas.microsoft.com/office/drawing/2014/main" val="3335941928"/>
                      </a:ext>
                    </a:extLst>
                  </a:tr>
                  <a:tr h="534719">
                    <a:tc>
                      <a:txBody>
                        <a:bodyPr/>
                        <a:lstStyle/>
                        <a:p>
                          <a:pPr algn="ctr"/>
                          <a:r>
                            <a:rPr lang="en-IN" dirty="0"/>
                            <a:t>S1</a:t>
                          </a:r>
                        </a:p>
                      </a:txBody>
                      <a:tcPr>
                        <a:lnR w="12700" cap="flat" cmpd="sng" algn="ctr">
                          <a:solidFill>
                            <a:schemeClr val="tx1"/>
                          </a:solidFill>
                          <a:prstDash val="solid"/>
                          <a:round/>
                          <a:headEnd type="none" w="med" len="med"/>
                          <a:tailEnd type="none" w="med" len="med"/>
                        </a:lnR>
                      </a:tcPr>
                    </a:tc>
                    <a:tc>
                      <a:txBody>
                        <a:bodyPr/>
                        <a:lstStyle/>
                        <a:p>
                          <a:pPr algn="ctr"/>
                          <a:r>
                            <a:rPr lang="en-IN" dirty="0"/>
                            <a:t>S3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IN" dirty="0"/>
                            <a:t>S5</a:t>
                          </a:r>
                        </a:p>
                      </a:txBody>
                      <a:tcPr>
                        <a:lnL w="12700" cap="flat" cmpd="sng" algn="ctr">
                          <a:solidFill>
                            <a:schemeClr val="tx1"/>
                          </a:solidFill>
                          <a:prstDash val="solid"/>
                          <a:round/>
                          <a:headEnd type="none" w="med" len="med"/>
                          <a:tailEnd type="none" w="med" len="med"/>
                        </a:lnL>
                      </a:tcPr>
                    </a:tc>
                    <a:tc>
                      <a:txBody>
                        <a:bodyPr/>
                        <a:lstStyle/>
                        <a:p>
                          <a:endParaRPr lang="en-IN"/>
                        </a:p>
                      </a:txBody>
                      <a:tcPr/>
                    </a:tc>
                    <a:extLst>
                      <a:ext uri="{0D108BD9-81ED-4DB2-BD59-A6C34878D82A}">
                        <a16:rowId xmlns:a16="http://schemas.microsoft.com/office/drawing/2014/main" val="3848574877"/>
                      </a:ext>
                    </a:extLst>
                  </a:tr>
                  <a:tr h="534719">
                    <a:tc>
                      <a:txBody>
                        <a:bodyPr/>
                        <a:lstStyle/>
                        <a:p>
                          <a:pPr algn="ctr"/>
                          <a:r>
                            <a:rPr lang="en-IN" dirty="0"/>
                            <a:t>ON</a:t>
                          </a:r>
                        </a:p>
                      </a:txBody>
                      <a:tcPr>
                        <a:lnR w="12700" cap="flat" cmpd="sng" algn="ctr">
                          <a:solidFill>
                            <a:schemeClr val="tx1"/>
                          </a:solidFill>
                          <a:prstDash val="solid"/>
                          <a:round/>
                          <a:headEnd type="none" w="med" len="med"/>
                          <a:tailEnd type="none" w="med" len="med"/>
                        </a:lnR>
                      </a:tcPr>
                    </a:tc>
                    <a:tc>
                      <a:txBody>
                        <a:bodyPr/>
                        <a:lstStyle/>
                        <a:p>
                          <a:pPr algn="ctr"/>
                          <a:r>
                            <a:rPr lang="en-IN" dirty="0"/>
                            <a:t>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IN" dirty="0"/>
                            <a:t>ON</a:t>
                          </a:r>
                        </a:p>
                      </a:txBody>
                      <a:tcPr>
                        <a:lnL w="12700" cap="flat" cmpd="sng" algn="ctr">
                          <a:solidFill>
                            <a:schemeClr val="tx1"/>
                          </a:solidFill>
                          <a:prstDash val="solid"/>
                          <a:round/>
                          <a:headEnd type="none" w="med" len="med"/>
                          <a:tailEnd type="none" w="med" len="med"/>
                        </a:lnL>
                      </a:tcPr>
                    </a:tc>
                    <a:tc>
                      <a:txBody>
                        <a:bodyPr/>
                        <a:lstStyle/>
                        <a:p>
                          <a:pPr algn="ctr"/>
                          <a14:m>
                            <m:oMathPara xmlns:m="http://schemas.openxmlformats.org/officeDocument/2006/math">
                              <m:oMathParaPr>
                                <m:jc m:val="centerGroup"/>
                              </m:oMathParaPr>
                              <m:oMath xmlns:m="http://schemas.openxmlformats.org/officeDocument/2006/math">
                                <m:sSub>
                                  <m:sSubPr>
                                    <m:ctrlPr>
                                      <a:rPr lang="en-IN" i="1" smtClean="0">
                                        <a:latin typeface="Cambria Math" panose="02040503050406030204" pitchFamily="18" charset="0"/>
                                      </a:rPr>
                                    </m:ctrlPr>
                                  </m:sSubPr>
                                  <m:e>
                                    <m:r>
                                      <m:rPr>
                                        <m:sty m:val="p"/>
                                      </m:rPr>
                                      <a:rPr lang="en-IN" b="0" i="0" smtClean="0">
                                        <a:latin typeface="Cambria Math" panose="02040503050406030204" pitchFamily="18" charset="0"/>
                                      </a:rPr>
                                      <m:t>V</m:t>
                                    </m:r>
                                  </m:e>
                                  <m:sub>
                                    <m:r>
                                      <m:rPr>
                                        <m:sty m:val="p"/>
                                      </m:rPr>
                                      <a:rPr lang="en-IN" b="0" i="0" smtClean="0">
                                        <a:latin typeface="Cambria Math" panose="02040503050406030204" pitchFamily="18" charset="0"/>
                                      </a:rPr>
                                      <m:t>DC</m:t>
                                    </m:r>
                                  </m:sub>
                                </m:sSub>
                              </m:oMath>
                            </m:oMathPara>
                          </a14:m>
                          <a:endParaRPr lang="en-IN" dirty="0"/>
                        </a:p>
                      </a:txBody>
                      <a:tcPr/>
                    </a:tc>
                    <a:extLst>
                      <a:ext uri="{0D108BD9-81ED-4DB2-BD59-A6C34878D82A}">
                        <a16:rowId xmlns:a16="http://schemas.microsoft.com/office/drawing/2014/main" val="2096116860"/>
                      </a:ext>
                    </a:extLst>
                  </a:tr>
                  <a:tr h="534719">
                    <a:tc>
                      <a:txBody>
                        <a:bodyPr/>
                        <a:lstStyle/>
                        <a:p>
                          <a:pPr algn="ctr"/>
                          <a:r>
                            <a:rPr lang="en-IN" dirty="0"/>
                            <a:t>OFF</a:t>
                          </a:r>
                        </a:p>
                      </a:txBody>
                      <a:tcPr>
                        <a:lnR w="12700" cap="flat" cmpd="sng" algn="ctr">
                          <a:solidFill>
                            <a:schemeClr val="tx1"/>
                          </a:solidFill>
                          <a:prstDash val="solid"/>
                          <a:round/>
                          <a:headEnd type="none" w="med" len="med"/>
                          <a:tailEnd type="none" w="med" len="med"/>
                        </a:lnR>
                      </a:tcPr>
                    </a:tc>
                    <a:tc>
                      <a:txBody>
                        <a:bodyPr/>
                        <a:lstStyle/>
                        <a:p>
                          <a:pPr algn="ctr"/>
                          <a:r>
                            <a:rPr lang="en-IN" dirty="0"/>
                            <a:t>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IN" dirty="0"/>
                            <a:t>ON</a:t>
                          </a:r>
                        </a:p>
                      </a:txBody>
                      <a:tcPr>
                        <a:lnL w="12700" cap="flat" cmpd="sng" algn="ctr">
                          <a:solidFill>
                            <a:schemeClr val="tx1"/>
                          </a:solidFill>
                          <a:prstDash val="solid"/>
                          <a:round/>
                          <a:headEnd type="none" w="med" len="med"/>
                          <a:tailEnd type="none" w="med" len="med"/>
                        </a:lnL>
                      </a:tcPr>
                    </a:tc>
                    <a:tc>
                      <a:txBody>
                        <a:bodyPr/>
                        <a:lstStyle/>
                        <a:p>
                          <a:pPr algn="ctr"/>
                          <a:r>
                            <a:rPr lang="en-IN" dirty="0"/>
                            <a:t>2</a:t>
                          </a:r>
                          <a14:m>
                            <m:oMath xmlns:m="http://schemas.openxmlformats.org/officeDocument/2006/math">
                              <m:sSub>
                                <m:sSubPr>
                                  <m:ctrlPr>
                                    <a:rPr lang="en-IN" i="1" smtClean="0">
                                      <a:latin typeface="Cambria Math" panose="02040503050406030204" pitchFamily="18" charset="0"/>
                                    </a:rPr>
                                  </m:ctrlPr>
                                </m:sSubPr>
                                <m:e>
                                  <m:r>
                                    <m:rPr>
                                      <m:sty m:val="p"/>
                                    </m:rPr>
                                    <a:rPr lang="en-IN" b="0" i="0" smtClean="0">
                                      <a:latin typeface="Cambria Math" panose="02040503050406030204" pitchFamily="18" charset="0"/>
                                    </a:rPr>
                                    <m:t>V</m:t>
                                  </m:r>
                                </m:e>
                                <m:sub>
                                  <m:r>
                                    <m:rPr>
                                      <m:sty m:val="p"/>
                                    </m:rPr>
                                    <a:rPr lang="en-IN" b="0" i="0" smtClean="0">
                                      <a:latin typeface="Cambria Math" panose="02040503050406030204" pitchFamily="18" charset="0"/>
                                    </a:rPr>
                                    <m:t>DC</m:t>
                                  </m:r>
                                </m:sub>
                              </m:sSub>
                            </m:oMath>
                          </a14:m>
                          <a:r>
                            <a:rPr lang="en-IN" dirty="0"/>
                            <a:t>/3</a:t>
                          </a:r>
                        </a:p>
                      </a:txBody>
                      <a:tcPr/>
                    </a:tc>
                    <a:extLst>
                      <a:ext uri="{0D108BD9-81ED-4DB2-BD59-A6C34878D82A}">
                        <a16:rowId xmlns:a16="http://schemas.microsoft.com/office/drawing/2014/main" val="1404278493"/>
                      </a:ext>
                    </a:extLst>
                  </a:tr>
                  <a:tr h="534719">
                    <a:tc>
                      <a:txBody>
                        <a:bodyPr/>
                        <a:lstStyle/>
                        <a:p>
                          <a:pPr algn="ctr"/>
                          <a:r>
                            <a:rPr lang="en-IN" dirty="0"/>
                            <a:t>OFF</a:t>
                          </a:r>
                        </a:p>
                      </a:txBody>
                      <a:tcPr>
                        <a:lnR w="12700" cap="flat" cmpd="sng" algn="ctr">
                          <a:solidFill>
                            <a:schemeClr val="tx1"/>
                          </a:solidFill>
                          <a:prstDash val="solid"/>
                          <a:round/>
                          <a:headEnd type="none" w="med" len="med"/>
                          <a:tailEnd type="none" w="med" len="med"/>
                        </a:lnR>
                      </a:tcPr>
                    </a:tc>
                    <a:tc>
                      <a:txBody>
                        <a:bodyPr/>
                        <a:lstStyle/>
                        <a:p>
                          <a:pPr algn="ctr"/>
                          <a:r>
                            <a:rPr lang="en-IN" dirty="0"/>
                            <a:t>OFF</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IN" dirty="0"/>
                            <a:t>ON</a:t>
                          </a:r>
                        </a:p>
                      </a:txBody>
                      <a:tcPr>
                        <a:lnL w="12700" cap="flat" cmpd="sng" algn="ctr">
                          <a:solidFill>
                            <a:schemeClr val="tx1"/>
                          </a:solidFill>
                          <a:prstDash val="solid"/>
                          <a:round/>
                          <a:headEnd type="none" w="med" len="med"/>
                          <a:tailEnd type="none" w="med" len="med"/>
                        </a:lnL>
                      </a:tcPr>
                    </a:tc>
                    <a:tc>
                      <a:txBody>
                        <a:bodyPr/>
                        <a:lstStyle/>
                        <a:p>
                          <a:pPr algn="ctr"/>
                          <a14:m>
                            <m:oMath xmlns:m="http://schemas.openxmlformats.org/officeDocument/2006/math">
                              <m:sSub>
                                <m:sSubPr>
                                  <m:ctrlPr>
                                    <a:rPr lang="en-IN" i="1" smtClean="0">
                                      <a:latin typeface="Cambria Math" panose="02040503050406030204" pitchFamily="18" charset="0"/>
                                    </a:rPr>
                                  </m:ctrlPr>
                                </m:sSubPr>
                                <m:e>
                                  <m:r>
                                    <m:rPr>
                                      <m:sty m:val="p"/>
                                    </m:rPr>
                                    <a:rPr lang="en-IN" b="0" i="0" smtClean="0">
                                      <a:latin typeface="Cambria Math" panose="02040503050406030204" pitchFamily="18" charset="0"/>
                                    </a:rPr>
                                    <m:t>V</m:t>
                                  </m:r>
                                </m:e>
                                <m:sub>
                                  <m:r>
                                    <m:rPr>
                                      <m:sty m:val="p"/>
                                    </m:rPr>
                                    <a:rPr lang="en-IN" b="0" i="0" smtClean="0">
                                      <a:latin typeface="Cambria Math" panose="02040503050406030204" pitchFamily="18" charset="0"/>
                                    </a:rPr>
                                    <m:t>DC</m:t>
                                  </m:r>
                                </m:sub>
                              </m:sSub>
                            </m:oMath>
                          </a14:m>
                          <a:r>
                            <a:rPr lang="en-IN" dirty="0"/>
                            <a:t>/3</a:t>
                          </a:r>
                        </a:p>
                      </a:txBody>
                      <a:tcPr/>
                    </a:tc>
                    <a:extLst>
                      <a:ext uri="{0D108BD9-81ED-4DB2-BD59-A6C34878D82A}">
                        <a16:rowId xmlns:a16="http://schemas.microsoft.com/office/drawing/2014/main" val="1446346147"/>
                      </a:ext>
                    </a:extLst>
                  </a:tr>
                  <a:tr h="534719">
                    <a:tc>
                      <a:txBody>
                        <a:bodyPr/>
                        <a:lstStyle/>
                        <a:p>
                          <a:pPr algn="ctr"/>
                          <a:r>
                            <a:rPr lang="en-IN" dirty="0"/>
                            <a:t>OFF</a:t>
                          </a:r>
                        </a:p>
                      </a:txBody>
                      <a:tcPr>
                        <a:lnR w="12700" cap="flat" cmpd="sng" algn="ctr">
                          <a:solidFill>
                            <a:schemeClr val="tx1"/>
                          </a:solidFill>
                          <a:prstDash val="solid"/>
                          <a:round/>
                          <a:headEnd type="none" w="med" len="med"/>
                          <a:tailEnd type="none" w="med" len="med"/>
                        </a:lnR>
                      </a:tcPr>
                    </a:tc>
                    <a:tc>
                      <a:txBody>
                        <a:bodyPr/>
                        <a:lstStyle/>
                        <a:p>
                          <a:pPr algn="ctr"/>
                          <a:r>
                            <a:rPr lang="en-IN" dirty="0"/>
                            <a:t>OFF</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IN" dirty="0"/>
                            <a:t>OFF</a:t>
                          </a:r>
                        </a:p>
                      </a:txBody>
                      <a:tcPr>
                        <a:lnL w="12700" cap="flat" cmpd="sng" algn="ctr">
                          <a:solidFill>
                            <a:schemeClr val="tx1"/>
                          </a:solidFill>
                          <a:prstDash val="solid"/>
                          <a:round/>
                          <a:headEnd type="none" w="med" len="med"/>
                          <a:tailEnd type="none" w="med" len="med"/>
                        </a:lnL>
                      </a:tcPr>
                    </a:tc>
                    <a:tc>
                      <a:txBody>
                        <a:bodyPr/>
                        <a:lstStyle/>
                        <a:p>
                          <a:pPr algn="ctr"/>
                          <a:r>
                            <a:rPr lang="en-IN" dirty="0"/>
                            <a:t>0</a:t>
                          </a:r>
                        </a:p>
                      </a:txBody>
                      <a:tcPr/>
                    </a:tc>
                    <a:extLst>
                      <a:ext uri="{0D108BD9-81ED-4DB2-BD59-A6C34878D82A}">
                        <a16:rowId xmlns:a16="http://schemas.microsoft.com/office/drawing/2014/main" val="367131503"/>
                      </a:ext>
                    </a:extLst>
                  </a:tr>
                </a:tbl>
              </a:graphicData>
            </a:graphic>
          </p:graphicFrame>
        </mc:Choice>
        <mc:Fallback xmlns="">
          <p:graphicFrame>
            <p:nvGraphicFramePr>
              <p:cNvPr id="2" name="Table 3">
                <a:extLst>
                  <a:ext uri="{FF2B5EF4-FFF2-40B4-BE49-F238E27FC236}">
                    <a16:creationId xmlns:a16="http://schemas.microsoft.com/office/drawing/2014/main" id="{80470B4C-9E82-40CD-97B4-8C08FBC6A69A}"/>
                  </a:ext>
                </a:extLst>
              </p:cNvPr>
              <p:cNvGraphicFramePr>
                <a:graphicFrameLocks noGrp="1"/>
              </p:cNvGraphicFramePr>
              <p:nvPr>
                <p:extLst>
                  <p:ext uri="{D42A27DB-BD31-4B8C-83A1-F6EECF244321}">
                    <p14:modId xmlns:p14="http://schemas.microsoft.com/office/powerpoint/2010/main" val="1735570472"/>
                  </p:ext>
                </p:extLst>
              </p:nvPr>
            </p:nvGraphicFramePr>
            <p:xfrm>
              <a:off x="3374796" y="2733773"/>
              <a:ext cx="8066988" cy="3208314"/>
            </p:xfrm>
            <a:graphic>
              <a:graphicData uri="http://schemas.openxmlformats.org/drawingml/2006/table">
                <a:tbl>
                  <a:tblPr firstRow="1" bandRow="1">
                    <a:tableStyleId>{073A0DAA-6AF3-43AB-8588-CEC1D06C72B9}</a:tableStyleId>
                  </a:tblPr>
                  <a:tblGrid>
                    <a:gridCol w="1268844">
                      <a:extLst>
                        <a:ext uri="{9D8B030D-6E8A-4147-A177-3AD203B41FA5}">
                          <a16:colId xmlns:a16="http://schemas.microsoft.com/office/drawing/2014/main" val="3060840508"/>
                        </a:ext>
                      </a:extLst>
                    </a:gridCol>
                    <a:gridCol w="1382325">
                      <a:extLst>
                        <a:ext uri="{9D8B030D-6E8A-4147-A177-3AD203B41FA5}">
                          <a16:colId xmlns:a16="http://schemas.microsoft.com/office/drawing/2014/main" val="3388958377"/>
                        </a:ext>
                      </a:extLst>
                    </a:gridCol>
                    <a:gridCol w="1382325">
                      <a:extLst>
                        <a:ext uri="{9D8B030D-6E8A-4147-A177-3AD203B41FA5}">
                          <a16:colId xmlns:a16="http://schemas.microsoft.com/office/drawing/2014/main" val="232002774"/>
                        </a:ext>
                      </a:extLst>
                    </a:gridCol>
                    <a:gridCol w="4033494">
                      <a:extLst>
                        <a:ext uri="{9D8B030D-6E8A-4147-A177-3AD203B41FA5}">
                          <a16:colId xmlns:a16="http://schemas.microsoft.com/office/drawing/2014/main" val="1190658183"/>
                        </a:ext>
                      </a:extLst>
                    </a:gridCol>
                  </a:tblGrid>
                  <a:tr h="534719">
                    <a:tc gridSpan="3">
                      <a:txBody>
                        <a:bodyPr/>
                        <a:lstStyle/>
                        <a:p>
                          <a:pPr algn="ctr"/>
                          <a:r>
                            <a:rPr lang="en-IN" dirty="0"/>
                            <a:t>STATE OF THE SWITCH</a:t>
                          </a:r>
                        </a:p>
                      </a:txBody>
                      <a:tcPr/>
                    </a:tc>
                    <a:tc hMerge="1">
                      <a:txBody>
                        <a:bodyPr/>
                        <a:lstStyle/>
                        <a:p>
                          <a:endParaRPr lang="en-IN"/>
                        </a:p>
                      </a:txBody>
                      <a:tcPr/>
                    </a:tc>
                    <a:tc hMerge="1">
                      <a:txBody>
                        <a:bodyPr/>
                        <a:lstStyle/>
                        <a:p>
                          <a:endParaRPr lang="en-IN"/>
                        </a:p>
                      </a:txBody>
                      <a:tcPr/>
                    </a:tc>
                    <a:tc>
                      <a:txBody>
                        <a:bodyPr/>
                        <a:lstStyle/>
                        <a:p>
                          <a:pPr algn="ctr"/>
                          <a:r>
                            <a:rPr lang="en-IN" dirty="0"/>
                            <a:t>POLE VOLTAGE LEVEL</a:t>
                          </a:r>
                        </a:p>
                      </a:txBody>
                      <a:tcPr/>
                    </a:tc>
                    <a:extLst>
                      <a:ext uri="{0D108BD9-81ED-4DB2-BD59-A6C34878D82A}">
                        <a16:rowId xmlns:a16="http://schemas.microsoft.com/office/drawing/2014/main" val="3335941928"/>
                      </a:ext>
                    </a:extLst>
                  </a:tr>
                  <a:tr h="534719">
                    <a:tc>
                      <a:txBody>
                        <a:bodyPr/>
                        <a:lstStyle/>
                        <a:p>
                          <a:pPr algn="ctr"/>
                          <a:r>
                            <a:rPr lang="en-IN" dirty="0"/>
                            <a:t>S1</a:t>
                          </a:r>
                        </a:p>
                      </a:txBody>
                      <a:tcPr>
                        <a:lnR w="12700" cap="flat" cmpd="sng" algn="ctr">
                          <a:solidFill>
                            <a:schemeClr val="tx1"/>
                          </a:solidFill>
                          <a:prstDash val="solid"/>
                          <a:round/>
                          <a:headEnd type="none" w="med" len="med"/>
                          <a:tailEnd type="none" w="med" len="med"/>
                        </a:lnR>
                      </a:tcPr>
                    </a:tc>
                    <a:tc>
                      <a:txBody>
                        <a:bodyPr/>
                        <a:lstStyle/>
                        <a:p>
                          <a:pPr algn="ctr"/>
                          <a:r>
                            <a:rPr lang="en-IN" dirty="0"/>
                            <a:t>S3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IN" dirty="0"/>
                            <a:t>S5</a:t>
                          </a:r>
                        </a:p>
                      </a:txBody>
                      <a:tcPr>
                        <a:lnL w="12700" cap="flat" cmpd="sng" algn="ctr">
                          <a:solidFill>
                            <a:schemeClr val="tx1"/>
                          </a:solidFill>
                          <a:prstDash val="solid"/>
                          <a:round/>
                          <a:headEnd type="none" w="med" len="med"/>
                          <a:tailEnd type="none" w="med" len="med"/>
                        </a:lnL>
                      </a:tcPr>
                    </a:tc>
                    <a:tc>
                      <a:txBody>
                        <a:bodyPr/>
                        <a:lstStyle/>
                        <a:p>
                          <a:endParaRPr lang="en-IN"/>
                        </a:p>
                      </a:txBody>
                      <a:tcPr/>
                    </a:tc>
                    <a:extLst>
                      <a:ext uri="{0D108BD9-81ED-4DB2-BD59-A6C34878D82A}">
                        <a16:rowId xmlns:a16="http://schemas.microsoft.com/office/drawing/2014/main" val="3848574877"/>
                      </a:ext>
                    </a:extLst>
                  </a:tr>
                  <a:tr h="534719">
                    <a:tc>
                      <a:txBody>
                        <a:bodyPr/>
                        <a:lstStyle/>
                        <a:p>
                          <a:pPr algn="ctr"/>
                          <a:r>
                            <a:rPr lang="en-IN" dirty="0"/>
                            <a:t>ON</a:t>
                          </a:r>
                        </a:p>
                      </a:txBody>
                      <a:tcPr>
                        <a:lnR w="12700" cap="flat" cmpd="sng" algn="ctr">
                          <a:solidFill>
                            <a:schemeClr val="tx1"/>
                          </a:solidFill>
                          <a:prstDash val="solid"/>
                          <a:round/>
                          <a:headEnd type="none" w="med" len="med"/>
                          <a:tailEnd type="none" w="med" len="med"/>
                        </a:lnR>
                      </a:tcPr>
                    </a:tc>
                    <a:tc>
                      <a:txBody>
                        <a:bodyPr/>
                        <a:lstStyle/>
                        <a:p>
                          <a:pPr algn="ctr"/>
                          <a:r>
                            <a:rPr lang="en-IN" dirty="0"/>
                            <a:t>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IN" dirty="0"/>
                            <a:t>ON</a:t>
                          </a:r>
                        </a:p>
                      </a:txBody>
                      <a:tcPr>
                        <a:lnL w="12700" cap="flat" cmpd="sng" algn="ctr">
                          <a:solidFill>
                            <a:schemeClr val="tx1"/>
                          </a:solidFill>
                          <a:prstDash val="solid"/>
                          <a:round/>
                          <a:headEnd type="none" w="med" len="med"/>
                          <a:tailEnd type="none" w="med" len="med"/>
                        </a:lnL>
                      </a:tcPr>
                    </a:tc>
                    <a:tc>
                      <a:txBody>
                        <a:bodyPr/>
                        <a:lstStyle/>
                        <a:p>
                          <a:endParaRPr lang="en-US"/>
                        </a:p>
                      </a:txBody>
                      <a:tcPr>
                        <a:blipFill>
                          <a:blip r:embed="rId3"/>
                          <a:stretch>
                            <a:fillRect l="-100151" t="-205682" r="-755" b="-301136"/>
                          </a:stretch>
                        </a:blipFill>
                      </a:tcPr>
                    </a:tc>
                    <a:extLst>
                      <a:ext uri="{0D108BD9-81ED-4DB2-BD59-A6C34878D82A}">
                        <a16:rowId xmlns:a16="http://schemas.microsoft.com/office/drawing/2014/main" val="2096116860"/>
                      </a:ext>
                    </a:extLst>
                  </a:tr>
                  <a:tr h="534719">
                    <a:tc>
                      <a:txBody>
                        <a:bodyPr/>
                        <a:lstStyle/>
                        <a:p>
                          <a:pPr algn="ctr"/>
                          <a:r>
                            <a:rPr lang="en-IN" dirty="0"/>
                            <a:t>OFF</a:t>
                          </a:r>
                        </a:p>
                      </a:txBody>
                      <a:tcPr>
                        <a:lnR w="12700" cap="flat" cmpd="sng" algn="ctr">
                          <a:solidFill>
                            <a:schemeClr val="tx1"/>
                          </a:solidFill>
                          <a:prstDash val="solid"/>
                          <a:round/>
                          <a:headEnd type="none" w="med" len="med"/>
                          <a:tailEnd type="none" w="med" len="med"/>
                        </a:lnR>
                      </a:tcPr>
                    </a:tc>
                    <a:tc>
                      <a:txBody>
                        <a:bodyPr/>
                        <a:lstStyle/>
                        <a:p>
                          <a:pPr algn="ctr"/>
                          <a:r>
                            <a:rPr lang="en-IN" dirty="0"/>
                            <a:t>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IN" dirty="0"/>
                            <a:t>ON</a:t>
                          </a:r>
                        </a:p>
                      </a:txBody>
                      <a:tcPr>
                        <a:lnL w="12700" cap="flat" cmpd="sng" algn="ctr">
                          <a:solidFill>
                            <a:schemeClr val="tx1"/>
                          </a:solidFill>
                          <a:prstDash val="solid"/>
                          <a:round/>
                          <a:headEnd type="none" w="med" len="med"/>
                          <a:tailEnd type="none" w="med" len="med"/>
                        </a:lnL>
                      </a:tcPr>
                    </a:tc>
                    <a:tc>
                      <a:txBody>
                        <a:bodyPr/>
                        <a:lstStyle/>
                        <a:p>
                          <a:endParaRPr lang="en-US"/>
                        </a:p>
                      </a:txBody>
                      <a:tcPr>
                        <a:blipFill>
                          <a:blip r:embed="rId3"/>
                          <a:stretch>
                            <a:fillRect l="-100151" t="-309195" r="-755" b="-204598"/>
                          </a:stretch>
                        </a:blipFill>
                      </a:tcPr>
                    </a:tc>
                    <a:extLst>
                      <a:ext uri="{0D108BD9-81ED-4DB2-BD59-A6C34878D82A}">
                        <a16:rowId xmlns:a16="http://schemas.microsoft.com/office/drawing/2014/main" val="1404278493"/>
                      </a:ext>
                    </a:extLst>
                  </a:tr>
                  <a:tr h="534719">
                    <a:tc>
                      <a:txBody>
                        <a:bodyPr/>
                        <a:lstStyle/>
                        <a:p>
                          <a:pPr algn="ctr"/>
                          <a:r>
                            <a:rPr lang="en-IN" dirty="0"/>
                            <a:t>OFF</a:t>
                          </a:r>
                        </a:p>
                      </a:txBody>
                      <a:tcPr>
                        <a:lnR w="12700" cap="flat" cmpd="sng" algn="ctr">
                          <a:solidFill>
                            <a:schemeClr val="tx1"/>
                          </a:solidFill>
                          <a:prstDash val="solid"/>
                          <a:round/>
                          <a:headEnd type="none" w="med" len="med"/>
                          <a:tailEnd type="none" w="med" len="med"/>
                        </a:lnR>
                      </a:tcPr>
                    </a:tc>
                    <a:tc>
                      <a:txBody>
                        <a:bodyPr/>
                        <a:lstStyle/>
                        <a:p>
                          <a:pPr algn="ctr"/>
                          <a:r>
                            <a:rPr lang="en-IN" dirty="0"/>
                            <a:t>OFF</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IN" dirty="0"/>
                            <a:t>ON</a:t>
                          </a:r>
                        </a:p>
                      </a:txBody>
                      <a:tcPr>
                        <a:lnL w="12700" cap="flat" cmpd="sng" algn="ctr">
                          <a:solidFill>
                            <a:schemeClr val="tx1"/>
                          </a:solidFill>
                          <a:prstDash val="solid"/>
                          <a:round/>
                          <a:headEnd type="none" w="med" len="med"/>
                          <a:tailEnd type="none" w="med" len="med"/>
                        </a:lnL>
                      </a:tcPr>
                    </a:tc>
                    <a:tc>
                      <a:txBody>
                        <a:bodyPr/>
                        <a:lstStyle/>
                        <a:p>
                          <a:endParaRPr lang="en-US"/>
                        </a:p>
                      </a:txBody>
                      <a:tcPr>
                        <a:blipFill>
                          <a:blip r:embed="rId3"/>
                          <a:stretch>
                            <a:fillRect l="-100151" t="-404545" r="-755" b="-102273"/>
                          </a:stretch>
                        </a:blipFill>
                      </a:tcPr>
                    </a:tc>
                    <a:extLst>
                      <a:ext uri="{0D108BD9-81ED-4DB2-BD59-A6C34878D82A}">
                        <a16:rowId xmlns:a16="http://schemas.microsoft.com/office/drawing/2014/main" val="1446346147"/>
                      </a:ext>
                    </a:extLst>
                  </a:tr>
                  <a:tr h="534719">
                    <a:tc>
                      <a:txBody>
                        <a:bodyPr/>
                        <a:lstStyle/>
                        <a:p>
                          <a:pPr algn="ctr"/>
                          <a:r>
                            <a:rPr lang="en-IN" dirty="0"/>
                            <a:t>OFF</a:t>
                          </a:r>
                        </a:p>
                      </a:txBody>
                      <a:tcPr>
                        <a:lnR w="12700" cap="flat" cmpd="sng" algn="ctr">
                          <a:solidFill>
                            <a:schemeClr val="tx1"/>
                          </a:solidFill>
                          <a:prstDash val="solid"/>
                          <a:round/>
                          <a:headEnd type="none" w="med" len="med"/>
                          <a:tailEnd type="none" w="med" len="med"/>
                        </a:lnR>
                      </a:tcPr>
                    </a:tc>
                    <a:tc>
                      <a:txBody>
                        <a:bodyPr/>
                        <a:lstStyle/>
                        <a:p>
                          <a:pPr algn="ctr"/>
                          <a:r>
                            <a:rPr lang="en-IN" dirty="0"/>
                            <a:t>OFF</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IN" dirty="0"/>
                            <a:t>OFF</a:t>
                          </a:r>
                        </a:p>
                      </a:txBody>
                      <a:tcPr>
                        <a:lnL w="12700" cap="flat" cmpd="sng" algn="ctr">
                          <a:solidFill>
                            <a:schemeClr val="tx1"/>
                          </a:solidFill>
                          <a:prstDash val="solid"/>
                          <a:round/>
                          <a:headEnd type="none" w="med" len="med"/>
                          <a:tailEnd type="none" w="med" len="med"/>
                        </a:lnL>
                      </a:tcPr>
                    </a:tc>
                    <a:tc>
                      <a:txBody>
                        <a:bodyPr/>
                        <a:lstStyle/>
                        <a:p>
                          <a:pPr algn="ctr"/>
                          <a:r>
                            <a:rPr lang="en-IN" dirty="0"/>
                            <a:t>0</a:t>
                          </a:r>
                        </a:p>
                      </a:txBody>
                      <a:tcPr/>
                    </a:tc>
                    <a:extLst>
                      <a:ext uri="{0D108BD9-81ED-4DB2-BD59-A6C34878D82A}">
                        <a16:rowId xmlns:a16="http://schemas.microsoft.com/office/drawing/2014/main" val="367131503"/>
                      </a:ext>
                    </a:extLst>
                  </a:tr>
                </a:tbl>
              </a:graphicData>
            </a:graphic>
          </p:graphicFrame>
        </mc:Fallback>
      </mc:AlternateContent>
      <p:sp>
        <p:nvSpPr>
          <p:cNvPr id="12" name="TextBox 11">
            <a:extLst>
              <a:ext uri="{FF2B5EF4-FFF2-40B4-BE49-F238E27FC236}">
                <a16:creationId xmlns:a16="http://schemas.microsoft.com/office/drawing/2014/main" id="{E9D26899-96D1-4503-97ED-66A00316F90D}"/>
              </a:ext>
            </a:extLst>
          </p:cNvPr>
          <p:cNvSpPr txBox="1"/>
          <p:nvPr/>
        </p:nvSpPr>
        <p:spPr>
          <a:xfrm>
            <a:off x="4300979" y="6359887"/>
            <a:ext cx="6935771" cy="369332"/>
          </a:xfrm>
          <a:prstGeom prst="rect">
            <a:avLst/>
          </a:prstGeom>
          <a:noFill/>
        </p:spPr>
        <p:txBody>
          <a:bodyPr wrap="square">
            <a:spAutoFit/>
          </a:bodyPr>
          <a:lstStyle/>
          <a:p>
            <a:r>
              <a:rPr lang="en-IN" sz="1800" dirty="0">
                <a:effectLst/>
                <a:latin typeface="Times New Roman" panose="02020603050405020304" pitchFamily="18" charset="0"/>
                <a:ea typeface="Calibri" panose="020F0502020204030204" pitchFamily="34" charset="0"/>
              </a:rPr>
              <a:t>S1-S2, S3-S4 and S5-S6 are the complementary pairs of switches.</a:t>
            </a:r>
            <a:endParaRPr lang="en-IN" dirty="0"/>
          </a:p>
        </p:txBody>
      </p:sp>
      <p:sp>
        <p:nvSpPr>
          <p:cNvPr id="13" name="TextBox 12">
            <a:extLst>
              <a:ext uri="{FF2B5EF4-FFF2-40B4-BE49-F238E27FC236}">
                <a16:creationId xmlns:a16="http://schemas.microsoft.com/office/drawing/2014/main" id="{1DD5FE61-11EA-4A57-94CD-AAEBF1EE24D0}"/>
              </a:ext>
            </a:extLst>
          </p:cNvPr>
          <p:cNvSpPr txBox="1"/>
          <p:nvPr/>
        </p:nvSpPr>
        <p:spPr>
          <a:xfrm>
            <a:off x="470072" y="450923"/>
            <a:ext cx="10971711" cy="1289071"/>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In mode1 all the carrier signals are in same phase. In mode 2, V𝑇1 is in out of phase with other two carrier signals by 180°. In mode 3, V𝑇2 is in out of phase with other two carrier signals by 180°. In mode 4, V𝑇3 is in out of phase with other two carrier signals by 180°. </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01522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41EAA0F-BE39-4656-925A-7C91C5B7A751}"/>
              </a:ext>
            </a:extLst>
          </p:cNvPr>
          <p:cNvSpPr>
            <a:spLocks noGrp="1"/>
          </p:cNvSpPr>
          <p:nvPr>
            <p:ph type="sldNum" sz="quarter" idx="12"/>
          </p:nvPr>
        </p:nvSpPr>
        <p:spPr/>
        <p:txBody>
          <a:bodyPr/>
          <a:lstStyle/>
          <a:p>
            <a:fld id="{DF28FB93-0A08-4E7D-8E63-9EFA29F1E093}" type="slidenum">
              <a:rPr lang="en-US" smtClean="0"/>
              <a:pPr/>
              <a:t>19</a:t>
            </a:fld>
            <a:endParaRPr lang="en-US" dirty="0"/>
          </a:p>
        </p:txBody>
      </p:sp>
      <p:pic>
        <p:nvPicPr>
          <p:cNvPr id="3" name="Picture 2">
            <a:extLst>
              <a:ext uri="{FF2B5EF4-FFF2-40B4-BE49-F238E27FC236}">
                <a16:creationId xmlns:a16="http://schemas.microsoft.com/office/drawing/2014/main" id="{0CF5B898-7CC6-45B0-912D-9576865A4FAF}"/>
              </a:ext>
            </a:extLst>
          </p:cNvPr>
          <p:cNvPicPr/>
          <p:nvPr/>
        </p:nvPicPr>
        <p:blipFill rotWithShape="1">
          <a:blip r:embed="rId2">
            <a:extLst>
              <a:ext uri="{28A0092B-C50C-407E-A947-70E740481C1C}">
                <a14:useLocalDpi xmlns:a14="http://schemas.microsoft.com/office/drawing/2010/main" val="0"/>
              </a:ext>
            </a:extLst>
          </a:blip>
          <a:srcRect b="9584"/>
          <a:stretch/>
        </p:blipFill>
        <p:spPr bwMode="auto">
          <a:xfrm>
            <a:off x="281538" y="410662"/>
            <a:ext cx="7135000" cy="5104018"/>
          </a:xfrm>
          <a:prstGeom prst="rect">
            <a:avLst/>
          </a:prstGeom>
          <a:noFill/>
          <a:ln>
            <a:noFill/>
          </a:ln>
        </p:spPr>
      </p:pic>
      <p:sp>
        <p:nvSpPr>
          <p:cNvPr id="5" name="TextBox 4">
            <a:extLst>
              <a:ext uri="{FF2B5EF4-FFF2-40B4-BE49-F238E27FC236}">
                <a16:creationId xmlns:a16="http://schemas.microsoft.com/office/drawing/2014/main" id="{0F9CEBA8-67A3-486D-9579-C343D64F80CD}"/>
              </a:ext>
            </a:extLst>
          </p:cNvPr>
          <p:cNvSpPr txBox="1"/>
          <p:nvPr/>
        </p:nvSpPr>
        <p:spPr>
          <a:xfrm>
            <a:off x="1322110" y="5514680"/>
            <a:ext cx="6094428" cy="369332"/>
          </a:xfrm>
          <a:prstGeom prst="rect">
            <a:avLst/>
          </a:prstGeom>
          <a:noFill/>
        </p:spPr>
        <p:txBody>
          <a:bodyPr wrap="square">
            <a:spAutoFit/>
          </a:bodyPr>
          <a:lstStyle/>
          <a:p>
            <a:r>
              <a:rPr lang="en-IN" sz="1800" dirty="0">
                <a:effectLst/>
                <a:latin typeface="Times New Roman" panose="02020603050405020304" pitchFamily="18" charset="0"/>
                <a:ea typeface="Calibri" panose="020F0502020204030204" pitchFamily="34" charset="0"/>
              </a:rPr>
              <a:t>Fig. </a:t>
            </a:r>
            <a:r>
              <a:rPr lang="en-US" sz="1800" dirty="0">
                <a:effectLst/>
                <a:latin typeface="Times New Roman" panose="02020603050405020304" pitchFamily="18" charset="0"/>
                <a:ea typeface="Calibri" panose="020F0502020204030204" pitchFamily="34" charset="0"/>
              </a:rPr>
              <a:t>Four level Inverter fed Induction Motor drive	</a:t>
            </a:r>
            <a:endParaRPr lang="en-IN"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7C535DD-1D90-49CB-B93D-09CC6E9F96A0}"/>
                  </a:ext>
                </a:extLst>
              </p:cNvPr>
              <p:cNvSpPr txBox="1"/>
              <p:nvPr/>
            </p:nvSpPr>
            <p:spPr>
              <a:xfrm>
                <a:off x="7986861" y="1378608"/>
                <a:ext cx="3749510" cy="2535759"/>
              </a:xfrm>
              <a:prstGeom prst="rect">
                <a:avLst/>
              </a:prstGeom>
              <a:noFill/>
            </p:spPr>
            <p:txBody>
              <a:bodyPr wrap="square">
                <a:spAutoFit/>
              </a:bodyPr>
              <a:lstStyle/>
              <a:p>
                <a:pPr>
                  <a:lnSpc>
                    <a:spcPct val="150000"/>
                  </a:lnSpc>
                  <a:spcAft>
                    <a:spcPts val="800"/>
                  </a:spcAft>
                </a:pPr>
                <a:r>
                  <a:rPr lang="en-IN" sz="1800" b="1" dirty="0">
                    <a:effectLst/>
                    <a:latin typeface="Times New Roman" panose="02020603050405020304" pitchFamily="18" charset="0"/>
                    <a:ea typeface="Calibri" panose="020F0502020204030204" pitchFamily="34" charset="0"/>
                    <a:cs typeface="Times New Roman" panose="02020603050405020304" pitchFamily="18" charset="0"/>
                  </a:rPr>
                  <a:t>SIMULATION PARAMETERS</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50000"/>
                  </a:lnSpc>
                  <a:spcAft>
                    <a:spcPts val="800"/>
                  </a:spcAft>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Input DC Voltage (</a:t>
                </a:r>
                <a14:m>
                  <m:oMath xmlns:m="http://schemas.openxmlformats.org/officeDocument/2006/math">
                    <m:sSub>
                      <m:sSubPr>
                        <m:ctrlPr>
                          <a:rPr lang="en-IN" sz="1800" i="1">
                            <a:effectLst/>
                            <a:latin typeface="Cambria Math" panose="02040503050406030204" pitchFamily="18" charset="0"/>
                            <a:ea typeface="Calibri" panose="020F0502020204030204" pitchFamily="34" charset="0"/>
                            <a:cs typeface="Times New Roman" panose="02020603050405020304" pitchFamily="18" charset="0"/>
                          </a:rPr>
                        </m:ctrlPr>
                      </m:sSubPr>
                      <m:e>
                        <m:r>
                          <m:rPr>
                            <m:sty m:val="p"/>
                          </m:rPr>
                          <a:rPr lang="en-IN" sz="1800">
                            <a:effectLst/>
                            <a:latin typeface="Cambria Math" panose="02040503050406030204" pitchFamily="18" charset="0"/>
                            <a:ea typeface="Calibri" panose="020F0502020204030204" pitchFamily="34" charset="0"/>
                            <a:cs typeface="Times New Roman" panose="02020603050405020304" pitchFamily="18" charset="0"/>
                          </a:rPr>
                          <m:t>V</m:t>
                        </m:r>
                      </m:e>
                      <m:sub>
                        <m:r>
                          <m:rPr>
                            <m:sty m:val="p"/>
                          </m:rPr>
                          <a:rPr lang="en-IN" sz="1800">
                            <a:effectLst/>
                            <a:latin typeface="Cambria Math" panose="02040503050406030204" pitchFamily="18" charset="0"/>
                            <a:ea typeface="Calibri" panose="020F0502020204030204" pitchFamily="34" charset="0"/>
                            <a:cs typeface="Times New Roman" panose="02020603050405020304" pitchFamily="18" charset="0"/>
                          </a:rPr>
                          <m:t>DC</m:t>
                        </m:r>
                      </m:sub>
                    </m:sSub>
                  </m:oMath>
                </a14:m>
                <a:r>
                  <a:rPr lang="en-IN" sz="1800" dirty="0">
                    <a:effectLst/>
                    <a:latin typeface="Times New Roman" panose="02020603050405020304" pitchFamily="18" charset="0"/>
                    <a:ea typeface="Calibri" panose="020F0502020204030204" pitchFamily="34" charset="0"/>
                    <a:cs typeface="Times New Roman" panose="02020603050405020304" pitchFamily="18" charset="0"/>
                  </a:rPr>
                  <a:t>) = 510V</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50000"/>
                  </a:lnSpc>
                  <a:spcAft>
                    <a:spcPts val="800"/>
                  </a:spcAft>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Modulation Index = 0.9</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50000"/>
                  </a:lnSpc>
                  <a:spcAft>
                    <a:spcPts val="800"/>
                  </a:spcAft>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Switching Frequency = 3000 Hz</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50000"/>
                  </a:lnSpc>
                  <a:spcAft>
                    <a:spcPts val="800"/>
                  </a:spcAft>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Frequency of Sinewave (</a:t>
                </a:r>
                <a14:m>
                  <m:oMath xmlns:m="http://schemas.openxmlformats.org/officeDocument/2006/math">
                    <m:sSub>
                      <m:sSubPr>
                        <m:ctrlPr>
                          <a:rPr lang="en-IN" sz="1800" i="1">
                            <a:effectLst/>
                            <a:latin typeface="Cambria Math" panose="02040503050406030204" pitchFamily="18" charset="0"/>
                            <a:ea typeface="Calibri" panose="020F0502020204030204" pitchFamily="34" charset="0"/>
                            <a:cs typeface="Times New Roman" panose="02020603050405020304" pitchFamily="18" charset="0"/>
                          </a:rPr>
                        </m:ctrlPr>
                      </m:sSubPr>
                      <m:e>
                        <m:r>
                          <m:rPr>
                            <m:sty m:val="p"/>
                          </m:rPr>
                          <a:rPr lang="en-IN" sz="1800">
                            <a:effectLst/>
                            <a:latin typeface="Cambria Math" panose="02040503050406030204" pitchFamily="18" charset="0"/>
                            <a:ea typeface="Calibri" panose="020F0502020204030204" pitchFamily="34" charset="0"/>
                            <a:cs typeface="Times New Roman" panose="02020603050405020304" pitchFamily="18" charset="0"/>
                          </a:rPr>
                          <m:t>F</m:t>
                        </m:r>
                      </m:e>
                      <m:sub>
                        <m:r>
                          <m:rPr>
                            <m:sty m:val="p"/>
                          </m:rPr>
                          <a:rPr lang="en-IN" sz="1800">
                            <a:effectLst/>
                            <a:latin typeface="Cambria Math" panose="02040503050406030204" pitchFamily="18" charset="0"/>
                            <a:ea typeface="Calibri" panose="020F0502020204030204" pitchFamily="34" charset="0"/>
                            <a:cs typeface="Times New Roman" panose="02020603050405020304" pitchFamily="18" charset="0"/>
                          </a:rPr>
                          <m:t>sw</m:t>
                        </m:r>
                      </m:sub>
                    </m:sSub>
                  </m:oMath>
                </a14:m>
                <a:r>
                  <a:rPr lang="en-IN" sz="1800" dirty="0">
                    <a:effectLst/>
                    <a:latin typeface="Times New Roman" panose="02020603050405020304" pitchFamily="18" charset="0"/>
                    <a:ea typeface="Calibri" panose="020F0502020204030204" pitchFamily="34" charset="0"/>
                    <a:cs typeface="Times New Roman" panose="02020603050405020304" pitchFamily="18" charset="0"/>
                  </a:rPr>
                  <a:t>) = 50 Hz</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6" name="TextBox 5">
                <a:extLst>
                  <a:ext uri="{FF2B5EF4-FFF2-40B4-BE49-F238E27FC236}">
                    <a16:creationId xmlns:a16="http://schemas.microsoft.com/office/drawing/2014/main" id="{07C535DD-1D90-49CB-B93D-09CC6E9F96A0}"/>
                  </a:ext>
                </a:extLst>
              </p:cNvPr>
              <p:cNvSpPr txBox="1">
                <a:spLocks noRot="1" noChangeAspect="1" noMove="1" noResize="1" noEditPoints="1" noAdjustHandles="1" noChangeArrowheads="1" noChangeShapeType="1" noTextEdit="1"/>
              </p:cNvSpPr>
              <p:nvPr/>
            </p:nvSpPr>
            <p:spPr>
              <a:xfrm>
                <a:off x="7986861" y="1378608"/>
                <a:ext cx="3749510" cy="2535759"/>
              </a:xfrm>
              <a:prstGeom prst="rect">
                <a:avLst/>
              </a:prstGeom>
              <a:blipFill>
                <a:blip r:embed="rId3"/>
                <a:stretch>
                  <a:fillRect l="-1301" r="-163" b="-2644"/>
                </a:stretch>
              </a:blipFill>
            </p:spPr>
            <p:txBody>
              <a:bodyPr/>
              <a:lstStyle/>
              <a:p>
                <a:r>
                  <a:rPr lang="en-IN">
                    <a:noFill/>
                  </a:rPr>
                  <a:t> </a:t>
                </a:r>
              </a:p>
            </p:txBody>
          </p:sp>
        </mc:Fallback>
      </mc:AlternateContent>
    </p:spTree>
    <p:extLst>
      <p:ext uri="{BB962C8B-B14F-4D97-AF65-F5344CB8AC3E}">
        <p14:creationId xmlns:p14="http://schemas.microsoft.com/office/powerpoint/2010/main" val="12965657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8AD86-603D-4655-B2A5-A9752506DA6F}"/>
              </a:ext>
            </a:extLst>
          </p:cNvPr>
          <p:cNvSpPr>
            <a:spLocks noGrp="1"/>
          </p:cNvSpPr>
          <p:nvPr>
            <p:ph type="title"/>
          </p:nvPr>
        </p:nvSpPr>
        <p:spPr/>
        <p:txBody>
          <a:bodyPr>
            <a:normAutofit/>
          </a:bodyPr>
          <a:lstStyle/>
          <a:p>
            <a:r>
              <a:rPr lang="en-US" sz="3000" b="1" dirty="0">
                <a:latin typeface="Times New Roman" panose="02020603050405020304" pitchFamily="18" charset="0"/>
                <a:cs typeface="Times New Roman" panose="02020603050405020304" pitchFamily="18" charset="0"/>
              </a:rPr>
              <a:t>CONTENTS</a:t>
            </a:r>
            <a:endParaRPr lang="en-IN" sz="3000" b="1"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753888CD-D721-4995-A22C-E0585E129555}"/>
              </a:ext>
            </a:extLst>
          </p:cNvPr>
          <p:cNvSpPr>
            <a:spLocks noGrp="1"/>
          </p:cNvSpPr>
          <p:nvPr>
            <p:ph type="sldNum" sz="quarter" idx="12"/>
          </p:nvPr>
        </p:nvSpPr>
        <p:spPr>
          <a:xfrm>
            <a:off x="11267557" y="6380425"/>
            <a:ext cx="753545" cy="365125"/>
          </a:xfrm>
        </p:spPr>
        <p:txBody>
          <a:bodyPr/>
          <a:lstStyle/>
          <a:p>
            <a:fld id="{DF28FB93-0A08-4E7D-8E63-9EFA29F1E093}" type="slidenum">
              <a:rPr lang="en-US" smtClean="0"/>
              <a:pPr/>
              <a:t>2</a:t>
            </a:fld>
            <a:endParaRPr lang="en-US" dirty="0"/>
          </a:p>
        </p:txBody>
      </p:sp>
      <p:sp>
        <p:nvSpPr>
          <p:cNvPr id="3" name="Rectangle 2">
            <a:extLst>
              <a:ext uri="{FF2B5EF4-FFF2-40B4-BE49-F238E27FC236}">
                <a16:creationId xmlns:a16="http://schemas.microsoft.com/office/drawing/2014/main" id="{DD146586-BC0B-4956-9EF7-4854879ED6C7}"/>
              </a:ext>
            </a:extLst>
          </p:cNvPr>
          <p:cNvSpPr/>
          <p:nvPr/>
        </p:nvSpPr>
        <p:spPr>
          <a:xfrm>
            <a:off x="913795" y="1738427"/>
            <a:ext cx="5541838" cy="2708434"/>
          </a:xfrm>
          <a:prstGeom prst="rect">
            <a:avLst/>
          </a:prstGeom>
          <a:noFill/>
        </p:spPr>
        <p:txBody>
          <a:bodyPr wrap="none" lIns="91440" tIns="45720" rIns="91440" bIns="45720">
            <a:spAutoFit/>
          </a:bodyPr>
          <a:lstStyle/>
          <a:p>
            <a:pPr marL="914400" indent="-914400">
              <a:lnSpc>
                <a:spcPct val="150000"/>
              </a:lnSpc>
              <a:buAutoNum type="arabicPeriod"/>
            </a:pPr>
            <a:r>
              <a:rPr lang="en-US" sz="2000" dirty="0">
                <a:ln w="0"/>
                <a:latin typeface="Times New Roman" panose="02020603050405020304" pitchFamily="18" charset="0"/>
                <a:cs typeface="Times New Roman" panose="02020603050405020304" pitchFamily="18" charset="0"/>
              </a:rPr>
              <a:t>Introduction</a:t>
            </a:r>
          </a:p>
          <a:p>
            <a:pPr marL="914400" indent="-914400">
              <a:lnSpc>
                <a:spcPct val="150000"/>
              </a:lnSpc>
              <a:buAutoNum type="arabicPeriod"/>
            </a:pPr>
            <a:r>
              <a:rPr lang="en-US" sz="2000" dirty="0">
                <a:ln w="0"/>
                <a:latin typeface="Times New Roman" panose="02020603050405020304" pitchFamily="18" charset="0"/>
                <a:cs typeface="Times New Roman" panose="02020603050405020304" pitchFamily="18" charset="0"/>
              </a:rPr>
              <a:t>Two-level Inverter</a:t>
            </a:r>
          </a:p>
          <a:p>
            <a:pPr marL="914400" indent="-914400">
              <a:lnSpc>
                <a:spcPct val="150000"/>
              </a:lnSpc>
              <a:buAutoNum type="arabicPeriod"/>
            </a:pPr>
            <a:r>
              <a:rPr lang="en-US" sz="2000" dirty="0">
                <a:ln w="0"/>
                <a:latin typeface="Times New Roman" panose="02020603050405020304" pitchFamily="18" charset="0"/>
                <a:cs typeface="Times New Roman" panose="02020603050405020304" pitchFamily="18" charset="0"/>
              </a:rPr>
              <a:t>Multilevel Inverter</a:t>
            </a:r>
          </a:p>
          <a:p>
            <a:pPr marL="914400" indent="-914400">
              <a:lnSpc>
                <a:spcPct val="150000"/>
              </a:lnSpc>
              <a:buAutoNum type="arabicPeriod"/>
            </a:pPr>
            <a:r>
              <a:rPr lang="en-US" sz="2000" dirty="0">
                <a:ln w="0"/>
                <a:latin typeface="Times New Roman" panose="02020603050405020304" pitchFamily="18" charset="0"/>
                <a:cs typeface="Times New Roman" panose="02020603050405020304" pitchFamily="18" charset="0"/>
              </a:rPr>
              <a:t>Analysis of Multilevel Inverter Topologies </a:t>
            </a:r>
          </a:p>
          <a:p>
            <a:pPr marL="914400" indent="-914400">
              <a:lnSpc>
                <a:spcPct val="150000"/>
              </a:lnSpc>
              <a:buAutoNum type="arabicPeriod"/>
            </a:pPr>
            <a:r>
              <a:rPr lang="en-US" sz="2000" dirty="0">
                <a:ln w="0"/>
                <a:latin typeface="Times New Roman" panose="02020603050405020304" pitchFamily="18" charset="0"/>
                <a:cs typeface="Times New Roman" panose="02020603050405020304" pitchFamily="18" charset="0"/>
              </a:rPr>
              <a:t>Conclusion</a:t>
            </a:r>
          </a:p>
          <a:p>
            <a:pPr algn="ctr"/>
            <a:endParaRPr lang="en-US" sz="2000" dirty="0">
              <a:ln w="0"/>
            </a:endParaRPr>
          </a:p>
        </p:txBody>
      </p:sp>
    </p:spTree>
    <p:extLst>
      <p:ext uri="{BB962C8B-B14F-4D97-AF65-F5344CB8AC3E}">
        <p14:creationId xmlns:p14="http://schemas.microsoft.com/office/powerpoint/2010/main" val="11387682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08DCAC6-5392-4F00-A41F-E73B997883B7}"/>
              </a:ext>
            </a:extLst>
          </p:cNvPr>
          <p:cNvSpPr>
            <a:spLocks noGrp="1"/>
          </p:cNvSpPr>
          <p:nvPr>
            <p:ph type="sldNum" sz="quarter" idx="12"/>
          </p:nvPr>
        </p:nvSpPr>
        <p:spPr/>
        <p:txBody>
          <a:bodyPr/>
          <a:lstStyle/>
          <a:p>
            <a:fld id="{DF28FB93-0A08-4E7D-8E63-9EFA29F1E093}" type="slidenum">
              <a:rPr lang="en-US" smtClean="0"/>
              <a:pPr/>
              <a:t>20</a:t>
            </a:fld>
            <a:endParaRPr lang="en-US" dirty="0"/>
          </a:p>
        </p:txBody>
      </p:sp>
      <p:pic>
        <p:nvPicPr>
          <p:cNvPr id="4" name="Picture 3">
            <a:extLst>
              <a:ext uri="{FF2B5EF4-FFF2-40B4-BE49-F238E27FC236}">
                <a16:creationId xmlns:a16="http://schemas.microsoft.com/office/drawing/2014/main" id="{D7AF4CBB-40CD-40B9-97BA-8FE6A6EBB788}"/>
              </a:ext>
            </a:extLst>
          </p:cNvPr>
          <p:cNvPicPr>
            <a:picLocks noChangeAspect="1"/>
          </p:cNvPicPr>
          <p:nvPr/>
        </p:nvPicPr>
        <p:blipFill>
          <a:blip r:embed="rId2"/>
          <a:stretch>
            <a:fillRect/>
          </a:stretch>
        </p:blipFill>
        <p:spPr>
          <a:xfrm>
            <a:off x="1340682" y="0"/>
            <a:ext cx="9699171" cy="6858000"/>
          </a:xfrm>
          <a:prstGeom prst="rect">
            <a:avLst/>
          </a:prstGeom>
        </p:spPr>
      </p:pic>
      <p:sp>
        <p:nvSpPr>
          <p:cNvPr id="6" name="TextBox 5">
            <a:extLst>
              <a:ext uri="{FF2B5EF4-FFF2-40B4-BE49-F238E27FC236}">
                <a16:creationId xmlns:a16="http://schemas.microsoft.com/office/drawing/2014/main" id="{54A71F13-583C-448A-883F-511CC3AC593D}"/>
              </a:ext>
            </a:extLst>
          </p:cNvPr>
          <p:cNvSpPr txBox="1"/>
          <p:nvPr/>
        </p:nvSpPr>
        <p:spPr>
          <a:xfrm>
            <a:off x="1435231" y="6356350"/>
            <a:ext cx="7369403" cy="369332"/>
          </a:xfrm>
          <a:prstGeom prst="rect">
            <a:avLst/>
          </a:prstGeom>
          <a:noFill/>
        </p:spPr>
        <p:txBody>
          <a:bodyPr wrap="square">
            <a:spAutoFit/>
          </a:bodyPr>
          <a:lstStyle/>
          <a:p>
            <a:r>
              <a:rPr lang="en-IN" sz="1800" dirty="0">
                <a:effectLst/>
                <a:latin typeface="Times New Roman" panose="02020603050405020304" pitchFamily="18" charset="0"/>
                <a:ea typeface="Calibri" panose="020F0502020204030204" pitchFamily="34" charset="0"/>
              </a:rPr>
              <a:t>Fig. Simulink Model of </a:t>
            </a:r>
            <a:r>
              <a:rPr lang="en-US" sz="1800" dirty="0">
                <a:effectLst/>
                <a:latin typeface="Times New Roman" panose="02020603050405020304" pitchFamily="18" charset="0"/>
                <a:ea typeface="Calibri" panose="020F0502020204030204" pitchFamily="34" charset="0"/>
              </a:rPr>
              <a:t>Four level Inverter fed Induction Motor drive	</a:t>
            </a:r>
            <a:endParaRPr lang="en-IN" dirty="0"/>
          </a:p>
        </p:txBody>
      </p:sp>
      <p:sp>
        <p:nvSpPr>
          <p:cNvPr id="8" name="TextBox 7">
            <a:extLst>
              <a:ext uri="{FF2B5EF4-FFF2-40B4-BE49-F238E27FC236}">
                <a16:creationId xmlns:a16="http://schemas.microsoft.com/office/drawing/2014/main" id="{A74BECD1-0232-4C56-B385-9EDFE3636760}"/>
              </a:ext>
            </a:extLst>
          </p:cNvPr>
          <p:cNvSpPr txBox="1"/>
          <p:nvPr/>
        </p:nvSpPr>
        <p:spPr>
          <a:xfrm>
            <a:off x="1435231" y="0"/>
            <a:ext cx="6094428" cy="369332"/>
          </a:xfrm>
          <a:prstGeom prst="rect">
            <a:avLst/>
          </a:prstGeom>
          <a:noFill/>
        </p:spPr>
        <p:txBody>
          <a:bodyPr wrap="square">
            <a:spAutoFit/>
          </a:bodyPr>
          <a:lstStyle/>
          <a:p>
            <a:r>
              <a:rPr lang="en-IN" sz="1800" b="1" dirty="0">
                <a:latin typeface="Times New Roman" panose="02020603050405020304" pitchFamily="18" charset="0"/>
                <a:cs typeface="Times New Roman" panose="02020603050405020304" pitchFamily="18" charset="0"/>
              </a:rPr>
              <a:t>SIMULATION MODEL</a:t>
            </a:r>
            <a:endParaRPr lang="en-IN" dirty="0"/>
          </a:p>
        </p:txBody>
      </p:sp>
    </p:spTree>
    <p:extLst>
      <p:ext uri="{BB962C8B-B14F-4D97-AF65-F5344CB8AC3E}">
        <p14:creationId xmlns:p14="http://schemas.microsoft.com/office/powerpoint/2010/main" val="39877392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3451946-4A1B-4D63-8849-FAD05A357D95}"/>
              </a:ext>
            </a:extLst>
          </p:cNvPr>
          <p:cNvSpPr>
            <a:spLocks noGrp="1"/>
          </p:cNvSpPr>
          <p:nvPr>
            <p:ph type="sldNum" sz="quarter" idx="12"/>
          </p:nvPr>
        </p:nvSpPr>
        <p:spPr/>
        <p:txBody>
          <a:bodyPr/>
          <a:lstStyle/>
          <a:p>
            <a:fld id="{DF28FB93-0A08-4E7D-8E63-9EFA29F1E093}" type="slidenum">
              <a:rPr lang="en-US" smtClean="0"/>
              <a:pPr/>
              <a:t>21</a:t>
            </a:fld>
            <a:endParaRPr lang="en-US" dirty="0"/>
          </a:p>
        </p:txBody>
      </p:sp>
      <p:sp>
        <p:nvSpPr>
          <p:cNvPr id="7" name="TextBox 6">
            <a:extLst>
              <a:ext uri="{FF2B5EF4-FFF2-40B4-BE49-F238E27FC236}">
                <a16:creationId xmlns:a16="http://schemas.microsoft.com/office/drawing/2014/main" id="{4AD522ED-450E-466A-8F38-E490BFF4AF4A}"/>
              </a:ext>
            </a:extLst>
          </p:cNvPr>
          <p:cNvSpPr txBox="1"/>
          <p:nvPr/>
        </p:nvSpPr>
        <p:spPr>
          <a:xfrm>
            <a:off x="1572" y="0"/>
            <a:ext cx="6094428" cy="369332"/>
          </a:xfrm>
          <a:prstGeom prst="rect">
            <a:avLst/>
          </a:prstGeom>
          <a:noFill/>
        </p:spPr>
        <p:txBody>
          <a:bodyPr wrap="square">
            <a:spAutoFit/>
          </a:bodyPr>
          <a:lstStyle/>
          <a:p>
            <a:r>
              <a:rPr lang="en-IN" sz="1800" b="1" dirty="0">
                <a:latin typeface="Times New Roman" panose="02020603050405020304" pitchFamily="18" charset="0"/>
                <a:cs typeface="Times New Roman" panose="02020603050405020304" pitchFamily="18" charset="0"/>
              </a:rPr>
              <a:t>SIMULATION RESULTS (MODE 1):</a:t>
            </a:r>
            <a:endParaRPr lang="en-IN" dirty="0"/>
          </a:p>
        </p:txBody>
      </p:sp>
      <p:pic>
        <p:nvPicPr>
          <p:cNvPr id="8" name="Picture 7">
            <a:extLst>
              <a:ext uri="{FF2B5EF4-FFF2-40B4-BE49-F238E27FC236}">
                <a16:creationId xmlns:a16="http://schemas.microsoft.com/office/drawing/2014/main" id="{8637D3A2-8C78-4E2F-962F-37663CF83C65}"/>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 y="369332"/>
            <a:ext cx="3988330" cy="5316717"/>
          </a:xfrm>
          <a:prstGeom prst="rect">
            <a:avLst/>
          </a:prstGeom>
          <a:noFill/>
          <a:ln>
            <a:noFill/>
          </a:ln>
        </p:spPr>
      </p:pic>
      <p:pic>
        <p:nvPicPr>
          <p:cNvPr id="9" name="Picture 8">
            <a:extLst>
              <a:ext uri="{FF2B5EF4-FFF2-40B4-BE49-F238E27FC236}">
                <a16:creationId xmlns:a16="http://schemas.microsoft.com/office/drawing/2014/main" id="{6A8357FA-87D9-4A33-9215-F361854B7C76}"/>
              </a:ext>
            </a:extLst>
          </p:cNvPr>
          <p:cNvPicPr/>
          <p:nvPr/>
        </p:nvPicPr>
        <p:blipFill>
          <a:blip r:embed="rId3"/>
          <a:stretch>
            <a:fillRect/>
          </a:stretch>
        </p:blipFill>
        <p:spPr>
          <a:xfrm>
            <a:off x="3988330" y="369332"/>
            <a:ext cx="3524833" cy="5316717"/>
          </a:xfrm>
          <a:prstGeom prst="rect">
            <a:avLst/>
          </a:prstGeom>
        </p:spPr>
      </p:pic>
      <p:pic>
        <p:nvPicPr>
          <p:cNvPr id="6" name="Picture 5">
            <a:extLst>
              <a:ext uri="{FF2B5EF4-FFF2-40B4-BE49-F238E27FC236}">
                <a16:creationId xmlns:a16="http://schemas.microsoft.com/office/drawing/2014/main" id="{848E2C8E-BC97-4352-9A37-CAD984DA3DB5}"/>
              </a:ext>
            </a:extLst>
          </p:cNvPr>
          <p:cNvPicPr/>
          <p:nvPr/>
        </p:nvPicPr>
        <p:blipFill rotWithShape="1">
          <a:blip r:embed="rId4"/>
          <a:srcRect t="2911" b="67009"/>
          <a:stretch/>
        </p:blipFill>
        <p:spPr>
          <a:xfrm>
            <a:off x="7513163" y="490193"/>
            <a:ext cx="4638781" cy="2007909"/>
          </a:xfrm>
          <a:prstGeom prst="rect">
            <a:avLst/>
          </a:prstGeom>
        </p:spPr>
      </p:pic>
      <p:pic>
        <p:nvPicPr>
          <p:cNvPr id="10" name="Picture 9">
            <a:extLst>
              <a:ext uri="{FF2B5EF4-FFF2-40B4-BE49-F238E27FC236}">
                <a16:creationId xmlns:a16="http://schemas.microsoft.com/office/drawing/2014/main" id="{3ABA8E9E-7138-4C78-B69A-11B2C90AF5FC}"/>
              </a:ext>
            </a:extLst>
          </p:cNvPr>
          <p:cNvPicPr/>
          <p:nvPr/>
        </p:nvPicPr>
        <p:blipFill rotWithShape="1">
          <a:blip r:embed="rId5" cstate="print">
            <a:extLst>
              <a:ext uri="{28A0092B-C50C-407E-A947-70E740481C1C}">
                <a14:useLocalDpi xmlns:a14="http://schemas.microsoft.com/office/drawing/2010/main" val="0"/>
              </a:ext>
            </a:extLst>
          </a:blip>
          <a:srcRect l="6613" t="38574" r="1683"/>
          <a:stretch/>
        </p:blipFill>
        <p:spPr bwMode="auto">
          <a:xfrm>
            <a:off x="7513163" y="2820471"/>
            <a:ext cx="4769963" cy="2209416"/>
          </a:xfrm>
          <a:prstGeom prst="rect">
            <a:avLst/>
          </a:prstGeom>
          <a:noFill/>
          <a:ln>
            <a:noFill/>
          </a:ln>
        </p:spPr>
      </p:pic>
      <p:sp>
        <p:nvSpPr>
          <p:cNvPr id="11" name="TextBox 10">
            <a:extLst>
              <a:ext uri="{FF2B5EF4-FFF2-40B4-BE49-F238E27FC236}">
                <a16:creationId xmlns:a16="http://schemas.microsoft.com/office/drawing/2014/main" id="{88D395D2-0396-436E-8AAC-D487FD2D2A7C}"/>
              </a:ext>
            </a:extLst>
          </p:cNvPr>
          <p:cNvSpPr txBox="1"/>
          <p:nvPr/>
        </p:nvSpPr>
        <p:spPr>
          <a:xfrm>
            <a:off x="6815580" y="5049066"/>
            <a:ext cx="6165130" cy="323165"/>
          </a:xfrm>
          <a:prstGeom prst="rect">
            <a:avLst/>
          </a:prstGeom>
          <a:noFill/>
        </p:spPr>
        <p:txBody>
          <a:bodyPr wrap="square">
            <a:spAutoFit/>
          </a:bodyPr>
          <a:lstStyle/>
          <a:p>
            <a:pPr algn="ctr"/>
            <a:r>
              <a:rPr lang="en-US" sz="1500" dirty="0">
                <a:ln w="0"/>
                <a:latin typeface="Times New Roman" panose="02020603050405020304" pitchFamily="18" charset="0"/>
                <a:cs typeface="Times New Roman" panose="02020603050405020304" pitchFamily="18" charset="0"/>
              </a:rPr>
              <a:t>FFT Analysis Four level Inverter (Mode 1)</a:t>
            </a:r>
            <a:endParaRPr lang="en-US" sz="1500" b="0" cap="none" spc="0" dirty="0">
              <a:ln w="0"/>
              <a:solidFill>
                <a:schemeClr val="tx1"/>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6BB28DE-CEEA-4753-BFB9-61E4FA927F2A}"/>
                  </a:ext>
                </a:extLst>
              </p:cNvPr>
              <p:cNvSpPr txBox="1"/>
              <p:nvPr/>
            </p:nvSpPr>
            <p:spPr>
              <a:xfrm>
                <a:off x="0" y="5391410"/>
                <a:ext cx="12085163" cy="1481559"/>
              </a:xfrm>
              <a:prstGeom prst="rect">
                <a:avLst/>
              </a:prstGeom>
              <a:noFill/>
            </p:spPr>
            <p:txBody>
              <a:bodyPr wrap="square">
                <a:spAutoFit/>
              </a:bodyPr>
              <a:lstStyle/>
              <a:p>
                <a:pPr algn="just">
                  <a:lnSpc>
                    <a:spcPct val="150000"/>
                  </a:lnSpc>
                  <a:spcAft>
                    <a:spcPts val="800"/>
                  </a:spcAft>
                </a:pP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For an input voltage of </a:t>
                </a:r>
                <a14:m>
                  <m:oMath xmlns:m="http://schemas.openxmlformats.org/officeDocument/2006/math">
                    <m:sSub>
                      <m:sSubPr>
                        <m:ctrlPr>
                          <a:rPr lang="en-IN" sz="1600" i="1">
                            <a:effectLst/>
                            <a:latin typeface="Cambria Math" panose="02040503050406030204" pitchFamily="18" charset="0"/>
                            <a:ea typeface="Calibri" panose="020F0502020204030204" pitchFamily="34" charset="0"/>
                            <a:cs typeface="Times New Roman" panose="02020603050405020304" pitchFamily="18" charset="0"/>
                          </a:rPr>
                        </m:ctrlPr>
                      </m:sSubPr>
                      <m:e>
                        <m:r>
                          <m:rPr>
                            <m:sty m:val="p"/>
                          </m:rPr>
                          <a:rPr lang="en-IN" sz="1600">
                            <a:effectLst/>
                            <a:latin typeface="Cambria Math" panose="02040503050406030204" pitchFamily="18" charset="0"/>
                            <a:ea typeface="Calibri" panose="020F0502020204030204" pitchFamily="34" charset="0"/>
                            <a:cs typeface="Times New Roman" panose="02020603050405020304" pitchFamily="18" charset="0"/>
                          </a:rPr>
                          <m:t>V</m:t>
                        </m:r>
                      </m:e>
                      <m:sub>
                        <m:r>
                          <m:rPr>
                            <m:sty m:val="p"/>
                          </m:rPr>
                          <a:rPr lang="en-IN" sz="1600">
                            <a:effectLst/>
                            <a:latin typeface="Cambria Math" panose="02040503050406030204" pitchFamily="18" charset="0"/>
                            <a:ea typeface="Calibri" panose="020F0502020204030204" pitchFamily="34" charset="0"/>
                            <a:cs typeface="Times New Roman" panose="02020603050405020304" pitchFamily="18" charset="0"/>
                          </a:rPr>
                          <m:t>DC</m:t>
                        </m:r>
                      </m:sub>
                    </m:sSub>
                  </m:oMath>
                </a14:m>
                <a:r>
                  <a:rPr lang="en-IN" sz="1600" dirty="0">
                    <a:effectLst/>
                    <a:latin typeface="Times New Roman" panose="02020603050405020304" pitchFamily="18" charset="0"/>
                    <a:ea typeface="Times New Roman" panose="02020603050405020304" pitchFamily="18" charset="0"/>
                    <a:cs typeface="Times New Roman" panose="02020603050405020304" pitchFamily="18" charset="0"/>
                  </a:rPr>
                  <a:t>, Pole voltage comprising of levels </a:t>
                </a:r>
                <a14:m>
                  <m:oMath xmlns:m="http://schemas.openxmlformats.org/officeDocument/2006/math">
                    <m:sSub>
                      <m:sSubPr>
                        <m:ctrlPr>
                          <a:rPr lang="en-IN" sz="1600" i="1">
                            <a:effectLst/>
                            <a:latin typeface="Cambria Math" panose="02040503050406030204" pitchFamily="18" charset="0"/>
                            <a:ea typeface="Calibri" panose="020F0502020204030204" pitchFamily="34" charset="0"/>
                            <a:cs typeface="Times New Roman" panose="02020603050405020304" pitchFamily="18" charset="0"/>
                          </a:rPr>
                        </m:ctrlPr>
                      </m:sSubPr>
                      <m:e>
                        <m:r>
                          <m:rPr>
                            <m:sty m:val="p"/>
                          </m:rPr>
                          <a:rPr lang="en-IN" sz="1600">
                            <a:effectLst/>
                            <a:latin typeface="Cambria Math" panose="02040503050406030204" pitchFamily="18" charset="0"/>
                            <a:ea typeface="Calibri" panose="020F0502020204030204" pitchFamily="34" charset="0"/>
                            <a:cs typeface="Times New Roman" panose="02020603050405020304" pitchFamily="18" charset="0"/>
                          </a:rPr>
                          <m:t>V</m:t>
                        </m:r>
                      </m:e>
                      <m:sub>
                        <m:r>
                          <m:rPr>
                            <m:sty m:val="p"/>
                          </m:rPr>
                          <a:rPr lang="en-IN" sz="1600">
                            <a:effectLst/>
                            <a:latin typeface="Cambria Math" panose="02040503050406030204" pitchFamily="18" charset="0"/>
                            <a:ea typeface="Calibri" panose="020F0502020204030204" pitchFamily="34" charset="0"/>
                            <a:cs typeface="Times New Roman" panose="02020603050405020304" pitchFamily="18" charset="0"/>
                          </a:rPr>
                          <m:t>DC</m:t>
                        </m:r>
                      </m:sub>
                    </m:sSub>
                  </m:oMath>
                </a14:m>
                <a:r>
                  <a:rPr lang="en-IN" sz="1600" dirty="0">
                    <a:effectLst/>
                    <a:latin typeface="Times New Roman" panose="02020603050405020304" pitchFamily="18" charset="0"/>
                    <a:ea typeface="Times New Roman" panose="02020603050405020304" pitchFamily="18" charset="0"/>
                    <a:cs typeface="Times New Roman" panose="02020603050405020304" pitchFamily="18" charset="0"/>
                  </a:rPr>
                  <a:t>, </a:t>
                </a:r>
                <a14:m>
                  <m:oMath xmlns:m="http://schemas.openxmlformats.org/officeDocument/2006/math">
                    <m:f>
                      <m:fPr>
                        <m:ctrlPr>
                          <a:rPr lang="en-IN" sz="1600" i="1">
                            <a:effectLst/>
                            <a:latin typeface="Cambria Math" panose="02040503050406030204" pitchFamily="18" charset="0"/>
                            <a:ea typeface="Times New Roman" panose="02020603050405020304" pitchFamily="18" charset="0"/>
                            <a:cs typeface="Times New Roman" panose="02020603050405020304" pitchFamily="18" charset="0"/>
                          </a:rPr>
                        </m:ctrlPr>
                      </m:fPr>
                      <m:num>
                        <m:sSub>
                          <m:sSubPr>
                            <m:ctrlPr>
                              <a:rPr lang="en-IN" sz="16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IN" sz="1600">
                                <a:effectLst/>
                                <a:latin typeface="Cambria Math" panose="02040503050406030204" pitchFamily="18" charset="0"/>
                                <a:ea typeface="Times New Roman" panose="02020603050405020304" pitchFamily="18" charset="0"/>
                                <a:cs typeface="Times New Roman" panose="02020603050405020304" pitchFamily="18" charset="0"/>
                              </a:rPr>
                              <m:t>2</m:t>
                            </m:r>
                            <m:r>
                              <m:rPr>
                                <m:sty m:val="p"/>
                              </m:rPr>
                              <a:rPr lang="en-IN" sz="1600">
                                <a:effectLst/>
                                <a:latin typeface="Cambria Math" panose="02040503050406030204" pitchFamily="18" charset="0"/>
                                <a:ea typeface="Times New Roman" panose="02020603050405020304" pitchFamily="18" charset="0"/>
                                <a:cs typeface="Times New Roman" panose="02020603050405020304" pitchFamily="18" charset="0"/>
                              </a:rPr>
                              <m:t>V</m:t>
                            </m:r>
                          </m:e>
                          <m:sub>
                            <m:r>
                              <m:rPr>
                                <m:sty m:val="p"/>
                              </m:rPr>
                              <a:rPr lang="en-IN" sz="1600">
                                <a:effectLst/>
                                <a:latin typeface="Cambria Math" panose="02040503050406030204" pitchFamily="18" charset="0"/>
                                <a:ea typeface="Times New Roman" panose="02020603050405020304" pitchFamily="18" charset="0"/>
                                <a:cs typeface="Times New Roman" panose="02020603050405020304" pitchFamily="18" charset="0"/>
                              </a:rPr>
                              <m:t>DC</m:t>
                            </m:r>
                          </m:sub>
                        </m:sSub>
                      </m:num>
                      <m:den>
                        <m:r>
                          <a:rPr lang="en-IN" sz="1600">
                            <a:effectLst/>
                            <a:latin typeface="Cambria Math" panose="02040503050406030204" pitchFamily="18" charset="0"/>
                            <a:ea typeface="Times New Roman" panose="02020603050405020304" pitchFamily="18" charset="0"/>
                            <a:cs typeface="Times New Roman" panose="02020603050405020304" pitchFamily="18" charset="0"/>
                          </a:rPr>
                          <m:t>3</m:t>
                        </m:r>
                      </m:den>
                    </m:f>
                    <m:r>
                      <a:rPr lang="en-IN" sz="1600" i="1">
                        <a:effectLst/>
                        <a:latin typeface="Cambria Math" panose="02040503050406030204" pitchFamily="18" charset="0"/>
                        <a:ea typeface="Times New Roman" panose="02020603050405020304" pitchFamily="18" charset="0"/>
                        <a:cs typeface="Times New Roman" panose="02020603050405020304" pitchFamily="18" charset="0"/>
                      </a:rPr>
                      <m:t>, </m:t>
                    </m:r>
                    <m:f>
                      <m:fPr>
                        <m:ctrlPr>
                          <a:rPr lang="en-IN" sz="1600" i="1">
                            <a:effectLst/>
                            <a:latin typeface="Cambria Math" panose="02040503050406030204" pitchFamily="18" charset="0"/>
                            <a:ea typeface="Times New Roman" panose="02020603050405020304" pitchFamily="18" charset="0"/>
                            <a:cs typeface="Times New Roman" panose="02020603050405020304" pitchFamily="18" charset="0"/>
                          </a:rPr>
                        </m:ctrlPr>
                      </m:fPr>
                      <m:num>
                        <m:sSub>
                          <m:sSubPr>
                            <m:ctrlPr>
                              <a:rPr lang="en-IN" sz="1600" i="1">
                                <a:effectLst/>
                                <a:latin typeface="Cambria Math" panose="02040503050406030204" pitchFamily="18" charset="0"/>
                                <a:ea typeface="Times New Roman" panose="02020603050405020304" pitchFamily="18" charset="0"/>
                                <a:cs typeface="Times New Roman" panose="02020603050405020304" pitchFamily="18" charset="0"/>
                              </a:rPr>
                            </m:ctrlPr>
                          </m:sSubPr>
                          <m:e>
                            <m:r>
                              <m:rPr>
                                <m:sty m:val="p"/>
                              </m:rPr>
                              <a:rPr lang="en-IN" sz="1600">
                                <a:effectLst/>
                                <a:latin typeface="Cambria Math" panose="02040503050406030204" pitchFamily="18" charset="0"/>
                                <a:ea typeface="Times New Roman" panose="02020603050405020304" pitchFamily="18" charset="0"/>
                                <a:cs typeface="Times New Roman" panose="02020603050405020304" pitchFamily="18" charset="0"/>
                              </a:rPr>
                              <m:t>V</m:t>
                            </m:r>
                          </m:e>
                          <m:sub>
                            <m:r>
                              <m:rPr>
                                <m:sty m:val="p"/>
                              </m:rPr>
                              <a:rPr lang="en-IN" sz="1600">
                                <a:effectLst/>
                                <a:latin typeface="Cambria Math" panose="02040503050406030204" pitchFamily="18" charset="0"/>
                                <a:ea typeface="Times New Roman" panose="02020603050405020304" pitchFamily="18" charset="0"/>
                                <a:cs typeface="Times New Roman" panose="02020603050405020304" pitchFamily="18" charset="0"/>
                              </a:rPr>
                              <m:t>DC</m:t>
                            </m:r>
                          </m:sub>
                        </m:sSub>
                      </m:num>
                      <m:den>
                        <m:r>
                          <a:rPr lang="en-IN" sz="1600">
                            <a:effectLst/>
                            <a:latin typeface="Cambria Math" panose="02040503050406030204" pitchFamily="18" charset="0"/>
                            <a:ea typeface="Times New Roman" panose="02020603050405020304" pitchFamily="18" charset="0"/>
                            <a:cs typeface="Times New Roman" panose="02020603050405020304" pitchFamily="18" charset="0"/>
                          </a:rPr>
                          <m:t>3</m:t>
                        </m:r>
                      </m:den>
                    </m:f>
                  </m:oMath>
                </a14:m>
                <a:r>
                  <a:rPr lang="en-IN" sz="1600" dirty="0">
                    <a:effectLst/>
                    <a:latin typeface="Times New Roman" panose="02020603050405020304" pitchFamily="18" charset="0"/>
                    <a:ea typeface="Times New Roman" panose="02020603050405020304" pitchFamily="18" charset="0"/>
                    <a:cs typeface="Times New Roman" panose="02020603050405020304" pitchFamily="18" charset="0"/>
                  </a:rPr>
                  <a:t>, 0, Line voltage comprising of levels </a:t>
                </a:r>
                <a14:m>
                  <m:oMath xmlns:m="http://schemas.openxmlformats.org/officeDocument/2006/math">
                    <m:sSub>
                      <m:sSubPr>
                        <m:ctrlPr>
                          <a:rPr lang="en-IN" sz="1600" i="1">
                            <a:effectLst/>
                            <a:latin typeface="Cambria Math" panose="02040503050406030204" pitchFamily="18" charset="0"/>
                            <a:ea typeface="Calibri" panose="020F0502020204030204" pitchFamily="34" charset="0"/>
                            <a:cs typeface="Times New Roman" panose="02020603050405020304" pitchFamily="18" charset="0"/>
                          </a:rPr>
                        </m:ctrlPr>
                      </m:sSubPr>
                      <m:e>
                        <m:r>
                          <m:rPr>
                            <m:sty m:val="p"/>
                          </m:rPr>
                          <a:rPr lang="en-IN" sz="1600">
                            <a:effectLst/>
                            <a:latin typeface="Cambria Math" panose="02040503050406030204" pitchFamily="18" charset="0"/>
                            <a:ea typeface="Calibri" panose="020F0502020204030204" pitchFamily="34" charset="0"/>
                            <a:cs typeface="Times New Roman" panose="02020603050405020304" pitchFamily="18" charset="0"/>
                          </a:rPr>
                          <m:t>V</m:t>
                        </m:r>
                      </m:e>
                      <m:sub>
                        <m:r>
                          <m:rPr>
                            <m:sty m:val="p"/>
                          </m:rPr>
                          <a:rPr lang="en-IN" sz="1600">
                            <a:effectLst/>
                            <a:latin typeface="Cambria Math" panose="02040503050406030204" pitchFamily="18" charset="0"/>
                            <a:ea typeface="Calibri" panose="020F0502020204030204" pitchFamily="34" charset="0"/>
                            <a:cs typeface="Times New Roman" panose="02020603050405020304" pitchFamily="18" charset="0"/>
                          </a:rPr>
                          <m:t>DC</m:t>
                        </m:r>
                      </m:sub>
                    </m:sSub>
                  </m:oMath>
                </a14:m>
                <a:r>
                  <a:rPr lang="en-IN" sz="1600" dirty="0">
                    <a:effectLst/>
                    <a:latin typeface="Times New Roman" panose="02020603050405020304" pitchFamily="18" charset="0"/>
                    <a:ea typeface="Times New Roman" panose="02020603050405020304" pitchFamily="18" charset="0"/>
                    <a:cs typeface="Times New Roman" panose="02020603050405020304" pitchFamily="18" charset="0"/>
                  </a:rPr>
                  <a:t>, </a:t>
                </a:r>
                <a14:m>
                  <m:oMath xmlns:m="http://schemas.openxmlformats.org/officeDocument/2006/math">
                    <m:f>
                      <m:fPr>
                        <m:ctrlPr>
                          <a:rPr lang="en-IN" sz="1600" i="1">
                            <a:effectLst/>
                            <a:latin typeface="Cambria Math" panose="02040503050406030204" pitchFamily="18" charset="0"/>
                            <a:ea typeface="Times New Roman" panose="02020603050405020304" pitchFamily="18" charset="0"/>
                            <a:cs typeface="Times New Roman" panose="02020603050405020304" pitchFamily="18" charset="0"/>
                          </a:rPr>
                        </m:ctrlPr>
                      </m:fPr>
                      <m:num>
                        <m:sSub>
                          <m:sSubPr>
                            <m:ctrlPr>
                              <a:rPr lang="en-IN" sz="16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IN" sz="1600">
                                <a:effectLst/>
                                <a:latin typeface="Cambria Math" panose="02040503050406030204" pitchFamily="18" charset="0"/>
                                <a:ea typeface="Times New Roman" panose="02020603050405020304" pitchFamily="18" charset="0"/>
                                <a:cs typeface="Times New Roman" panose="02020603050405020304" pitchFamily="18" charset="0"/>
                              </a:rPr>
                              <m:t>2</m:t>
                            </m:r>
                            <m:r>
                              <m:rPr>
                                <m:sty m:val="p"/>
                              </m:rPr>
                              <a:rPr lang="en-IN" sz="1600">
                                <a:effectLst/>
                                <a:latin typeface="Cambria Math" panose="02040503050406030204" pitchFamily="18" charset="0"/>
                                <a:ea typeface="Times New Roman" panose="02020603050405020304" pitchFamily="18" charset="0"/>
                                <a:cs typeface="Times New Roman" panose="02020603050405020304" pitchFamily="18" charset="0"/>
                              </a:rPr>
                              <m:t>V</m:t>
                            </m:r>
                          </m:e>
                          <m:sub>
                            <m:r>
                              <m:rPr>
                                <m:sty m:val="p"/>
                              </m:rPr>
                              <a:rPr lang="en-IN" sz="1600">
                                <a:effectLst/>
                                <a:latin typeface="Cambria Math" panose="02040503050406030204" pitchFamily="18" charset="0"/>
                                <a:ea typeface="Times New Roman" panose="02020603050405020304" pitchFamily="18" charset="0"/>
                                <a:cs typeface="Times New Roman" panose="02020603050405020304" pitchFamily="18" charset="0"/>
                              </a:rPr>
                              <m:t>DC</m:t>
                            </m:r>
                          </m:sub>
                        </m:sSub>
                      </m:num>
                      <m:den>
                        <m:r>
                          <a:rPr lang="en-IN" sz="1600">
                            <a:effectLst/>
                            <a:latin typeface="Cambria Math" panose="02040503050406030204" pitchFamily="18" charset="0"/>
                            <a:ea typeface="Times New Roman" panose="02020603050405020304" pitchFamily="18" charset="0"/>
                            <a:cs typeface="Times New Roman" panose="02020603050405020304" pitchFamily="18" charset="0"/>
                          </a:rPr>
                          <m:t>3</m:t>
                        </m:r>
                      </m:den>
                    </m:f>
                    <m:r>
                      <a:rPr lang="en-IN" sz="1600" i="1">
                        <a:effectLst/>
                        <a:latin typeface="Cambria Math" panose="02040503050406030204" pitchFamily="18" charset="0"/>
                        <a:ea typeface="Times New Roman" panose="02020603050405020304" pitchFamily="18" charset="0"/>
                        <a:cs typeface="Times New Roman" panose="02020603050405020304" pitchFamily="18" charset="0"/>
                      </a:rPr>
                      <m:t>, </m:t>
                    </m:r>
                    <m:f>
                      <m:fPr>
                        <m:ctrlPr>
                          <a:rPr lang="en-IN" sz="1600" i="1">
                            <a:effectLst/>
                            <a:latin typeface="Cambria Math" panose="02040503050406030204" pitchFamily="18" charset="0"/>
                            <a:ea typeface="Times New Roman" panose="02020603050405020304" pitchFamily="18" charset="0"/>
                            <a:cs typeface="Times New Roman" panose="02020603050405020304" pitchFamily="18" charset="0"/>
                          </a:rPr>
                        </m:ctrlPr>
                      </m:fPr>
                      <m:num>
                        <m:sSub>
                          <m:sSubPr>
                            <m:ctrlPr>
                              <a:rPr lang="en-IN" sz="1600" i="1">
                                <a:effectLst/>
                                <a:latin typeface="Cambria Math" panose="02040503050406030204" pitchFamily="18" charset="0"/>
                                <a:ea typeface="Times New Roman" panose="02020603050405020304" pitchFamily="18" charset="0"/>
                                <a:cs typeface="Times New Roman" panose="02020603050405020304" pitchFamily="18" charset="0"/>
                              </a:rPr>
                            </m:ctrlPr>
                          </m:sSubPr>
                          <m:e>
                            <m:r>
                              <m:rPr>
                                <m:sty m:val="p"/>
                              </m:rPr>
                              <a:rPr lang="en-IN" sz="1600">
                                <a:effectLst/>
                                <a:latin typeface="Cambria Math" panose="02040503050406030204" pitchFamily="18" charset="0"/>
                                <a:ea typeface="Times New Roman" panose="02020603050405020304" pitchFamily="18" charset="0"/>
                                <a:cs typeface="Times New Roman" panose="02020603050405020304" pitchFamily="18" charset="0"/>
                              </a:rPr>
                              <m:t>V</m:t>
                            </m:r>
                          </m:e>
                          <m:sub>
                            <m:r>
                              <m:rPr>
                                <m:sty m:val="p"/>
                              </m:rPr>
                              <a:rPr lang="en-IN" sz="1600">
                                <a:effectLst/>
                                <a:latin typeface="Cambria Math" panose="02040503050406030204" pitchFamily="18" charset="0"/>
                                <a:ea typeface="Times New Roman" panose="02020603050405020304" pitchFamily="18" charset="0"/>
                                <a:cs typeface="Times New Roman" panose="02020603050405020304" pitchFamily="18" charset="0"/>
                              </a:rPr>
                              <m:t>DC</m:t>
                            </m:r>
                          </m:sub>
                        </m:sSub>
                      </m:num>
                      <m:den>
                        <m:r>
                          <a:rPr lang="en-IN" sz="1600">
                            <a:effectLst/>
                            <a:latin typeface="Cambria Math" panose="02040503050406030204" pitchFamily="18" charset="0"/>
                            <a:ea typeface="Times New Roman" panose="02020603050405020304" pitchFamily="18" charset="0"/>
                            <a:cs typeface="Times New Roman" panose="02020603050405020304" pitchFamily="18" charset="0"/>
                          </a:rPr>
                          <m:t>3</m:t>
                        </m:r>
                      </m:den>
                    </m:f>
                  </m:oMath>
                </a14:m>
                <a:r>
                  <a:rPr lang="en-IN" sz="1600" dirty="0">
                    <a:effectLst/>
                    <a:latin typeface="Times New Roman" panose="02020603050405020304" pitchFamily="18" charset="0"/>
                    <a:ea typeface="Times New Roman" panose="02020603050405020304" pitchFamily="18" charset="0"/>
                    <a:cs typeface="Times New Roman" panose="02020603050405020304" pitchFamily="18" charset="0"/>
                  </a:rPr>
                  <a:t>, 0, </a:t>
                </a:r>
                <a14:m>
                  <m:oMath xmlns:m="http://schemas.openxmlformats.org/officeDocument/2006/math">
                    <m:f>
                      <m:fPr>
                        <m:ctrlPr>
                          <a:rPr lang="en-IN" sz="1600" i="1">
                            <a:effectLst/>
                            <a:latin typeface="Cambria Math" panose="02040503050406030204" pitchFamily="18" charset="0"/>
                            <a:ea typeface="Times New Roman" panose="02020603050405020304" pitchFamily="18" charset="0"/>
                            <a:cs typeface="Times New Roman" panose="02020603050405020304" pitchFamily="18" charset="0"/>
                          </a:rPr>
                        </m:ctrlPr>
                      </m:fPr>
                      <m:num>
                        <m:sSub>
                          <m:sSubPr>
                            <m:ctrlPr>
                              <a:rPr lang="en-IN" sz="16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IN" sz="1600" i="1">
                                <a:effectLst/>
                                <a:latin typeface="Cambria Math" panose="02040503050406030204" pitchFamily="18" charset="0"/>
                                <a:ea typeface="Times New Roman" panose="02020603050405020304" pitchFamily="18" charset="0"/>
                                <a:cs typeface="Times New Roman" panose="02020603050405020304" pitchFamily="18" charset="0"/>
                              </a:rPr>
                              <m:t>−</m:t>
                            </m:r>
                            <m:r>
                              <m:rPr>
                                <m:sty m:val="p"/>
                              </m:rPr>
                              <a:rPr lang="en-IN" sz="1600">
                                <a:effectLst/>
                                <a:latin typeface="Cambria Math" panose="02040503050406030204" pitchFamily="18" charset="0"/>
                                <a:ea typeface="Times New Roman" panose="02020603050405020304" pitchFamily="18" charset="0"/>
                                <a:cs typeface="Times New Roman" panose="02020603050405020304" pitchFamily="18" charset="0"/>
                              </a:rPr>
                              <m:t>V</m:t>
                            </m:r>
                          </m:e>
                          <m:sub>
                            <m:r>
                              <m:rPr>
                                <m:sty m:val="p"/>
                              </m:rPr>
                              <a:rPr lang="en-IN" sz="1600">
                                <a:effectLst/>
                                <a:latin typeface="Cambria Math" panose="02040503050406030204" pitchFamily="18" charset="0"/>
                                <a:ea typeface="Times New Roman" panose="02020603050405020304" pitchFamily="18" charset="0"/>
                                <a:cs typeface="Times New Roman" panose="02020603050405020304" pitchFamily="18" charset="0"/>
                              </a:rPr>
                              <m:t>DC</m:t>
                            </m:r>
                          </m:sub>
                        </m:sSub>
                      </m:num>
                      <m:den>
                        <m:r>
                          <a:rPr lang="en-IN" sz="1600">
                            <a:effectLst/>
                            <a:latin typeface="Cambria Math" panose="02040503050406030204" pitchFamily="18" charset="0"/>
                            <a:ea typeface="Times New Roman" panose="02020603050405020304" pitchFamily="18" charset="0"/>
                            <a:cs typeface="Times New Roman" panose="02020603050405020304" pitchFamily="18" charset="0"/>
                          </a:rPr>
                          <m:t>3</m:t>
                        </m:r>
                      </m:den>
                    </m:f>
                    <m:r>
                      <a:rPr lang="en-IN" sz="1600" i="1">
                        <a:effectLst/>
                        <a:latin typeface="Cambria Math" panose="02040503050406030204" pitchFamily="18" charset="0"/>
                        <a:ea typeface="Times New Roman" panose="02020603050405020304" pitchFamily="18" charset="0"/>
                        <a:cs typeface="Times New Roman" panose="02020603050405020304" pitchFamily="18" charset="0"/>
                      </a:rPr>
                      <m:t>, </m:t>
                    </m:r>
                    <m:f>
                      <m:fPr>
                        <m:ctrlPr>
                          <a:rPr lang="en-IN" sz="1600" i="1">
                            <a:effectLst/>
                            <a:latin typeface="Cambria Math" panose="02040503050406030204" pitchFamily="18" charset="0"/>
                            <a:ea typeface="Times New Roman" panose="02020603050405020304" pitchFamily="18" charset="0"/>
                            <a:cs typeface="Times New Roman" panose="02020603050405020304" pitchFamily="18" charset="0"/>
                          </a:rPr>
                        </m:ctrlPr>
                      </m:fPr>
                      <m:num>
                        <m:sSub>
                          <m:sSubPr>
                            <m:ctrlPr>
                              <a:rPr lang="en-IN" sz="16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IN" sz="1600" i="1">
                                <a:effectLst/>
                                <a:latin typeface="Cambria Math" panose="02040503050406030204" pitchFamily="18" charset="0"/>
                                <a:ea typeface="Times New Roman" panose="02020603050405020304" pitchFamily="18" charset="0"/>
                                <a:cs typeface="Times New Roman" panose="02020603050405020304" pitchFamily="18" charset="0"/>
                              </a:rPr>
                              <m:t>−</m:t>
                            </m:r>
                            <m:r>
                              <a:rPr lang="en-IN" sz="1600">
                                <a:effectLst/>
                                <a:latin typeface="Cambria Math" panose="02040503050406030204" pitchFamily="18" charset="0"/>
                                <a:ea typeface="Times New Roman" panose="02020603050405020304" pitchFamily="18" charset="0"/>
                                <a:cs typeface="Times New Roman" panose="02020603050405020304" pitchFamily="18" charset="0"/>
                              </a:rPr>
                              <m:t>2</m:t>
                            </m:r>
                            <m:r>
                              <m:rPr>
                                <m:sty m:val="p"/>
                              </m:rPr>
                              <a:rPr lang="en-IN" sz="1600">
                                <a:effectLst/>
                                <a:latin typeface="Cambria Math" panose="02040503050406030204" pitchFamily="18" charset="0"/>
                                <a:ea typeface="Times New Roman" panose="02020603050405020304" pitchFamily="18" charset="0"/>
                                <a:cs typeface="Times New Roman" panose="02020603050405020304" pitchFamily="18" charset="0"/>
                              </a:rPr>
                              <m:t>V</m:t>
                            </m:r>
                          </m:e>
                          <m:sub>
                            <m:r>
                              <m:rPr>
                                <m:sty m:val="p"/>
                              </m:rPr>
                              <a:rPr lang="en-IN" sz="1600">
                                <a:effectLst/>
                                <a:latin typeface="Cambria Math" panose="02040503050406030204" pitchFamily="18" charset="0"/>
                                <a:ea typeface="Times New Roman" panose="02020603050405020304" pitchFamily="18" charset="0"/>
                                <a:cs typeface="Times New Roman" panose="02020603050405020304" pitchFamily="18" charset="0"/>
                              </a:rPr>
                              <m:t>DC</m:t>
                            </m:r>
                          </m:sub>
                        </m:sSub>
                      </m:num>
                      <m:den>
                        <m:r>
                          <a:rPr lang="en-IN" sz="1600">
                            <a:effectLst/>
                            <a:latin typeface="Cambria Math" panose="02040503050406030204" pitchFamily="18" charset="0"/>
                            <a:ea typeface="Times New Roman" panose="02020603050405020304" pitchFamily="18" charset="0"/>
                            <a:cs typeface="Times New Roman" panose="02020603050405020304" pitchFamily="18" charset="0"/>
                          </a:rPr>
                          <m:t>3</m:t>
                        </m:r>
                      </m:den>
                    </m:f>
                  </m:oMath>
                </a14:m>
                <a:r>
                  <a:rPr lang="en-IN" sz="1600" dirty="0">
                    <a:effectLst/>
                    <a:latin typeface="Times New Roman" panose="02020603050405020304" pitchFamily="18" charset="0"/>
                    <a:ea typeface="Times New Roman" panose="02020603050405020304" pitchFamily="18" charset="0"/>
                    <a:cs typeface="Times New Roman" panose="02020603050405020304" pitchFamily="18" charset="0"/>
                  </a:rPr>
                  <a:t>,</a:t>
                </a:r>
                <a14:m>
                  <m:oMath xmlns:m="http://schemas.openxmlformats.org/officeDocument/2006/math">
                    <m:r>
                      <a:rPr lang="en-IN" sz="1600" i="1">
                        <a:effectLst/>
                        <a:latin typeface="Cambria Math" panose="02040503050406030204" pitchFamily="18" charset="0"/>
                        <a:ea typeface="Times New Roman" panose="02020603050405020304" pitchFamily="18" charset="0"/>
                        <a:cs typeface="Times New Roman" panose="02020603050405020304" pitchFamily="18" charset="0"/>
                      </a:rPr>
                      <m:t>−</m:t>
                    </m:r>
                    <m:r>
                      <a:rPr lang="en-IN" sz="1600">
                        <a:effectLst/>
                        <a:latin typeface="Cambria Math" panose="02040503050406030204" pitchFamily="18" charset="0"/>
                        <a:ea typeface="Calibri" panose="020F0502020204030204" pitchFamily="34" charset="0"/>
                        <a:cs typeface="Times New Roman" panose="02020603050405020304" pitchFamily="18" charset="0"/>
                      </a:rPr>
                      <m:t> </m:t>
                    </m:r>
                    <m:sSub>
                      <m:sSubPr>
                        <m:ctrlPr>
                          <a:rPr lang="en-IN" sz="1600" i="1">
                            <a:effectLst/>
                            <a:latin typeface="Cambria Math" panose="02040503050406030204" pitchFamily="18" charset="0"/>
                            <a:ea typeface="Calibri" panose="020F0502020204030204" pitchFamily="34" charset="0"/>
                            <a:cs typeface="Times New Roman" panose="02020603050405020304" pitchFamily="18" charset="0"/>
                          </a:rPr>
                        </m:ctrlPr>
                      </m:sSubPr>
                      <m:e>
                        <m:r>
                          <m:rPr>
                            <m:sty m:val="p"/>
                          </m:rPr>
                          <a:rPr lang="en-IN" sz="1600">
                            <a:effectLst/>
                            <a:latin typeface="Cambria Math" panose="02040503050406030204" pitchFamily="18" charset="0"/>
                            <a:ea typeface="Calibri" panose="020F0502020204030204" pitchFamily="34" charset="0"/>
                            <a:cs typeface="Times New Roman" panose="02020603050405020304" pitchFamily="18" charset="0"/>
                          </a:rPr>
                          <m:t>V</m:t>
                        </m:r>
                      </m:e>
                      <m:sub>
                        <m:r>
                          <m:rPr>
                            <m:sty m:val="p"/>
                          </m:rPr>
                          <a:rPr lang="en-IN" sz="1600">
                            <a:effectLst/>
                            <a:latin typeface="Cambria Math" panose="02040503050406030204" pitchFamily="18" charset="0"/>
                            <a:ea typeface="Calibri" panose="020F0502020204030204" pitchFamily="34" charset="0"/>
                            <a:cs typeface="Times New Roman" panose="02020603050405020304" pitchFamily="18" charset="0"/>
                          </a:rPr>
                          <m:t>DC</m:t>
                        </m:r>
                      </m:sub>
                    </m:sSub>
                  </m:oMath>
                </a14:m>
                <a:r>
                  <a:rPr lang="en-IN" sz="1600" dirty="0">
                    <a:effectLst/>
                    <a:latin typeface="Times New Roman" panose="02020603050405020304" pitchFamily="18" charset="0"/>
                    <a:ea typeface="Times New Roman" panose="02020603050405020304" pitchFamily="18" charset="0"/>
                    <a:cs typeface="Times New Roman" panose="02020603050405020304" pitchFamily="18" charset="0"/>
                  </a:rPr>
                  <a:t>  and common mode voltage comprising of levels  </a:t>
                </a:r>
                <a14:m>
                  <m:oMath xmlns:m="http://schemas.openxmlformats.org/officeDocument/2006/math">
                    <m:f>
                      <m:fPr>
                        <m:ctrlPr>
                          <a:rPr lang="en-IN" sz="1600" i="1">
                            <a:effectLst/>
                            <a:latin typeface="Cambria Math" panose="02040503050406030204" pitchFamily="18" charset="0"/>
                            <a:ea typeface="Times New Roman" panose="02020603050405020304" pitchFamily="18" charset="0"/>
                            <a:cs typeface="Times New Roman" panose="02020603050405020304" pitchFamily="18" charset="0"/>
                          </a:rPr>
                        </m:ctrlPr>
                      </m:fPr>
                      <m:num>
                        <m:r>
                          <a:rPr lang="en-IN" sz="1600" i="1">
                            <a:effectLst/>
                            <a:latin typeface="Cambria Math" panose="02040503050406030204" pitchFamily="18" charset="0"/>
                            <a:ea typeface="Times New Roman" panose="02020603050405020304" pitchFamily="18" charset="0"/>
                            <a:cs typeface="Times New Roman" panose="02020603050405020304" pitchFamily="18" charset="0"/>
                          </a:rPr>
                          <m:t>23</m:t>
                        </m:r>
                        <m:sSub>
                          <m:sSubPr>
                            <m:ctrlPr>
                              <a:rPr lang="en-IN" sz="1600" i="1">
                                <a:effectLst/>
                                <a:latin typeface="Cambria Math" panose="02040503050406030204" pitchFamily="18" charset="0"/>
                                <a:ea typeface="Times New Roman" panose="02020603050405020304" pitchFamily="18" charset="0"/>
                                <a:cs typeface="Times New Roman" panose="02020603050405020304" pitchFamily="18" charset="0"/>
                              </a:rPr>
                            </m:ctrlPr>
                          </m:sSubPr>
                          <m:e>
                            <m:r>
                              <m:rPr>
                                <m:sty m:val="p"/>
                              </m:rPr>
                              <a:rPr lang="en-IN" sz="1600">
                                <a:effectLst/>
                                <a:latin typeface="Cambria Math" panose="02040503050406030204" pitchFamily="18" charset="0"/>
                                <a:ea typeface="Times New Roman" panose="02020603050405020304" pitchFamily="18" charset="0"/>
                                <a:cs typeface="Times New Roman" panose="02020603050405020304" pitchFamily="18" charset="0"/>
                              </a:rPr>
                              <m:t>V</m:t>
                            </m:r>
                          </m:e>
                          <m:sub>
                            <m:r>
                              <m:rPr>
                                <m:sty m:val="p"/>
                              </m:rPr>
                              <a:rPr lang="en-IN" sz="1600">
                                <a:effectLst/>
                                <a:latin typeface="Cambria Math" panose="02040503050406030204" pitchFamily="18" charset="0"/>
                                <a:ea typeface="Times New Roman" panose="02020603050405020304" pitchFamily="18" charset="0"/>
                                <a:cs typeface="Times New Roman" panose="02020603050405020304" pitchFamily="18" charset="0"/>
                              </a:rPr>
                              <m:t>DC</m:t>
                            </m:r>
                          </m:sub>
                        </m:sSub>
                      </m:num>
                      <m:den>
                        <m:r>
                          <a:rPr lang="en-IN" sz="1600">
                            <a:effectLst/>
                            <a:latin typeface="Cambria Math" panose="02040503050406030204" pitchFamily="18" charset="0"/>
                            <a:ea typeface="Times New Roman" panose="02020603050405020304" pitchFamily="18" charset="0"/>
                            <a:cs typeface="Times New Roman" panose="02020603050405020304" pitchFamily="18" charset="0"/>
                          </a:rPr>
                          <m:t>102</m:t>
                        </m:r>
                      </m:den>
                    </m:f>
                  </m:oMath>
                </a14:m>
                <a:r>
                  <a:rPr lang="en-IN" sz="1600" dirty="0">
                    <a:effectLst/>
                    <a:latin typeface="Times New Roman" panose="02020603050405020304" pitchFamily="18" charset="0"/>
                    <a:ea typeface="Times New Roman" panose="02020603050405020304" pitchFamily="18" charset="0"/>
                    <a:cs typeface="Times New Roman" panose="02020603050405020304" pitchFamily="18" charset="0"/>
                  </a:rPr>
                  <a:t> , </a:t>
                </a:r>
                <a14:m>
                  <m:oMath xmlns:m="http://schemas.openxmlformats.org/officeDocument/2006/math">
                    <m:f>
                      <m:fPr>
                        <m:ctrlPr>
                          <a:rPr lang="en-IN" sz="1600" i="1">
                            <a:effectLst/>
                            <a:latin typeface="Cambria Math" panose="02040503050406030204" pitchFamily="18" charset="0"/>
                            <a:ea typeface="Times New Roman" panose="02020603050405020304" pitchFamily="18" charset="0"/>
                            <a:cs typeface="Times New Roman" panose="02020603050405020304" pitchFamily="18" charset="0"/>
                          </a:rPr>
                        </m:ctrlPr>
                      </m:fPr>
                      <m:num>
                        <m:sSub>
                          <m:sSubPr>
                            <m:ctrlPr>
                              <a:rPr lang="en-IN" sz="1600" i="1">
                                <a:effectLst/>
                                <a:latin typeface="Cambria Math" panose="02040503050406030204" pitchFamily="18" charset="0"/>
                                <a:ea typeface="Times New Roman" panose="02020603050405020304" pitchFamily="18" charset="0"/>
                                <a:cs typeface="Times New Roman" panose="02020603050405020304" pitchFamily="18" charset="0"/>
                              </a:rPr>
                            </m:ctrlPr>
                          </m:sSubPr>
                          <m:e>
                            <m:r>
                              <m:rPr>
                                <m:sty m:val="p"/>
                              </m:rPr>
                              <a:rPr lang="en-IN" sz="1600">
                                <a:effectLst/>
                                <a:latin typeface="Cambria Math" panose="02040503050406030204" pitchFamily="18" charset="0"/>
                                <a:ea typeface="Times New Roman" panose="02020603050405020304" pitchFamily="18" charset="0"/>
                                <a:cs typeface="Times New Roman" panose="02020603050405020304" pitchFamily="18" charset="0"/>
                              </a:rPr>
                              <m:t>V</m:t>
                            </m:r>
                          </m:e>
                          <m:sub>
                            <m:r>
                              <m:rPr>
                                <m:sty m:val="p"/>
                              </m:rPr>
                              <a:rPr lang="en-IN" sz="1600">
                                <a:effectLst/>
                                <a:latin typeface="Cambria Math" panose="02040503050406030204" pitchFamily="18" charset="0"/>
                                <a:ea typeface="Times New Roman" panose="02020603050405020304" pitchFamily="18" charset="0"/>
                                <a:cs typeface="Times New Roman" panose="02020603050405020304" pitchFamily="18" charset="0"/>
                              </a:rPr>
                              <m:t>DC</m:t>
                            </m:r>
                          </m:sub>
                        </m:sSub>
                      </m:num>
                      <m:den>
                        <m:r>
                          <a:rPr lang="en-IN" sz="1600">
                            <a:effectLst/>
                            <a:latin typeface="Cambria Math" panose="02040503050406030204" pitchFamily="18" charset="0"/>
                            <a:ea typeface="Times New Roman" panose="02020603050405020304" pitchFamily="18" charset="0"/>
                            <a:cs typeface="Times New Roman" panose="02020603050405020304" pitchFamily="18" charset="0"/>
                          </a:rPr>
                          <m:t>3</m:t>
                        </m:r>
                      </m:den>
                    </m:f>
                    <m:r>
                      <a:rPr lang="en-IN" sz="1600" i="1">
                        <a:effectLst/>
                        <a:latin typeface="Cambria Math" panose="02040503050406030204" pitchFamily="18" charset="0"/>
                        <a:ea typeface="Times New Roman" panose="02020603050405020304" pitchFamily="18" charset="0"/>
                        <a:cs typeface="Times New Roman" panose="02020603050405020304" pitchFamily="18" charset="0"/>
                      </a:rPr>
                      <m:t>, </m:t>
                    </m:r>
                    <m:f>
                      <m:fPr>
                        <m:ctrlPr>
                          <a:rPr lang="en-IN" sz="1600" i="1">
                            <a:effectLst/>
                            <a:latin typeface="Cambria Math" panose="02040503050406030204" pitchFamily="18" charset="0"/>
                            <a:ea typeface="Times New Roman" panose="02020603050405020304" pitchFamily="18" charset="0"/>
                            <a:cs typeface="Times New Roman" panose="02020603050405020304" pitchFamily="18" charset="0"/>
                          </a:rPr>
                        </m:ctrlPr>
                      </m:fPr>
                      <m:num>
                        <m:r>
                          <a:rPr lang="en-IN" sz="1600">
                            <a:effectLst/>
                            <a:latin typeface="Cambria Math" panose="02040503050406030204" pitchFamily="18" charset="0"/>
                            <a:ea typeface="Times New Roman" panose="02020603050405020304" pitchFamily="18" charset="0"/>
                            <a:cs typeface="Times New Roman" panose="02020603050405020304" pitchFamily="18" charset="0"/>
                          </a:rPr>
                          <m:t>15</m:t>
                        </m:r>
                        <m:sSub>
                          <m:sSubPr>
                            <m:ctrlPr>
                              <a:rPr lang="en-IN" sz="1600" i="1">
                                <a:effectLst/>
                                <a:latin typeface="Cambria Math" panose="02040503050406030204" pitchFamily="18" charset="0"/>
                                <a:ea typeface="Times New Roman" panose="02020603050405020304" pitchFamily="18" charset="0"/>
                                <a:cs typeface="Times New Roman" panose="02020603050405020304" pitchFamily="18" charset="0"/>
                              </a:rPr>
                            </m:ctrlPr>
                          </m:sSubPr>
                          <m:e>
                            <m:r>
                              <m:rPr>
                                <m:sty m:val="p"/>
                              </m:rPr>
                              <a:rPr lang="en-IN" sz="1600">
                                <a:effectLst/>
                                <a:latin typeface="Cambria Math" panose="02040503050406030204" pitchFamily="18" charset="0"/>
                                <a:ea typeface="Times New Roman" panose="02020603050405020304" pitchFamily="18" charset="0"/>
                                <a:cs typeface="Times New Roman" panose="02020603050405020304" pitchFamily="18" charset="0"/>
                              </a:rPr>
                              <m:t>V</m:t>
                            </m:r>
                          </m:e>
                          <m:sub>
                            <m:r>
                              <m:rPr>
                                <m:sty m:val="p"/>
                              </m:rPr>
                              <a:rPr lang="en-IN" sz="1600">
                                <a:effectLst/>
                                <a:latin typeface="Cambria Math" panose="02040503050406030204" pitchFamily="18" charset="0"/>
                                <a:ea typeface="Times New Roman" panose="02020603050405020304" pitchFamily="18" charset="0"/>
                                <a:cs typeface="Times New Roman" panose="02020603050405020304" pitchFamily="18" charset="0"/>
                              </a:rPr>
                              <m:t>DC</m:t>
                            </m:r>
                          </m:sub>
                        </m:sSub>
                      </m:num>
                      <m:den>
                        <m:r>
                          <a:rPr lang="en-IN" sz="1600">
                            <a:effectLst/>
                            <a:latin typeface="Cambria Math" panose="02040503050406030204" pitchFamily="18" charset="0"/>
                            <a:ea typeface="Times New Roman" panose="02020603050405020304" pitchFamily="18" charset="0"/>
                            <a:cs typeface="Times New Roman" panose="02020603050405020304" pitchFamily="18" charset="0"/>
                          </a:rPr>
                          <m:t>34</m:t>
                        </m:r>
                      </m:den>
                    </m:f>
                  </m:oMath>
                </a14:m>
                <a:r>
                  <a:rPr lang="en-IN" sz="1600" dirty="0">
                    <a:effectLst/>
                    <a:latin typeface="Times New Roman" panose="02020603050405020304" pitchFamily="18" charset="0"/>
                    <a:ea typeface="Times New Roman" panose="02020603050405020304" pitchFamily="18" charset="0"/>
                    <a:cs typeface="Times New Roman" panose="02020603050405020304" pitchFamily="18" charset="0"/>
                  </a:rPr>
                  <a:t>,</a:t>
                </a:r>
                <a14:m>
                  <m:oMath xmlns:m="http://schemas.openxmlformats.org/officeDocument/2006/math">
                    <m:r>
                      <a:rPr lang="en-IN" sz="1600">
                        <a:effectLst/>
                        <a:latin typeface="Cambria Math" panose="02040503050406030204" pitchFamily="18" charset="0"/>
                        <a:ea typeface="Times New Roman" panose="02020603050405020304" pitchFamily="18" charset="0"/>
                        <a:cs typeface="Times New Roman" panose="02020603050405020304" pitchFamily="18" charset="0"/>
                      </a:rPr>
                      <m:t> </m:t>
                    </m:r>
                    <m:f>
                      <m:fPr>
                        <m:ctrlPr>
                          <a:rPr lang="en-IN" sz="1600" i="1">
                            <a:effectLst/>
                            <a:latin typeface="Cambria Math" panose="02040503050406030204" pitchFamily="18" charset="0"/>
                            <a:ea typeface="Times New Roman" panose="02020603050405020304" pitchFamily="18" charset="0"/>
                            <a:cs typeface="Times New Roman" panose="02020603050405020304" pitchFamily="18" charset="0"/>
                          </a:rPr>
                        </m:ctrlPr>
                      </m:fPr>
                      <m:num>
                        <m:r>
                          <a:rPr lang="en-IN" sz="1600">
                            <a:effectLst/>
                            <a:latin typeface="Cambria Math" panose="02040503050406030204" pitchFamily="18" charset="0"/>
                            <a:ea typeface="Times New Roman" panose="02020603050405020304" pitchFamily="18" charset="0"/>
                            <a:cs typeface="Times New Roman" panose="02020603050405020304" pitchFamily="18" charset="0"/>
                          </a:rPr>
                          <m:t>28</m:t>
                        </m:r>
                        <m:sSub>
                          <m:sSubPr>
                            <m:ctrlPr>
                              <a:rPr lang="en-IN" sz="1600" i="1">
                                <a:effectLst/>
                                <a:latin typeface="Cambria Math" panose="02040503050406030204" pitchFamily="18" charset="0"/>
                                <a:ea typeface="Times New Roman" panose="02020603050405020304" pitchFamily="18" charset="0"/>
                                <a:cs typeface="Times New Roman" panose="02020603050405020304" pitchFamily="18" charset="0"/>
                              </a:rPr>
                            </m:ctrlPr>
                          </m:sSubPr>
                          <m:e>
                            <m:r>
                              <m:rPr>
                                <m:sty m:val="p"/>
                              </m:rPr>
                              <a:rPr lang="en-IN" sz="1600">
                                <a:effectLst/>
                                <a:latin typeface="Cambria Math" panose="02040503050406030204" pitchFamily="18" charset="0"/>
                                <a:ea typeface="Times New Roman" panose="02020603050405020304" pitchFamily="18" charset="0"/>
                                <a:cs typeface="Times New Roman" panose="02020603050405020304" pitchFamily="18" charset="0"/>
                              </a:rPr>
                              <m:t>V</m:t>
                            </m:r>
                          </m:e>
                          <m:sub>
                            <m:r>
                              <m:rPr>
                                <m:sty m:val="p"/>
                              </m:rPr>
                              <a:rPr lang="en-IN" sz="1600">
                                <a:effectLst/>
                                <a:latin typeface="Cambria Math" panose="02040503050406030204" pitchFamily="18" charset="0"/>
                                <a:ea typeface="Times New Roman" panose="02020603050405020304" pitchFamily="18" charset="0"/>
                                <a:cs typeface="Times New Roman" panose="02020603050405020304" pitchFamily="18" charset="0"/>
                              </a:rPr>
                              <m:t>DC</m:t>
                            </m:r>
                          </m:sub>
                        </m:sSub>
                      </m:num>
                      <m:den>
                        <m:r>
                          <a:rPr lang="en-IN" sz="1600">
                            <a:effectLst/>
                            <a:latin typeface="Cambria Math" panose="02040503050406030204" pitchFamily="18" charset="0"/>
                            <a:ea typeface="Times New Roman" panose="02020603050405020304" pitchFamily="18" charset="0"/>
                            <a:cs typeface="Times New Roman" panose="02020603050405020304" pitchFamily="18" charset="0"/>
                          </a:rPr>
                          <m:t>51</m:t>
                        </m:r>
                      </m:den>
                    </m:f>
                  </m:oMath>
                </a14:m>
                <a:r>
                  <a:rPr lang="en-IN" sz="1600" dirty="0">
                    <a:effectLst/>
                    <a:latin typeface="Times New Roman" panose="02020603050405020304" pitchFamily="18" charset="0"/>
                    <a:ea typeface="Times New Roman" panose="02020603050405020304" pitchFamily="18" charset="0"/>
                    <a:cs typeface="Times New Roman" panose="02020603050405020304" pitchFamily="18" charset="0"/>
                  </a:rPr>
                  <a:t>, </a:t>
                </a:r>
                <a14:m>
                  <m:oMath xmlns:m="http://schemas.openxmlformats.org/officeDocument/2006/math">
                    <m:f>
                      <m:fPr>
                        <m:ctrlPr>
                          <a:rPr lang="en-IN" sz="1600" i="1">
                            <a:effectLst/>
                            <a:latin typeface="Cambria Math" panose="02040503050406030204" pitchFamily="18" charset="0"/>
                            <a:ea typeface="Times New Roman" panose="02020603050405020304" pitchFamily="18" charset="0"/>
                            <a:cs typeface="Times New Roman" panose="02020603050405020304" pitchFamily="18" charset="0"/>
                          </a:rPr>
                        </m:ctrlPr>
                      </m:fPr>
                      <m:num>
                        <m:r>
                          <a:rPr lang="en-IN" sz="1600">
                            <a:effectLst/>
                            <a:latin typeface="Cambria Math" panose="02040503050406030204" pitchFamily="18" charset="0"/>
                            <a:ea typeface="Times New Roman" panose="02020603050405020304" pitchFamily="18" charset="0"/>
                            <a:cs typeface="Times New Roman" panose="02020603050405020304" pitchFamily="18" charset="0"/>
                          </a:rPr>
                          <m:t>2</m:t>
                        </m:r>
                        <m:sSub>
                          <m:sSubPr>
                            <m:ctrlPr>
                              <a:rPr lang="en-IN" sz="1600" i="1">
                                <a:effectLst/>
                                <a:latin typeface="Cambria Math" panose="02040503050406030204" pitchFamily="18" charset="0"/>
                                <a:ea typeface="Times New Roman" panose="02020603050405020304" pitchFamily="18" charset="0"/>
                                <a:cs typeface="Times New Roman" panose="02020603050405020304" pitchFamily="18" charset="0"/>
                              </a:rPr>
                            </m:ctrlPr>
                          </m:sSubPr>
                          <m:e>
                            <m:r>
                              <m:rPr>
                                <m:sty m:val="p"/>
                              </m:rPr>
                              <a:rPr lang="en-IN" sz="1600">
                                <a:effectLst/>
                                <a:latin typeface="Cambria Math" panose="02040503050406030204" pitchFamily="18" charset="0"/>
                                <a:ea typeface="Times New Roman" panose="02020603050405020304" pitchFamily="18" charset="0"/>
                                <a:cs typeface="Times New Roman" panose="02020603050405020304" pitchFamily="18" charset="0"/>
                              </a:rPr>
                              <m:t>V</m:t>
                            </m:r>
                          </m:e>
                          <m:sub>
                            <m:r>
                              <m:rPr>
                                <m:sty m:val="p"/>
                              </m:rPr>
                              <a:rPr lang="en-IN" sz="1600">
                                <a:effectLst/>
                                <a:latin typeface="Cambria Math" panose="02040503050406030204" pitchFamily="18" charset="0"/>
                                <a:ea typeface="Times New Roman" panose="02020603050405020304" pitchFamily="18" charset="0"/>
                                <a:cs typeface="Times New Roman" panose="02020603050405020304" pitchFamily="18" charset="0"/>
                              </a:rPr>
                              <m:t>DC</m:t>
                            </m:r>
                          </m:sub>
                        </m:sSub>
                      </m:num>
                      <m:den>
                        <m:r>
                          <a:rPr lang="en-IN" sz="1600">
                            <a:effectLst/>
                            <a:latin typeface="Cambria Math" panose="02040503050406030204" pitchFamily="18" charset="0"/>
                            <a:ea typeface="Times New Roman" panose="02020603050405020304" pitchFamily="18" charset="0"/>
                            <a:cs typeface="Times New Roman" panose="02020603050405020304" pitchFamily="18" charset="0"/>
                          </a:rPr>
                          <m:t>3</m:t>
                        </m:r>
                      </m:den>
                    </m:f>
                  </m:oMath>
                </a14:m>
                <a:r>
                  <a:rPr lang="en-IN" sz="1600" dirty="0">
                    <a:effectLst/>
                    <a:latin typeface="Times New Roman" panose="02020603050405020304" pitchFamily="18" charset="0"/>
                    <a:ea typeface="Times New Roman" panose="02020603050405020304" pitchFamily="18" charset="0"/>
                    <a:cs typeface="Times New Roman" panose="02020603050405020304" pitchFamily="18" charset="0"/>
                  </a:rPr>
                  <a:t> and </a:t>
                </a:r>
                <a14:m>
                  <m:oMath xmlns:m="http://schemas.openxmlformats.org/officeDocument/2006/math">
                    <m:f>
                      <m:fPr>
                        <m:ctrlPr>
                          <a:rPr lang="en-IN" sz="1600" i="1">
                            <a:effectLst/>
                            <a:latin typeface="Cambria Math" panose="02040503050406030204" pitchFamily="18" charset="0"/>
                            <a:ea typeface="Times New Roman" panose="02020603050405020304" pitchFamily="18" charset="0"/>
                            <a:cs typeface="Times New Roman" panose="02020603050405020304" pitchFamily="18" charset="0"/>
                          </a:rPr>
                        </m:ctrlPr>
                      </m:fPr>
                      <m:num>
                        <m:r>
                          <a:rPr lang="en-IN" sz="1600" i="1">
                            <a:effectLst/>
                            <a:latin typeface="Cambria Math" panose="02040503050406030204" pitchFamily="18" charset="0"/>
                            <a:ea typeface="Times New Roman" panose="02020603050405020304" pitchFamily="18" charset="0"/>
                            <a:cs typeface="Times New Roman" panose="02020603050405020304" pitchFamily="18" charset="0"/>
                          </a:rPr>
                          <m:t>40</m:t>
                        </m:r>
                        <m:sSub>
                          <m:sSubPr>
                            <m:ctrlPr>
                              <a:rPr lang="en-IN" sz="1600" i="1">
                                <a:effectLst/>
                                <a:latin typeface="Cambria Math" panose="02040503050406030204" pitchFamily="18" charset="0"/>
                                <a:ea typeface="Times New Roman" panose="02020603050405020304" pitchFamily="18" charset="0"/>
                                <a:cs typeface="Times New Roman" panose="02020603050405020304" pitchFamily="18" charset="0"/>
                              </a:rPr>
                            </m:ctrlPr>
                          </m:sSubPr>
                          <m:e>
                            <m:r>
                              <m:rPr>
                                <m:sty m:val="p"/>
                              </m:rPr>
                              <a:rPr lang="en-IN" sz="1600">
                                <a:effectLst/>
                                <a:latin typeface="Cambria Math" panose="02040503050406030204" pitchFamily="18" charset="0"/>
                                <a:ea typeface="Times New Roman" panose="02020603050405020304" pitchFamily="18" charset="0"/>
                                <a:cs typeface="Times New Roman" panose="02020603050405020304" pitchFamily="18" charset="0"/>
                              </a:rPr>
                              <m:t>V</m:t>
                            </m:r>
                          </m:e>
                          <m:sub>
                            <m:r>
                              <m:rPr>
                                <m:sty m:val="p"/>
                              </m:rPr>
                              <a:rPr lang="en-IN" sz="1600">
                                <a:effectLst/>
                                <a:latin typeface="Cambria Math" panose="02040503050406030204" pitchFamily="18" charset="0"/>
                                <a:ea typeface="Times New Roman" panose="02020603050405020304" pitchFamily="18" charset="0"/>
                                <a:cs typeface="Times New Roman" panose="02020603050405020304" pitchFamily="18" charset="0"/>
                              </a:rPr>
                              <m:t>DC</m:t>
                            </m:r>
                          </m:sub>
                        </m:sSub>
                      </m:num>
                      <m:den>
                        <m:r>
                          <a:rPr lang="en-IN" sz="1600">
                            <a:effectLst/>
                            <a:latin typeface="Cambria Math" panose="02040503050406030204" pitchFamily="18" charset="0"/>
                            <a:ea typeface="Times New Roman" panose="02020603050405020304" pitchFamily="18" charset="0"/>
                            <a:cs typeface="Times New Roman" panose="02020603050405020304" pitchFamily="18" charset="0"/>
                          </a:rPr>
                          <m:t>51</m:t>
                        </m:r>
                      </m:den>
                    </m:f>
                  </m:oMath>
                </a14:m>
                <a:r>
                  <a:rPr lang="en-IN" sz="1600" dirty="0">
                    <a:effectLst/>
                    <a:latin typeface="Times New Roman" panose="02020603050405020304" pitchFamily="18" charset="0"/>
                    <a:ea typeface="Times New Roman" panose="02020603050405020304" pitchFamily="18" charset="0"/>
                    <a:cs typeface="Times New Roman" panose="02020603050405020304" pitchFamily="18" charset="0"/>
                  </a:rPr>
                  <a:t> are obtained.</a:t>
                </a:r>
                <a:r>
                  <a:rPr lang="en-IN" sz="1600" dirty="0">
                    <a:latin typeface="Times New Roman" panose="02020603050405020304" pitchFamily="18" charset="0"/>
                    <a:cs typeface="Times New Roman" panose="02020603050405020304" pitchFamily="18" charset="0"/>
                  </a:rPr>
                  <a:t> Here, The machine runs at no load condition, So the Electromagnetic Torque </a:t>
                </a:r>
                <a14:m>
                  <m:oMath xmlns:m="http://schemas.openxmlformats.org/officeDocument/2006/math">
                    <m:sSub>
                      <m:sSubPr>
                        <m:ctrlPr>
                          <a:rPr lang="en-IN" sz="1600" i="1">
                            <a:latin typeface="Cambria Math" panose="02040503050406030204" pitchFamily="18" charset="0"/>
                          </a:rPr>
                        </m:ctrlPr>
                      </m:sSubPr>
                      <m:e>
                        <m:r>
                          <a:rPr lang="en-IN" sz="1600" i="1">
                            <a:latin typeface="Cambria Math" panose="02040503050406030204" pitchFamily="18" charset="0"/>
                          </a:rPr>
                          <m:t>(</m:t>
                        </m:r>
                        <m:r>
                          <a:rPr lang="en-IN" sz="1600" i="1">
                            <a:latin typeface="Cambria Math" panose="02040503050406030204" pitchFamily="18" charset="0"/>
                          </a:rPr>
                          <m:t>𝑇</m:t>
                        </m:r>
                      </m:e>
                      <m:sub>
                        <m:r>
                          <a:rPr lang="en-IN" sz="1600" i="1">
                            <a:latin typeface="Cambria Math" panose="02040503050406030204" pitchFamily="18" charset="0"/>
                          </a:rPr>
                          <m:t>𝑒</m:t>
                        </m:r>
                      </m:sub>
                    </m:sSub>
                  </m:oMath>
                </a14:m>
                <a:r>
                  <a:rPr lang="en-IN" sz="1600" dirty="0">
                    <a:latin typeface="Times New Roman" panose="02020603050405020304" pitchFamily="18" charset="0"/>
                    <a:cs typeface="Times New Roman" panose="02020603050405020304" pitchFamily="18" charset="0"/>
                  </a:rPr>
                  <a:t>) is zero.</a:t>
                </a:r>
              </a:p>
            </p:txBody>
          </p:sp>
        </mc:Choice>
        <mc:Fallback xmlns="">
          <p:sp>
            <p:nvSpPr>
              <p:cNvPr id="12" name="TextBox 11">
                <a:extLst>
                  <a:ext uri="{FF2B5EF4-FFF2-40B4-BE49-F238E27FC236}">
                    <a16:creationId xmlns:a16="http://schemas.microsoft.com/office/drawing/2014/main" id="{A6BB28DE-CEEA-4753-BFB9-61E4FA927F2A}"/>
                  </a:ext>
                </a:extLst>
              </p:cNvPr>
              <p:cNvSpPr txBox="1">
                <a:spLocks noRot="1" noChangeAspect="1" noMove="1" noResize="1" noEditPoints="1" noAdjustHandles="1" noChangeArrowheads="1" noChangeShapeType="1" noTextEdit="1"/>
              </p:cNvSpPr>
              <p:nvPr/>
            </p:nvSpPr>
            <p:spPr>
              <a:xfrm>
                <a:off x="0" y="5391410"/>
                <a:ext cx="12085163" cy="1481559"/>
              </a:xfrm>
              <a:prstGeom prst="rect">
                <a:avLst/>
              </a:prstGeom>
              <a:blipFill>
                <a:blip r:embed="rId6"/>
                <a:stretch>
                  <a:fillRect l="-252" r="-252" b="-4527"/>
                </a:stretch>
              </a:blipFill>
            </p:spPr>
            <p:txBody>
              <a:bodyPr/>
              <a:lstStyle/>
              <a:p>
                <a:r>
                  <a:rPr lang="en-IN">
                    <a:noFill/>
                  </a:rPr>
                  <a:t> </a:t>
                </a:r>
              </a:p>
            </p:txBody>
          </p:sp>
        </mc:Fallback>
      </mc:AlternateContent>
    </p:spTree>
    <p:extLst>
      <p:ext uri="{BB962C8B-B14F-4D97-AF65-F5344CB8AC3E}">
        <p14:creationId xmlns:p14="http://schemas.microsoft.com/office/powerpoint/2010/main" val="13872570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5EBB895-5613-43DE-8E5D-E7BFD0040873}"/>
              </a:ext>
            </a:extLst>
          </p:cNvPr>
          <p:cNvSpPr>
            <a:spLocks noGrp="1"/>
          </p:cNvSpPr>
          <p:nvPr>
            <p:ph type="sldNum" sz="quarter" idx="12"/>
          </p:nvPr>
        </p:nvSpPr>
        <p:spPr/>
        <p:txBody>
          <a:bodyPr/>
          <a:lstStyle/>
          <a:p>
            <a:fld id="{DF28FB93-0A08-4E7D-8E63-9EFA29F1E093}" type="slidenum">
              <a:rPr lang="en-US" smtClean="0"/>
              <a:pPr/>
              <a:t>22</a:t>
            </a:fld>
            <a:endParaRPr lang="en-US" dirty="0"/>
          </a:p>
        </p:txBody>
      </p:sp>
      <p:sp>
        <p:nvSpPr>
          <p:cNvPr id="4" name="TextBox 3">
            <a:extLst>
              <a:ext uri="{FF2B5EF4-FFF2-40B4-BE49-F238E27FC236}">
                <a16:creationId xmlns:a16="http://schemas.microsoft.com/office/drawing/2014/main" id="{D2CF6948-23FA-4190-815E-F8DE6D4FD1B8}"/>
              </a:ext>
            </a:extLst>
          </p:cNvPr>
          <p:cNvSpPr txBox="1"/>
          <p:nvPr/>
        </p:nvSpPr>
        <p:spPr>
          <a:xfrm>
            <a:off x="0" y="0"/>
            <a:ext cx="6094428" cy="369332"/>
          </a:xfrm>
          <a:prstGeom prst="rect">
            <a:avLst/>
          </a:prstGeom>
          <a:noFill/>
        </p:spPr>
        <p:txBody>
          <a:bodyPr wrap="square">
            <a:spAutoFit/>
          </a:bodyPr>
          <a:lstStyle/>
          <a:p>
            <a:r>
              <a:rPr lang="en-IN" sz="1800" b="1" dirty="0">
                <a:latin typeface="Times New Roman" panose="02020603050405020304" pitchFamily="18" charset="0"/>
                <a:cs typeface="Times New Roman" panose="02020603050405020304" pitchFamily="18" charset="0"/>
              </a:rPr>
              <a:t>SIMULATION RESULTS (MODE 2):</a:t>
            </a:r>
            <a:endParaRPr lang="en-IN" dirty="0"/>
          </a:p>
        </p:txBody>
      </p:sp>
      <p:pic>
        <p:nvPicPr>
          <p:cNvPr id="12" name="Picture 11">
            <a:extLst>
              <a:ext uri="{FF2B5EF4-FFF2-40B4-BE49-F238E27FC236}">
                <a16:creationId xmlns:a16="http://schemas.microsoft.com/office/drawing/2014/main" id="{07205580-C2A1-406E-8A92-5F2B19BA9BF8}"/>
              </a:ext>
            </a:extLst>
          </p:cNvPr>
          <p:cNvPicPr>
            <a:picLocks noChangeAspect="1"/>
          </p:cNvPicPr>
          <p:nvPr/>
        </p:nvPicPr>
        <p:blipFill>
          <a:blip r:embed="rId2"/>
          <a:stretch>
            <a:fillRect/>
          </a:stretch>
        </p:blipFill>
        <p:spPr>
          <a:xfrm>
            <a:off x="1" y="369333"/>
            <a:ext cx="3618128" cy="5117067"/>
          </a:xfrm>
          <a:prstGeom prst="rect">
            <a:avLst/>
          </a:prstGeom>
        </p:spPr>
      </p:pic>
      <p:pic>
        <p:nvPicPr>
          <p:cNvPr id="14" name="Picture 13">
            <a:extLst>
              <a:ext uri="{FF2B5EF4-FFF2-40B4-BE49-F238E27FC236}">
                <a16:creationId xmlns:a16="http://schemas.microsoft.com/office/drawing/2014/main" id="{C901C31E-8E1A-492C-93A1-2B5CD1C8D3D4}"/>
              </a:ext>
            </a:extLst>
          </p:cNvPr>
          <p:cNvPicPr>
            <a:picLocks noChangeAspect="1"/>
          </p:cNvPicPr>
          <p:nvPr/>
        </p:nvPicPr>
        <p:blipFill rotWithShape="1">
          <a:blip r:embed="rId3"/>
          <a:srcRect t="3299" b="66598"/>
          <a:stretch/>
        </p:blipFill>
        <p:spPr>
          <a:xfrm>
            <a:off x="7236258" y="369330"/>
            <a:ext cx="4849091" cy="2064470"/>
          </a:xfrm>
          <a:prstGeom prst="rect">
            <a:avLst/>
          </a:prstGeom>
        </p:spPr>
      </p:pic>
      <p:pic>
        <p:nvPicPr>
          <p:cNvPr id="16" name="Picture 15">
            <a:extLst>
              <a:ext uri="{FF2B5EF4-FFF2-40B4-BE49-F238E27FC236}">
                <a16:creationId xmlns:a16="http://schemas.microsoft.com/office/drawing/2014/main" id="{55DFCE26-18C0-461F-B3FC-ADB16FF00266}"/>
              </a:ext>
            </a:extLst>
          </p:cNvPr>
          <p:cNvPicPr>
            <a:picLocks noChangeAspect="1"/>
          </p:cNvPicPr>
          <p:nvPr/>
        </p:nvPicPr>
        <p:blipFill>
          <a:blip r:embed="rId4"/>
          <a:stretch>
            <a:fillRect/>
          </a:stretch>
        </p:blipFill>
        <p:spPr>
          <a:xfrm>
            <a:off x="3618129" y="369331"/>
            <a:ext cx="3618130" cy="5117069"/>
          </a:xfrm>
          <a:prstGeom prst="rect">
            <a:avLst/>
          </a:prstGeom>
        </p:spPr>
      </p:pic>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94A8315E-F216-4B0E-A68E-93D4018B8450}"/>
                  </a:ext>
                </a:extLst>
              </p:cNvPr>
              <p:cNvSpPr txBox="1"/>
              <p:nvPr/>
            </p:nvSpPr>
            <p:spPr>
              <a:xfrm>
                <a:off x="7382466" y="2576187"/>
                <a:ext cx="4556675" cy="2486706"/>
              </a:xfrm>
              <a:prstGeom prst="rect">
                <a:avLst/>
              </a:prstGeom>
              <a:noFill/>
            </p:spPr>
            <p:txBody>
              <a:bodyPr wrap="square">
                <a:spAutoFit/>
              </a:bodyPr>
              <a:lstStyle/>
              <a:p>
                <a:pPr algn="just">
                  <a:lnSpc>
                    <a:spcPct val="150000"/>
                  </a:lnSpc>
                  <a:spcAft>
                    <a:spcPts val="800"/>
                  </a:spcAft>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For an input voltage of </a:t>
                </a:r>
                <a14:m>
                  <m:oMath xmlns:m="http://schemas.openxmlformats.org/officeDocument/2006/math">
                    <m:sSub>
                      <m:sSubPr>
                        <m:ctrlPr>
                          <a:rPr lang="en-IN" sz="1800" i="1">
                            <a:effectLst/>
                            <a:latin typeface="Cambria Math" panose="02040503050406030204" pitchFamily="18" charset="0"/>
                            <a:ea typeface="Calibri" panose="020F0502020204030204" pitchFamily="34" charset="0"/>
                            <a:cs typeface="Times New Roman" panose="02020603050405020304" pitchFamily="18" charset="0"/>
                          </a:rPr>
                        </m:ctrlPr>
                      </m:sSubPr>
                      <m:e>
                        <m:r>
                          <m:rPr>
                            <m:sty m:val="p"/>
                          </m:rPr>
                          <a:rPr lang="en-IN" sz="1800">
                            <a:effectLst/>
                            <a:latin typeface="Cambria Math" panose="02040503050406030204" pitchFamily="18" charset="0"/>
                            <a:ea typeface="Calibri" panose="020F0502020204030204" pitchFamily="34" charset="0"/>
                            <a:cs typeface="Times New Roman" panose="02020603050405020304" pitchFamily="18" charset="0"/>
                          </a:rPr>
                          <m:t>V</m:t>
                        </m:r>
                      </m:e>
                      <m:sub>
                        <m:r>
                          <m:rPr>
                            <m:sty m:val="p"/>
                          </m:rPr>
                          <a:rPr lang="en-IN" sz="1800">
                            <a:effectLst/>
                            <a:latin typeface="Cambria Math" panose="02040503050406030204" pitchFamily="18" charset="0"/>
                            <a:ea typeface="Calibri" panose="020F0502020204030204" pitchFamily="34" charset="0"/>
                            <a:cs typeface="Times New Roman" panose="02020603050405020304" pitchFamily="18" charset="0"/>
                          </a:rPr>
                          <m:t>DC</m:t>
                        </m:r>
                      </m:sub>
                    </m:sSub>
                  </m:oMath>
                </a14:m>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IN" dirty="0">
                    <a:latin typeface="Times New Roman" panose="02020603050405020304" pitchFamily="18" charset="0"/>
                    <a:ea typeface="Times New Roman" panose="02020603050405020304" pitchFamily="18" charset="0"/>
                    <a:cs typeface="Times New Roman" panose="02020603050405020304" pitchFamily="18" charset="0"/>
                  </a:rPr>
                  <a:t>C</a:t>
                </a: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ommon mode voltage comprising of levels </a:t>
                </a:r>
                <a14:m>
                  <m:oMath xmlns:m="http://schemas.openxmlformats.org/officeDocument/2006/math">
                    <m:f>
                      <m:fPr>
                        <m:ctrlPr>
                          <a:rPr lang="en-IN" sz="1800" i="1">
                            <a:effectLst/>
                            <a:latin typeface="Cambria Math" panose="02040503050406030204" pitchFamily="18" charset="0"/>
                            <a:ea typeface="Times New Roman" panose="02020603050405020304" pitchFamily="18" charset="0"/>
                            <a:cs typeface="Times New Roman" panose="02020603050405020304" pitchFamily="18" charset="0"/>
                          </a:rPr>
                        </m:ctrlPr>
                      </m:fPr>
                      <m:num>
                        <m:sSub>
                          <m:sSubPr>
                            <m:ctrlPr>
                              <a:rPr lang="en-IN"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m:rPr>
                                <m:sty m:val="p"/>
                              </m:rPr>
                              <a:rPr lang="en-IN" sz="1800">
                                <a:effectLst/>
                                <a:latin typeface="Cambria Math" panose="02040503050406030204" pitchFamily="18" charset="0"/>
                                <a:ea typeface="Times New Roman" panose="02020603050405020304" pitchFamily="18" charset="0"/>
                                <a:cs typeface="Times New Roman" panose="02020603050405020304" pitchFamily="18" charset="0"/>
                              </a:rPr>
                              <m:t>V</m:t>
                            </m:r>
                          </m:e>
                          <m:sub>
                            <m:r>
                              <m:rPr>
                                <m:sty m:val="p"/>
                              </m:rPr>
                              <a:rPr lang="en-IN" sz="1800">
                                <a:effectLst/>
                                <a:latin typeface="Cambria Math" panose="02040503050406030204" pitchFamily="18" charset="0"/>
                                <a:ea typeface="Times New Roman" panose="02020603050405020304" pitchFamily="18" charset="0"/>
                                <a:cs typeface="Times New Roman" panose="02020603050405020304" pitchFamily="18" charset="0"/>
                              </a:rPr>
                              <m:t>DC</m:t>
                            </m:r>
                          </m:sub>
                        </m:sSub>
                      </m:num>
                      <m:den>
                        <m:r>
                          <a:rPr lang="en-IN" sz="1800">
                            <a:effectLst/>
                            <a:latin typeface="Cambria Math" panose="02040503050406030204" pitchFamily="18" charset="0"/>
                            <a:ea typeface="Times New Roman" panose="02020603050405020304" pitchFamily="18" charset="0"/>
                            <a:cs typeface="Times New Roman" panose="02020603050405020304" pitchFamily="18" charset="0"/>
                          </a:rPr>
                          <m:t>3</m:t>
                        </m:r>
                      </m:den>
                    </m:f>
                    <m:r>
                      <a:rPr lang="en-IN" sz="1800" i="1">
                        <a:effectLst/>
                        <a:latin typeface="Cambria Math" panose="02040503050406030204" pitchFamily="18" charset="0"/>
                        <a:ea typeface="Times New Roman" panose="02020603050405020304" pitchFamily="18" charset="0"/>
                        <a:cs typeface="Times New Roman" panose="02020603050405020304" pitchFamily="18" charset="0"/>
                      </a:rPr>
                      <m:t>, </m:t>
                    </m:r>
                    <m:f>
                      <m:fPr>
                        <m:ctrlPr>
                          <a:rPr lang="en-IN" sz="1800" i="1">
                            <a:effectLst/>
                            <a:latin typeface="Cambria Math" panose="02040503050406030204" pitchFamily="18" charset="0"/>
                            <a:ea typeface="Times New Roman" panose="02020603050405020304" pitchFamily="18" charset="0"/>
                            <a:cs typeface="Times New Roman" panose="02020603050405020304" pitchFamily="18" charset="0"/>
                          </a:rPr>
                        </m:ctrlPr>
                      </m:fPr>
                      <m:num>
                        <m:r>
                          <a:rPr lang="en-IN" sz="1800">
                            <a:effectLst/>
                            <a:latin typeface="Cambria Math" panose="02040503050406030204" pitchFamily="18" charset="0"/>
                            <a:ea typeface="Times New Roman" panose="02020603050405020304" pitchFamily="18" charset="0"/>
                            <a:cs typeface="Times New Roman" panose="02020603050405020304" pitchFamily="18" charset="0"/>
                          </a:rPr>
                          <m:t>15</m:t>
                        </m:r>
                        <m:sSub>
                          <m:sSubPr>
                            <m:ctrlPr>
                              <a:rPr lang="en-IN"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m:rPr>
                                <m:sty m:val="p"/>
                              </m:rPr>
                              <a:rPr lang="en-IN" sz="1800">
                                <a:effectLst/>
                                <a:latin typeface="Cambria Math" panose="02040503050406030204" pitchFamily="18" charset="0"/>
                                <a:ea typeface="Times New Roman" panose="02020603050405020304" pitchFamily="18" charset="0"/>
                                <a:cs typeface="Times New Roman" panose="02020603050405020304" pitchFamily="18" charset="0"/>
                              </a:rPr>
                              <m:t>V</m:t>
                            </m:r>
                          </m:e>
                          <m:sub>
                            <m:r>
                              <m:rPr>
                                <m:sty m:val="p"/>
                              </m:rPr>
                              <a:rPr lang="en-IN" sz="1800">
                                <a:effectLst/>
                                <a:latin typeface="Cambria Math" panose="02040503050406030204" pitchFamily="18" charset="0"/>
                                <a:ea typeface="Times New Roman" panose="02020603050405020304" pitchFamily="18" charset="0"/>
                                <a:cs typeface="Times New Roman" panose="02020603050405020304" pitchFamily="18" charset="0"/>
                              </a:rPr>
                              <m:t>DC</m:t>
                            </m:r>
                          </m:sub>
                        </m:sSub>
                      </m:num>
                      <m:den>
                        <m:r>
                          <a:rPr lang="en-IN" sz="1800">
                            <a:effectLst/>
                            <a:latin typeface="Cambria Math" panose="02040503050406030204" pitchFamily="18" charset="0"/>
                            <a:ea typeface="Times New Roman" panose="02020603050405020304" pitchFamily="18" charset="0"/>
                            <a:cs typeface="Times New Roman" panose="02020603050405020304" pitchFamily="18" charset="0"/>
                          </a:rPr>
                          <m:t>34</m:t>
                        </m:r>
                      </m:den>
                    </m:f>
                  </m:oMath>
                </a14:m>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a:t>
                </a:r>
                <a14:m>
                  <m:oMath xmlns:m="http://schemas.openxmlformats.org/officeDocument/2006/math">
                    <m:r>
                      <a:rPr lang="en-IN" sz="1800">
                        <a:effectLst/>
                        <a:latin typeface="Cambria Math" panose="02040503050406030204" pitchFamily="18" charset="0"/>
                        <a:ea typeface="Times New Roman" panose="02020603050405020304" pitchFamily="18" charset="0"/>
                        <a:cs typeface="Times New Roman" panose="02020603050405020304" pitchFamily="18" charset="0"/>
                      </a:rPr>
                      <m:t> </m:t>
                    </m:r>
                    <m:f>
                      <m:fPr>
                        <m:ctrlPr>
                          <a:rPr lang="en-IN" sz="1800" i="1">
                            <a:effectLst/>
                            <a:latin typeface="Cambria Math" panose="02040503050406030204" pitchFamily="18" charset="0"/>
                            <a:ea typeface="Times New Roman" panose="02020603050405020304" pitchFamily="18" charset="0"/>
                            <a:cs typeface="Times New Roman" panose="02020603050405020304" pitchFamily="18" charset="0"/>
                          </a:rPr>
                        </m:ctrlPr>
                      </m:fPr>
                      <m:num>
                        <m:r>
                          <a:rPr lang="en-IN" sz="1800">
                            <a:effectLst/>
                            <a:latin typeface="Cambria Math" panose="02040503050406030204" pitchFamily="18" charset="0"/>
                            <a:ea typeface="Times New Roman" panose="02020603050405020304" pitchFamily="18" charset="0"/>
                            <a:cs typeface="Times New Roman" panose="02020603050405020304" pitchFamily="18" charset="0"/>
                          </a:rPr>
                          <m:t>28</m:t>
                        </m:r>
                        <m:sSub>
                          <m:sSubPr>
                            <m:ctrlPr>
                              <a:rPr lang="en-IN"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m:rPr>
                                <m:sty m:val="p"/>
                              </m:rPr>
                              <a:rPr lang="en-IN" sz="1800">
                                <a:effectLst/>
                                <a:latin typeface="Cambria Math" panose="02040503050406030204" pitchFamily="18" charset="0"/>
                                <a:ea typeface="Times New Roman" panose="02020603050405020304" pitchFamily="18" charset="0"/>
                                <a:cs typeface="Times New Roman" panose="02020603050405020304" pitchFamily="18" charset="0"/>
                              </a:rPr>
                              <m:t>V</m:t>
                            </m:r>
                          </m:e>
                          <m:sub>
                            <m:r>
                              <m:rPr>
                                <m:sty m:val="p"/>
                              </m:rPr>
                              <a:rPr lang="en-IN" sz="1800">
                                <a:effectLst/>
                                <a:latin typeface="Cambria Math" panose="02040503050406030204" pitchFamily="18" charset="0"/>
                                <a:ea typeface="Times New Roman" panose="02020603050405020304" pitchFamily="18" charset="0"/>
                                <a:cs typeface="Times New Roman" panose="02020603050405020304" pitchFamily="18" charset="0"/>
                              </a:rPr>
                              <m:t>DC</m:t>
                            </m:r>
                          </m:sub>
                        </m:sSub>
                      </m:num>
                      <m:den>
                        <m:r>
                          <a:rPr lang="en-IN" sz="1800">
                            <a:effectLst/>
                            <a:latin typeface="Cambria Math" panose="02040503050406030204" pitchFamily="18" charset="0"/>
                            <a:ea typeface="Times New Roman" panose="02020603050405020304" pitchFamily="18" charset="0"/>
                            <a:cs typeface="Times New Roman" panose="02020603050405020304" pitchFamily="18" charset="0"/>
                          </a:rPr>
                          <m:t>51</m:t>
                        </m:r>
                      </m:den>
                    </m:f>
                  </m:oMath>
                </a14:m>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 </a:t>
                </a:r>
                <a14:m>
                  <m:oMath xmlns:m="http://schemas.openxmlformats.org/officeDocument/2006/math">
                    <m:f>
                      <m:fPr>
                        <m:ctrlPr>
                          <a:rPr lang="en-IN" sz="1800" i="1">
                            <a:effectLst/>
                            <a:latin typeface="Cambria Math" panose="02040503050406030204" pitchFamily="18" charset="0"/>
                            <a:ea typeface="Times New Roman" panose="02020603050405020304" pitchFamily="18" charset="0"/>
                            <a:cs typeface="Times New Roman" panose="02020603050405020304" pitchFamily="18" charset="0"/>
                          </a:rPr>
                        </m:ctrlPr>
                      </m:fPr>
                      <m:num>
                        <m:r>
                          <a:rPr lang="en-IN" sz="1800">
                            <a:effectLst/>
                            <a:latin typeface="Cambria Math" panose="02040503050406030204" pitchFamily="18" charset="0"/>
                            <a:ea typeface="Times New Roman" panose="02020603050405020304" pitchFamily="18" charset="0"/>
                            <a:cs typeface="Times New Roman" panose="02020603050405020304" pitchFamily="18" charset="0"/>
                          </a:rPr>
                          <m:t>2</m:t>
                        </m:r>
                        <m:sSub>
                          <m:sSubPr>
                            <m:ctrlPr>
                              <a:rPr lang="en-IN"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m:rPr>
                                <m:sty m:val="p"/>
                              </m:rPr>
                              <a:rPr lang="en-IN" sz="1800">
                                <a:effectLst/>
                                <a:latin typeface="Cambria Math" panose="02040503050406030204" pitchFamily="18" charset="0"/>
                                <a:ea typeface="Times New Roman" panose="02020603050405020304" pitchFamily="18" charset="0"/>
                                <a:cs typeface="Times New Roman" panose="02020603050405020304" pitchFamily="18" charset="0"/>
                              </a:rPr>
                              <m:t>V</m:t>
                            </m:r>
                          </m:e>
                          <m:sub>
                            <m:r>
                              <m:rPr>
                                <m:sty m:val="p"/>
                              </m:rPr>
                              <a:rPr lang="en-IN" sz="1800">
                                <a:effectLst/>
                                <a:latin typeface="Cambria Math" panose="02040503050406030204" pitchFamily="18" charset="0"/>
                                <a:ea typeface="Times New Roman" panose="02020603050405020304" pitchFamily="18" charset="0"/>
                                <a:cs typeface="Times New Roman" panose="02020603050405020304" pitchFamily="18" charset="0"/>
                              </a:rPr>
                              <m:t>DC</m:t>
                            </m:r>
                          </m:sub>
                        </m:sSub>
                      </m:num>
                      <m:den>
                        <m:r>
                          <a:rPr lang="en-IN" sz="1800">
                            <a:effectLst/>
                            <a:latin typeface="Cambria Math" panose="02040503050406030204" pitchFamily="18" charset="0"/>
                            <a:ea typeface="Times New Roman" panose="02020603050405020304" pitchFamily="18" charset="0"/>
                            <a:cs typeface="Times New Roman" panose="02020603050405020304" pitchFamily="18" charset="0"/>
                          </a:rPr>
                          <m:t>3</m:t>
                        </m:r>
                      </m:den>
                    </m:f>
                    <m:r>
                      <a:rPr lang="en-IN" sz="1800" b="0" i="0" smtClean="0">
                        <a:effectLst/>
                        <a:latin typeface="Cambria Math" panose="02040503050406030204" pitchFamily="18" charset="0"/>
                        <a:ea typeface="Times New Roman" panose="02020603050405020304" pitchFamily="18" charset="0"/>
                        <a:cs typeface="Times New Roman" panose="02020603050405020304" pitchFamily="18" charset="0"/>
                      </a:rPr>
                      <m:t> </m:t>
                    </m:r>
                  </m:oMath>
                </a14:m>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are obtained.</a:t>
                </a:r>
                <a:r>
                  <a:rPr lang="en-IN" sz="1800" dirty="0">
                    <a:latin typeface="Times New Roman" panose="02020603050405020304" pitchFamily="18" charset="0"/>
                    <a:cs typeface="Times New Roman" panose="02020603050405020304" pitchFamily="18" charset="0"/>
                  </a:rPr>
                  <a:t> Here, The machine runs at no load condition, So the Electromagnetic Torque </a:t>
                </a:r>
                <a14:m>
                  <m:oMath xmlns:m="http://schemas.openxmlformats.org/officeDocument/2006/math">
                    <m:sSub>
                      <m:sSubPr>
                        <m:ctrlPr>
                          <a:rPr lang="en-IN" sz="1800" i="1">
                            <a:latin typeface="Cambria Math" panose="02040503050406030204" pitchFamily="18" charset="0"/>
                          </a:rPr>
                        </m:ctrlPr>
                      </m:sSubPr>
                      <m:e>
                        <m:r>
                          <a:rPr lang="en-IN" sz="1800" i="1">
                            <a:latin typeface="Cambria Math" panose="02040503050406030204" pitchFamily="18" charset="0"/>
                          </a:rPr>
                          <m:t>(</m:t>
                        </m:r>
                        <m:r>
                          <a:rPr lang="en-IN" sz="1800" i="1">
                            <a:latin typeface="Cambria Math" panose="02040503050406030204" pitchFamily="18" charset="0"/>
                          </a:rPr>
                          <m:t>𝑇</m:t>
                        </m:r>
                      </m:e>
                      <m:sub>
                        <m:r>
                          <a:rPr lang="en-IN" sz="1800" i="1">
                            <a:latin typeface="Cambria Math" panose="02040503050406030204" pitchFamily="18" charset="0"/>
                          </a:rPr>
                          <m:t>𝑒</m:t>
                        </m:r>
                      </m:sub>
                    </m:sSub>
                  </m:oMath>
                </a14:m>
                <a:r>
                  <a:rPr lang="en-IN" sz="1800" dirty="0">
                    <a:latin typeface="Times New Roman" panose="02020603050405020304" pitchFamily="18" charset="0"/>
                    <a:cs typeface="Times New Roman" panose="02020603050405020304" pitchFamily="18" charset="0"/>
                  </a:rPr>
                  <a:t>) is zero.</a:t>
                </a:r>
              </a:p>
            </p:txBody>
          </p:sp>
        </mc:Choice>
        <mc:Fallback xmlns="">
          <p:sp>
            <p:nvSpPr>
              <p:cNvPr id="18" name="TextBox 17">
                <a:extLst>
                  <a:ext uri="{FF2B5EF4-FFF2-40B4-BE49-F238E27FC236}">
                    <a16:creationId xmlns:a16="http://schemas.microsoft.com/office/drawing/2014/main" id="{94A8315E-F216-4B0E-A68E-93D4018B8450}"/>
                  </a:ext>
                </a:extLst>
              </p:cNvPr>
              <p:cNvSpPr txBox="1">
                <a:spLocks noRot="1" noChangeAspect="1" noMove="1" noResize="1" noEditPoints="1" noAdjustHandles="1" noChangeArrowheads="1" noChangeShapeType="1" noTextEdit="1"/>
              </p:cNvSpPr>
              <p:nvPr/>
            </p:nvSpPr>
            <p:spPr>
              <a:xfrm>
                <a:off x="7382466" y="2576187"/>
                <a:ext cx="4556675" cy="2486706"/>
              </a:xfrm>
              <a:prstGeom prst="rect">
                <a:avLst/>
              </a:prstGeom>
              <a:blipFill>
                <a:blip r:embed="rId5"/>
                <a:stretch>
                  <a:fillRect l="-1070" r="-1070" b="-2941"/>
                </a:stretch>
              </a:blipFill>
            </p:spPr>
            <p:txBody>
              <a:bodyPr/>
              <a:lstStyle/>
              <a:p>
                <a:r>
                  <a:rPr lang="en-IN">
                    <a:noFill/>
                  </a:rPr>
                  <a:t> </a:t>
                </a:r>
              </a:p>
            </p:txBody>
          </p:sp>
        </mc:Fallback>
      </mc:AlternateContent>
    </p:spTree>
    <p:extLst>
      <p:ext uri="{BB962C8B-B14F-4D97-AF65-F5344CB8AC3E}">
        <p14:creationId xmlns:p14="http://schemas.microsoft.com/office/powerpoint/2010/main" val="41400987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A14823C-C0F6-4FA8-AB76-C2E3DC2D8565}"/>
              </a:ext>
            </a:extLst>
          </p:cNvPr>
          <p:cNvSpPr>
            <a:spLocks noGrp="1"/>
          </p:cNvSpPr>
          <p:nvPr>
            <p:ph type="sldNum" sz="quarter" idx="12"/>
          </p:nvPr>
        </p:nvSpPr>
        <p:spPr/>
        <p:txBody>
          <a:bodyPr/>
          <a:lstStyle/>
          <a:p>
            <a:fld id="{DF28FB93-0A08-4E7D-8E63-9EFA29F1E093}" type="slidenum">
              <a:rPr lang="en-US" smtClean="0"/>
              <a:pPr/>
              <a:t>23</a:t>
            </a:fld>
            <a:endParaRPr lang="en-US" dirty="0"/>
          </a:p>
        </p:txBody>
      </p:sp>
      <p:sp>
        <p:nvSpPr>
          <p:cNvPr id="4" name="TextBox 3">
            <a:extLst>
              <a:ext uri="{FF2B5EF4-FFF2-40B4-BE49-F238E27FC236}">
                <a16:creationId xmlns:a16="http://schemas.microsoft.com/office/drawing/2014/main" id="{0BE3714F-6AC6-491C-A13E-37D11164E0AD}"/>
              </a:ext>
            </a:extLst>
          </p:cNvPr>
          <p:cNvSpPr txBox="1"/>
          <p:nvPr/>
        </p:nvSpPr>
        <p:spPr>
          <a:xfrm>
            <a:off x="-73057" y="0"/>
            <a:ext cx="6094428" cy="369332"/>
          </a:xfrm>
          <a:prstGeom prst="rect">
            <a:avLst/>
          </a:prstGeom>
          <a:noFill/>
        </p:spPr>
        <p:txBody>
          <a:bodyPr wrap="square">
            <a:spAutoFit/>
          </a:bodyPr>
          <a:lstStyle/>
          <a:p>
            <a:r>
              <a:rPr lang="en-IN" sz="1800" b="1" dirty="0">
                <a:latin typeface="Times New Roman" panose="02020603050405020304" pitchFamily="18" charset="0"/>
                <a:cs typeface="Times New Roman" panose="02020603050405020304" pitchFamily="18" charset="0"/>
              </a:rPr>
              <a:t>SIMULATION RESULTS (MODE 3):</a:t>
            </a:r>
            <a:endParaRPr lang="en-IN" dirty="0"/>
          </a:p>
        </p:txBody>
      </p:sp>
      <p:pic>
        <p:nvPicPr>
          <p:cNvPr id="6" name="Picture 5">
            <a:extLst>
              <a:ext uri="{FF2B5EF4-FFF2-40B4-BE49-F238E27FC236}">
                <a16:creationId xmlns:a16="http://schemas.microsoft.com/office/drawing/2014/main" id="{7504BCF9-DE8B-4DFB-A5B8-74BBFD6D2090}"/>
              </a:ext>
            </a:extLst>
          </p:cNvPr>
          <p:cNvPicPr>
            <a:picLocks noChangeAspect="1"/>
          </p:cNvPicPr>
          <p:nvPr/>
        </p:nvPicPr>
        <p:blipFill>
          <a:blip r:embed="rId2"/>
          <a:stretch>
            <a:fillRect/>
          </a:stretch>
        </p:blipFill>
        <p:spPr>
          <a:xfrm>
            <a:off x="0" y="429934"/>
            <a:ext cx="4051381" cy="5729810"/>
          </a:xfrm>
          <a:prstGeom prst="rect">
            <a:avLst/>
          </a:prstGeom>
        </p:spPr>
      </p:pic>
      <p:pic>
        <p:nvPicPr>
          <p:cNvPr id="8" name="Picture 7">
            <a:extLst>
              <a:ext uri="{FF2B5EF4-FFF2-40B4-BE49-F238E27FC236}">
                <a16:creationId xmlns:a16="http://schemas.microsoft.com/office/drawing/2014/main" id="{BBFDA3FC-AFEC-4B4F-B69E-D9696562C290}"/>
              </a:ext>
            </a:extLst>
          </p:cNvPr>
          <p:cNvPicPr>
            <a:picLocks noChangeAspect="1"/>
          </p:cNvPicPr>
          <p:nvPr/>
        </p:nvPicPr>
        <p:blipFill>
          <a:blip r:embed="rId3"/>
          <a:stretch>
            <a:fillRect/>
          </a:stretch>
        </p:blipFill>
        <p:spPr>
          <a:xfrm>
            <a:off x="4051382" y="429934"/>
            <a:ext cx="3881888" cy="5490099"/>
          </a:xfrm>
          <a:prstGeom prst="rect">
            <a:avLst/>
          </a:prstGeom>
        </p:spPr>
      </p:pic>
      <p:pic>
        <p:nvPicPr>
          <p:cNvPr id="10" name="Picture 9">
            <a:extLst>
              <a:ext uri="{FF2B5EF4-FFF2-40B4-BE49-F238E27FC236}">
                <a16:creationId xmlns:a16="http://schemas.microsoft.com/office/drawing/2014/main" id="{8203FD57-E645-45A4-AB41-279600D08C58}"/>
              </a:ext>
            </a:extLst>
          </p:cNvPr>
          <p:cNvPicPr>
            <a:picLocks noChangeAspect="1"/>
          </p:cNvPicPr>
          <p:nvPr/>
        </p:nvPicPr>
        <p:blipFill rotWithShape="1">
          <a:blip r:embed="rId4"/>
          <a:srcRect t="3162" b="67010"/>
          <a:stretch/>
        </p:blipFill>
        <p:spPr>
          <a:xfrm>
            <a:off x="7856956" y="429935"/>
            <a:ext cx="4366246" cy="1841926"/>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0F464608-DE8A-4A84-AB1E-268E0602A2DE}"/>
                  </a:ext>
                </a:extLst>
              </p:cNvPr>
              <p:cNvSpPr txBox="1"/>
              <p:nvPr/>
            </p:nvSpPr>
            <p:spPr>
              <a:xfrm>
                <a:off x="8154971" y="2437095"/>
                <a:ext cx="3654458" cy="3317703"/>
              </a:xfrm>
              <a:prstGeom prst="rect">
                <a:avLst/>
              </a:prstGeom>
              <a:noFill/>
            </p:spPr>
            <p:txBody>
              <a:bodyPr wrap="square">
                <a:spAutoFit/>
              </a:bodyPr>
              <a:lstStyle/>
              <a:p>
                <a:pPr algn="just">
                  <a:lnSpc>
                    <a:spcPct val="150000"/>
                  </a:lnSpc>
                  <a:spcAft>
                    <a:spcPts val="800"/>
                  </a:spcAft>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For an input voltage of </a:t>
                </a:r>
                <a14:m>
                  <m:oMath xmlns:m="http://schemas.openxmlformats.org/officeDocument/2006/math">
                    <m:sSub>
                      <m:sSubPr>
                        <m:ctrlPr>
                          <a:rPr lang="en-IN" sz="1800" i="1">
                            <a:effectLst/>
                            <a:latin typeface="Cambria Math" panose="02040503050406030204" pitchFamily="18" charset="0"/>
                            <a:ea typeface="Calibri" panose="020F0502020204030204" pitchFamily="34" charset="0"/>
                            <a:cs typeface="Times New Roman" panose="02020603050405020304" pitchFamily="18" charset="0"/>
                          </a:rPr>
                        </m:ctrlPr>
                      </m:sSubPr>
                      <m:e>
                        <m:r>
                          <m:rPr>
                            <m:sty m:val="p"/>
                          </m:rPr>
                          <a:rPr lang="en-IN" sz="1800">
                            <a:effectLst/>
                            <a:latin typeface="Cambria Math" panose="02040503050406030204" pitchFamily="18" charset="0"/>
                            <a:ea typeface="Calibri" panose="020F0502020204030204" pitchFamily="34" charset="0"/>
                            <a:cs typeface="Times New Roman" panose="02020603050405020304" pitchFamily="18" charset="0"/>
                          </a:rPr>
                          <m:t>V</m:t>
                        </m:r>
                      </m:e>
                      <m:sub>
                        <m:r>
                          <m:rPr>
                            <m:sty m:val="p"/>
                          </m:rPr>
                          <a:rPr lang="en-IN" sz="1800">
                            <a:effectLst/>
                            <a:latin typeface="Cambria Math" panose="02040503050406030204" pitchFamily="18" charset="0"/>
                            <a:ea typeface="Calibri" panose="020F0502020204030204" pitchFamily="34" charset="0"/>
                            <a:cs typeface="Times New Roman" panose="02020603050405020304" pitchFamily="18" charset="0"/>
                          </a:rPr>
                          <m:t>DC</m:t>
                        </m:r>
                      </m:sub>
                    </m:sSub>
                  </m:oMath>
                </a14:m>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IN" dirty="0">
                    <a:latin typeface="Times New Roman" panose="02020603050405020304" pitchFamily="18" charset="0"/>
                    <a:ea typeface="Times New Roman" panose="02020603050405020304" pitchFamily="18" charset="0"/>
                    <a:cs typeface="Times New Roman" panose="02020603050405020304" pitchFamily="18" charset="0"/>
                  </a:rPr>
                  <a:t>C</a:t>
                </a: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ommon mode voltage comprising of levels  </a:t>
                </a:r>
                <a14:m>
                  <m:oMath xmlns:m="http://schemas.openxmlformats.org/officeDocument/2006/math">
                    <m:f>
                      <m:fPr>
                        <m:ctrlPr>
                          <a:rPr lang="en-IN" sz="1800" i="1">
                            <a:effectLst/>
                            <a:latin typeface="Cambria Math" panose="02040503050406030204" pitchFamily="18" charset="0"/>
                            <a:ea typeface="Times New Roman" panose="02020603050405020304" pitchFamily="18" charset="0"/>
                            <a:cs typeface="Times New Roman" panose="02020603050405020304" pitchFamily="18" charset="0"/>
                          </a:rPr>
                        </m:ctrlPr>
                      </m:fPr>
                      <m:num>
                        <m:r>
                          <a:rPr lang="en-IN" sz="1800" i="1">
                            <a:effectLst/>
                            <a:latin typeface="Cambria Math" panose="02040503050406030204" pitchFamily="18" charset="0"/>
                            <a:ea typeface="Times New Roman" panose="02020603050405020304" pitchFamily="18" charset="0"/>
                            <a:cs typeface="Times New Roman" panose="02020603050405020304" pitchFamily="18" charset="0"/>
                          </a:rPr>
                          <m:t>23</m:t>
                        </m:r>
                        <m:sSub>
                          <m:sSubPr>
                            <m:ctrlPr>
                              <a:rPr lang="en-IN"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m:rPr>
                                <m:sty m:val="p"/>
                              </m:rPr>
                              <a:rPr lang="en-IN" sz="1800">
                                <a:effectLst/>
                                <a:latin typeface="Cambria Math" panose="02040503050406030204" pitchFamily="18" charset="0"/>
                                <a:ea typeface="Times New Roman" panose="02020603050405020304" pitchFamily="18" charset="0"/>
                                <a:cs typeface="Times New Roman" panose="02020603050405020304" pitchFamily="18" charset="0"/>
                              </a:rPr>
                              <m:t>V</m:t>
                            </m:r>
                          </m:e>
                          <m:sub>
                            <m:r>
                              <m:rPr>
                                <m:sty m:val="p"/>
                              </m:rPr>
                              <a:rPr lang="en-IN" sz="1800">
                                <a:effectLst/>
                                <a:latin typeface="Cambria Math" panose="02040503050406030204" pitchFamily="18" charset="0"/>
                                <a:ea typeface="Times New Roman" panose="02020603050405020304" pitchFamily="18" charset="0"/>
                                <a:cs typeface="Times New Roman" panose="02020603050405020304" pitchFamily="18" charset="0"/>
                              </a:rPr>
                              <m:t>DC</m:t>
                            </m:r>
                          </m:sub>
                        </m:sSub>
                      </m:num>
                      <m:den>
                        <m:r>
                          <a:rPr lang="en-IN" sz="1800">
                            <a:effectLst/>
                            <a:latin typeface="Cambria Math" panose="02040503050406030204" pitchFamily="18" charset="0"/>
                            <a:ea typeface="Times New Roman" panose="02020603050405020304" pitchFamily="18" charset="0"/>
                            <a:cs typeface="Times New Roman" panose="02020603050405020304" pitchFamily="18" charset="0"/>
                          </a:rPr>
                          <m:t>102</m:t>
                        </m:r>
                      </m:den>
                    </m:f>
                  </m:oMath>
                </a14:m>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 , </a:t>
                </a:r>
                <a14:m>
                  <m:oMath xmlns:m="http://schemas.openxmlformats.org/officeDocument/2006/math">
                    <m:f>
                      <m:fPr>
                        <m:ctrlPr>
                          <a:rPr lang="en-IN" sz="1800" i="1">
                            <a:effectLst/>
                            <a:latin typeface="Cambria Math" panose="02040503050406030204" pitchFamily="18" charset="0"/>
                            <a:ea typeface="Times New Roman" panose="02020603050405020304" pitchFamily="18" charset="0"/>
                            <a:cs typeface="Times New Roman" panose="02020603050405020304" pitchFamily="18" charset="0"/>
                          </a:rPr>
                        </m:ctrlPr>
                      </m:fPr>
                      <m:num>
                        <m:sSub>
                          <m:sSubPr>
                            <m:ctrlPr>
                              <a:rPr lang="en-IN"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m:rPr>
                                <m:sty m:val="p"/>
                              </m:rPr>
                              <a:rPr lang="en-IN" sz="1800">
                                <a:effectLst/>
                                <a:latin typeface="Cambria Math" panose="02040503050406030204" pitchFamily="18" charset="0"/>
                                <a:ea typeface="Times New Roman" panose="02020603050405020304" pitchFamily="18" charset="0"/>
                                <a:cs typeface="Times New Roman" panose="02020603050405020304" pitchFamily="18" charset="0"/>
                              </a:rPr>
                              <m:t>V</m:t>
                            </m:r>
                          </m:e>
                          <m:sub>
                            <m:r>
                              <m:rPr>
                                <m:sty m:val="p"/>
                              </m:rPr>
                              <a:rPr lang="en-IN" sz="1800">
                                <a:effectLst/>
                                <a:latin typeface="Cambria Math" panose="02040503050406030204" pitchFamily="18" charset="0"/>
                                <a:ea typeface="Times New Roman" panose="02020603050405020304" pitchFamily="18" charset="0"/>
                                <a:cs typeface="Times New Roman" panose="02020603050405020304" pitchFamily="18" charset="0"/>
                              </a:rPr>
                              <m:t>DC</m:t>
                            </m:r>
                          </m:sub>
                        </m:sSub>
                      </m:num>
                      <m:den>
                        <m:r>
                          <a:rPr lang="en-IN" sz="1800">
                            <a:effectLst/>
                            <a:latin typeface="Cambria Math" panose="02040503050406030204" pitchFamily="18" charset="0"/>
                            <a:ea typeface="Times New Roman" panose="02020603050405020304" pitchFamily="18" charset="0"/>
                            <a:cs typeface="Times New Roman" panose="02020603050405020304" pitchFamily="18" charset="0"/>
                          </a:rPr>
                          <m:t>3</m:t>
                        </m:r>
                      </m:den>
                    </m:f>
                    <m:r>
                      <a:rPr lang="en-IN" sz="1800" i="1">
                        <a:effectLst/>
                        <a:latin typeface="Cambria Math" panose="02040503050406030204" pitchFamily="18" charset="0"/>
                        <a:ea typeface="Times New Roman" panose="02020603050405020304" pitchFamily="18" charset="0"/>
                        <a:cs typeface="Times New Roman" panose="02020603050405020304" pitchFamily="18" charset="0"/>
                      </a:rPr>
                      <m:t>, </m:t>
                    </m:r>
                    <m:f>
                      <m:fPr>
                        <m:ctrlPr>
                          <a:rPr lang="en-IN" sz="1800" i="1">
                            <a:effectLst/>
                            <a:latin typeface="Cambria Math" panose="02040503050406030204" pitchFamily="18" charset="0"/>
                            <a:ea typeface="Times New Roman" panose="02020603050405020304" pitchFamily="18" charset="0"/>
                            <a:cs typeface="Times New Roman" panose="02020603050405020304" pitchFamily="18" charset="0"/>
                          </a:rPr>
                        </m:ctrlPr>
                      </m:fPr>
                      <m:num>
                        <m:r>
                          <a:rPr lang="en-IN" sz="1800">
                            <a:effectLst/>
                            <a:latin typeface="Cambria Math" panose="02040503050406030204" pitchFamily="18" charset="0"/>
                            <a:ea typeface="Times New Roman" panose="02020603050405020304" pitchFamily="18" charset="0"/>
                            <a:cs typeface="Times New Roman" panose="02020603050405020304" pitchFamily="18" charset="0"/>
                          </a:rPr>
                          <m:t>15</m:t>
                        </m:r>
                        <m:sSub>
                          <m:sSubPr>
                            <m:ctrlPr>
                              <a:rPr lang="en-IN"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m:rPr>
                                <m:sty m:val="p"/>
                              </m:rPr>
                              <a:rPr lang="en-IN" sz="1800">
                                <a:effectLst/>
                                <a:latin typeface="Cambria Math" panose="02040503050406030204" pitchFamily="18" charset="0"/>
                                <a:ea typeface="Times New Roman" panose="02020603050405020304" pitchFamily="18" charset="0"/>
                                <a:cs typeface="Times New Roman" panose="02020603050405020304" pitchFamily="18" charset="0"/>
                              </a:rPr>
                              <m:t>V</m:t>
                            </m:r>
                          </m:e>
                          <m:sub>
                            <m:r>
                              <m:rPr>
                                <m:sty m:val="p"/>
                              </m:rPr>
                              <a:rPr lang="en-IN" sz="1800">
                                <a:effectLst/>
                                <a:latin typeface="Cambria Math" panose="02040503050406030204" pitchFamily="18" charset="0"/>
                                <a:ea typeface="Times New Roman" panose="02020603050405020304" pitchFamily="18" charset="0"/>
                                <a:cs typeface="Times New Roman" panose="02020603050405020304" pitchFamily="18" charset="0"/>
                              </a:rPr>
                              <m:t>DC</m:t>
                            </m:r>
                          </m:sub>
                        </m:sSub>
                      </m:num>
                      <m:den>
                        <m:r>
                          <a:rPr lang="en-IN" sz="1800">
                            <a:effectLst/>
                            <a:latin typeface="Cambria Math" panose="02040503050406030204" pitchFamily="18" charset="0"/>
                            <a:ea typeface="Times New Roman" panose="02020603050405020304" pitchFamily="18" charset="0"/>
                            <a:cs typeface="Times New Roman" panose="02020603050405020304" pitchFamily="18" charset="0"/>
                          </a:rPr>
                          <m:t>34</m:t>
                        </m:r>
                      </m:den>
                    </m:f>
                  </m:oMath>
                </a14:m>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a:t>
                </a:r>
                <a14:m>
                  <m:oMath xmlns:m="http://schemas.openxmlformats.org/officeDocument/2006/math">
                    <m:r>
                      <a:rPr lang="en-IN" sz="1800">
                        <a:effectLst/>
                        <a:latin typeface="Cambria Math" panose="02040503050406030204" pitchFamily="18" charset="0"/>
                        <a:ea typeface="Times New Roman" panose="02020603050405020304" pitchFamily="18" charset="0"/>
                        <a:cs typeface="Times New Roman" panose="02020603050405020304" pitchFamily="18" charset="0"/>
                      </a:rPr>
                      <m:t> </m:t>
                    </m:r>
                    <m:f>
                      <m:fPr>
                        <m:ctrlPr>
                          <a:rPr lang="en-IN" sz="1800" i="1">
                            <a:effectLst/>
                            <a:latin typeface="Cambria Math" panose="02040503050406030204" pitchFamily="18" charset="0"/>
                            <a:ea typeface="Times New Roman" panose="02020603050405020304" pitchFamily="18" charset="0"/>
                            <a:cs typeface="Times New Roman" panose="02020603050405020304" pitchFamily="18" charset="0"/>
                          </a:rPr>
                        </m:ctrlPr>
                      </m:fPr>
                      <m:num>
                        <m:r>
                          <a:rPr lang="en-IN" sz="1800">
                            <a:effectLst/>
                            <a:latin typeface="Cambria Math" panose="02040503050406030204" pitchFamily="18" charset="0"/>
                            <a:ea typeface="Times New Roman" panose="02020603050405020304" pitchFamily="18" charset="0"/>
                            <a:cs typeface="Times New Roman" panose="02020603050405020304" pitchFamily="18" charset="0"/>
                          </a:rPr>
                          <m:t>28</m:t>
                        </m:r>
                        <m:sSub>
                          <m:sSubPr>
                            <m:ctrlPr>
                              <a:rPr lang="en-IN"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m:rPr>
                                <m:sty m:val="p"/>
                              </m:rPr>
                              <a:rPr lang="en-IN" sz="1800">
                                <a:effectLst/>
                                <a:latin typeface="Cambria Math" panose="02040503050406030204" pitchFamily="18" charset="0"/>
                                <a:ea typeface="Times New Roman" panose="02020603050405020304" pitchFamily="18" charset="0"/>
                                <a:cs typeface="Times New Roman" panose="02020603050405020304" pitchFamily="18" charset="0"/>
                              </a:rPr>
                              <m:t>V</m:t>
                            </m:r>
                          </m:e>
                          <m:sub>
                            <m:r>
                              <m:rPr>
                                <m:sty m:val="p"/>
                              </m:rPr>
                              <a:rPr lang="en-IN" sz="1800">
                                <a:effectLst/>
                                <a:latin typeface="Cambria Math" panose="02040503050406030204" pitchFamily="18" charset="0"/>
                                <a:ea typeface="Times New Roman" panose="02020603050405020304" pitchFamily="18" charset="0"/>
                                <a:cs typeface="Times New Roman" panose="02020603050405020304" pitchFamily="18" charset="0"/>
                              </a:rPr>
                              <m:t>DC</m:t>
                            </m:r>
                          </m:sub>
                        </m:sSub>
                      </m:num>
                      <m:den>
                        <m:r>
                          <a:rPr lang="en-IN" sz="1800">
                            <a:effectLst/>
                            <a:latin typeface="Cambria Math" panose="02040503050406030204" pitchFamily="18" charset="0"/>
                            <a:ea typeface="Times New Roman" panose="02020603050405020304" pitchFamily="18" charset="0"/>
                            <a:cs typeface="Times New Roman" panose="02020603050405020304" pitchFamily="18" charset="0"/>
                          </a:rPr>
                          <m:t>51</m:t>
                        </m:r>
                      </m:den>
                    </m:f>
                  </m:oMath>
                </a14:m>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 </a:t>
                </a:r>
                <a14:m>
                  <m:oMath xmlns:m="http://schemas.openxmlformats.org/officeDocument/2006/math">
                    <m:f>
                      <m:fPr>
                        <m:ctrlPr>
                          <a:rPr lang="en-IN" sz="1800" i="1">
                            <a:effectLst/>
                            <a:latin typeface="Cambria Math" panose="02040503050406030204" pitchFamily="18" charset="0"/>
                            <a:ea typeface="Times New Roman" panose="02020603050405020304" pitchFamily="18" charset="0"/>
                            <a:cs typeface="Times New Roman" panose="02020603050405020304" pitchFamily="18" charset="0"/>
                          </a:rPr>
                        </m:ctrlPr>
                      </m:fPr>
                      <m:num>
                        <m:r>
                          <a:rPr lang="en-IN" sz="1800">
                            <a:effectLst/>
                            <a:latin typeface="Cambria Math" panose="02040503050406030204" pitchFamily="18" charset="0"/>
                            <a:ea typeface="Times New Roman" panose="02020603050405020304" pitchFamily="18" charset="0"/>
                            <a:cs typeface="Times New Roman" panose="02020603050405020304" pitchFamily="18" charset="0"/>
                          </a:rPr>
                          <m:t>2</m:t>
                        </m:r>
                        <m:sSub>
                          <m:sSubPr>
                            <m:ctrlPr>
                              <a:rPr lang="en-IN"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m:rPr>
                                <m:sty m:val="p"/>
                              </m:rPr>
                              <a:rPr lang="en-IN" sz="1800">
                                <a:effectLst/>
                                <a:latin typeface="Cambria Math" panose="02040503050406030204" pitchFamily="18" charset="0"/>
                                <a:ea typeface="Times New Roman" panose="02020603050405020304" pitchFamily="18" charset="0"/>
                                <a:cs typeface="Times New Roman" panose="02020603050405020304" pitchFamily="18" charset="0"/>
                              </a:rPr>
                              <m:t>V</m:t>
                            </m:r>
                          </m:e>
                          <m:sub>
                            <m:r>
                              <m:rPr>
                                <m:sty m:val="p"/>
                              </m:rPr>
                              <a:rPr lang="en-IN" sz="1800">
                                <a:effectLst/>
                                <a:latin typeface="Cambria Math" panose="02040503050406030204" pitchFamily="18" charset="0"/>
                                <a:ea typeface="Times New Roman" panose="02020603050405020304" pitchFamily="18" charset="0"/>
                                <a:cs typeface="Times New Roman" panose="02020603050405020304" pitchFamily="18" charset="0"/>
                              </a:rPr>
                              <m:t>DC</m:t>
                            </m:r>
                          </m:sub>
                        </m:sSub>
                      </m:num>
                      <m:den>
                        <m:r>
                          <a:rPr lang="en-IN" sz="1800">
                            <a:effectLst/>
                            <a:latin typeface="Cambria Math" panose="02040503050406030204" pitchFamily="18" charset="0"/>
                            <a:ea typeface="Times New Roman" panose="02020603050405020304" pitchFamily="18" charset="0"/>
                            <a:cs typeface="Times New Roman" panose="02020603050405020304" pitchFamily="18" charset="0"/>
                          </a:rPr>
                          <m:t>3</m:t>
                        </m:r>
                      </m:den>
                    </m:f>
                  </m:oMath>
                </a14:m>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 and </a:t>
                </a:r>
                <a14:m>
                  <m:oMath xmlns:m="http://schemas.openxmlformats.org/officeDocument/2006/math">
                    <m:f>
                      <m:fPr>
                        <m:ctrlPr>
                          <a:rPr lang="en-IN" sz="1800" i="1">
                            <a:effectLst/>
                            <a:latin typeface="Cambria Math" panose="02040503050406030204" pitchFamily="18" charset="0"/>
                            <a:ea typeface="Times New Roman" panose="02020603050405020304" pitchFamily="18" charset="0"/>
                            <a:cs typeface="Times New Roman" panose="02020603050405020304" pitchFamily="18" charset="0"/>
                          </a:rPr>
                        </m:ctrlPr>
                      </m:fPr>
                      <m:num>
                        <m:r>
                          <a:rPr lang="en-IN" sz="1800" i="1">
                            <a:effectLst/>
                            <a:latin typeface="Cambria Math" panose="02040503050406030204" pitchFamily="18" charset="0"/>
                            <a:ea typeface="Times New Roman" panose="02020603050405020304" pitchFamily="18" charset="0"/>
                            <a:cs typeface="Times New Roman" panose="02020603050405020304" pitchFamily="18" charset="0"/>
                          </a:rPr>
                          <m:t>40</m:t>
                        </m:r>
                        <m:sSub>
                          <m:sSubPr>
                            <m:ctrlPr>
                              <a:rPr lang="en-IN"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m:rPr>
                                <m:sty m:val="p"/>
                              </m:rPr>
                              <a:rPr lang="en-IN" sz="1800">
                                <a:effectLst/>
                                <a:latin typeface="Cambria Math" panose="02040503050406030204" pitchFamily="18" charset="0"/>
                                <a:ea typeface="Times New Roman" panose="02020603050405020304" pitchFamily="18" charset="0"/>
                                <a:cs typeface="Times New Roman" panose="02020603050405020304" pitchFamily="18" charset="0"/>
                              </a:rPr>
                              <m:t>V</m:t>
                            </m:r>
                          </m:e>
                          <m:sub>
                            <m:r>
                              <m:rPr>
                                <m:sty m:val="p"/>
                              </m:rPr>
                              <a:rPr lang="en-IN" sz="1800">
                                <a:effectLst/>
                                <a:latin typeface="Cambria Math" panose="02040503050406030204" pitchFamily="18" charset="0"/>
                                <a:ea typeface="Times New Roman" panose="02020603050405020304" pitchFamily="18" charset="0"/>
                                <a:cs typeface="Times New Roman" panose="02020603050405020304" pitchFamily="18" charset="0"/>
                              </a:rPr>
                              <m:t>DC</m:t>
                            </m:r>
                          </m:sub>
                        </m:sSub>
                      </m:num>
                      <m:den>
                        <m:r>
                          <a:rPr lang="en-IN" sz="1800">
                            <a:effectLst/>
                            <a:latin typeface="Cambria Math" panose="02040503050406030204" pitchFamily="18" charset="0"/>
                            <a:ea typeface="Times New Roman" panose="02020603050405020304" pitchFamily="18" charset="0"/>
                            <a:cs typeface="Times New Roman" panose="02020603050405020304" pitchFamily="18" charset="0"/>
                          </a:rPr>
                          <m:t>51</m:t>
                        </m:r>
                      </m:den>
                    </m:f>
                  </m:oMath>
                </a14:m>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 are obtained.</a:t>
                </a:r>
                <a:r>
                  <a:rPr lang="en-IN" sz="1800" dirty="0">
                    <a:latin typeface="Times New Roman" panose="02020603050405020304" pitchFamily="18" charset="0"/>
                    <a:cs typeface="Times New Roman" panose="02020603050405020304" pitchFamily="18" charset="0"/>
                  </a:rPr>
                  <a:t> Here, The machine runs at no load condition, So the Electromagnetic Torque </a:t>
                </a:r>
                <a14:m>
                  <m:oMath xmlns:m="http://schemas.openxmlformats.org/officeDocument/2006/math">
                    <m:sSub>
                      <m:sSubPr>
                        <m:ctrlPr>
                          <a:rPr lang="en-IN" sz="1800" i="1">
                            <a:latin typeface="Cambria Math" panose="02040503050406030204" pitchFamily="18" charset="0"/>
                          </a:rPr>
                        </m:ctrlPr>
                      </m:sSubPr>
                      <m:e>
                        <m:r>
                          <a:rPr lang="en-IN" sz="1800" i="1">
                            <a:latin typeface="Cambria Math" panose="02040503050406030204" pitchFamily="18" charset="0"/>
                          </a:rPr>
                          <m:t>(</m:t>
                        </m:r>
                        <m:r>
                          <a:rPr lang="en-IN" sz="1800" i="1">
                            <a:latin typeface="Cambria Math" panose="02040503050406030204" pitchFamily="18" charset="0"/>
                          </a:rPr>
                          <m:t>𝑇</m:t>
                        </m:r>
                      </m:e>
                      <m:sub>
                        <m:r>
                          <a:rPr lang="en-IN" sz="1800" i="1">
                            <a:latin typeface="Cambria Math" panose="02040503050406030204" pitchFamily="18" charset="0"/>
                          </a:rPr>
                          <m:t>𝑒</m:t>
                        </m:r>
                      </m:sub>
                    </m:sSub>
                  </m:oMath>
                </a14:m>
                <a:r>
                  <a:rPr lang="en-IN" sz="1800" dirty="0">
                    <a:latin typeface="Times New Roman" panose="02020603050405020304" pitchFamily="18" charset="0"/>
                    <a:cs typeface="Times New Roman" panose="02020603050405020304" pitchFamily="18" charset="0"/>
                  </a:rPr>
                  <a:t>) is zero.</a:t>
                </a:r>
              </a:p>
            </p:txBody>
          </p:sp>
        </mc:Choice>
        <mc:Fallback xmlns="">
          <p:sp>
            <p:nvSpPr>
              <p:cNvPr id="12" name="TextBox 11">
                <a:extLst>
                  <a:ext uri="{FF2B5EF4-FFF2-40B4-BE49-F238E27FC236}">
                    <a16:creationId xmlns:a16="http://schemas.microsoft.com/office/drawing/2014/main" id="{0F464608-DE8A-4A84-AB1E-268E0602A2DE}"/>
                  </a:ext>
                </a:extLst>
              </p:cNvPr>
              <p:cNvSpPr txBox="1">
                <a:spLocks noRot="1" noChangeAspect="1" noMove="1" noResize="1" noEditPoints="1" noAdjustHandles="1" noChangeArrowheads="1" noChangeShapeType="1" noTextEdit="1"/>
              </p:cNvSpPr>
              <p:nvPr/>
            </p:nvSpPr>
            <p:spPr>
              <a:xfrm>
                <a:off x="8154971" y="2437095"/>
                <a:ext cx="3654458" cy="3317703"/>
              </a:xfrm>
              <a:prstGeom prst="rect">
                <a:avLst/>
              </a:prstGeom>
              <a:blipFill>
                <a:blip r:embed="rId5"/>
                <a:stretch>
                  <a:fillRect l="-1503" r="-1336" b="-2022"/>
                </a:stretch>
              </a:blipFill>
            </p:spPr>
            <p:txBody>
              <a:bodyPr/>
              <a:lstStyle/>
              <a:p>
                <a:r>
                  <a:rPr lang="en-IN">
                    <a:noFill/>
                  </a:rPr>
                  <a:t> </a:t>
                </a:r>
              </a:p>
            </p:txBody>
          </p:sp>
        </mc:Fallback>
      </mc:AlternateContent>
    </p:spTree>
    <p:extLst>
      <p:ext uri="{BB962C8B-B14F-4D97-AF65-F5344CB8AC3E}">
        <p14:creationId xmlns:p14="http://schemas.microsoft.com/office/powerpoint/2010/main" val="35777395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453D71D-5810-498C-B80B-3745B9CB98B8}"/>
              </a:ext>
            </a:extLst>
          </p:cNvPr>
          <p:cNvSpPr>
            <a:spLocks noGrp="1"/>
          </p:cNvSpPr>
          <p:nvPr>
            <p:ph type="sldNum" sz="quarter" idx="12"/>
          </p:nvPr>
        </p:nvSpPr>
        <p:spPr/>
        <p:txBody>
          <a:bodyPr/>
          <a:lstStyle/>
          <a:p>
            <a:fld id="{DF28FB93-0A08-4E7D-8E63-9EFA29F1E093}" type="slidenum">
              <a:rPr lang="en-US" smtClean="0"/>
              <a:pPr/>
              <a:t>24</a:t>
            </a:fld>
            <a:endParaRPr lang="en-US" dirty="0"/>
          </a:p>
        </p:txBody>
      </p:sp>
      <p:sp>
        <p:nvSpPr>
          <p:cNvPr id="4" name="TextBox 3">
            <a:extLst>
              <a:ext uri="{FF2B5EF4-FFF2-40B4-BE49-F238E27FC236}">
                <a16:creationId xmlns:a16="http://schemas.microsoft.com/office/drawing/2014/main" id="{2CA968E9-C192-4365-8734-0FB46264971A}"/>
              </a:ext>
            </a:extLst>
          </p:cNvPr>
          <p:cNvSpPr txBox="1"/>
          <p:nvPr/>
        </p:nvSpPr>
        <p:spPr>
          <a:xfrm>
            <a:off x="-82484" y="0"/>
            <a:ext cx="6094428" cy="369332"/>
          </a:xfrm>
          <a:prstGeom prst="rect">
            <a:avLst/>
          </a:prstGeom>
          <a:noFill/>
        </p:spPr>
        <p:txBody>
          <a:bodyPr wrap="square">
            <a:spAutoFit/>
          </a:bodyPr>
          <a:lstStyle/>
          <a:p>
            <a:r>
              <a:rPr lang="en-IN" sz="1800" b="1" dirty="0">
                <a:latin typeface="Times New Roman" panose="02020603050405020304" pitchFamily="18" charset="0"/>
                <a:cs typeface="Times New Roman" panose="02020603050405020304" pitchFamily="18" charset="0"/>
              </a:rPr>
              <a:t>SIMULATION RESULTS (MODE 4):</a:t>
            </a:r>
            <a:endParaRPr lang="en-IN" dirty="0"/>
          </a:p>
        </p:txBody>
      </p:sp>
      <p:pic>
        <p:nvPicPr>
          <p:cNvPr id="6" name="Picture 5">
            <a:extLst>
              <a:ext uri="{FF2B5EF4-FFF2-40B4-BE49-F238E27FC236}">
                <a16:creationId xmlns:a16="http://schemas.microsoft.com/office/drawing/2014/main" id="{5664E25A-90B9-4579-8092-528655928167}"/>
              </a:ext>
            </a:extLst>
          </p:cNvPr>
          <p:cNvPicPr>
            <a:picLocks noChangeAspect="1"/>
          </p:cNvPicPr>
          <p:nvPr/>
        </p:nvPicPr>
        <p:blipFill>
          <a:blip r:embed="rId2"/>
          <a:stretch>
            <a:fillRect/>
          </a:stretch>
        </p:blipFill>
        <p:spPr>
          <a:xfrm>
            <a:off x="0" y="369332"/>
            <a:ext cx="3990445" cy="5643629"/>
          </a:xfrm>
          <a:prstGeom prst="rect">
            <a:avLst/>
          </a:prstGeom>
        </p:spPr>
      </p:pic>
      <p:pic>
        <p:nvPicPr>
          <p:cNvPr id="8" name="Picture 7">
            <a:extLst>
              <a:ext uri="{FF2B5EF4-FFF2-40B4-BE49-F238E27FC236}">
                <a16:creationId xmlns:a16="http://schemas.microsoft.com/office/drawing/2014/main" id="{1861EEE8-4760-4E68-9CA4-6DF20666EFA7}"/>
              </a:ext>
            </a:extLst>
          </p:cNvPr>
          <p:cNvPicPr>
            <a:picLocks noChangeAspect="1"/>
          </p:cNvPicPr>
          <p:nvPr/>
        </p:nvPicPr>
        <p:blipFill>
          <a:blip r:embed="rId3"/>
          <a:stretch>
            <a:fillRect/>
          </a:stretch>
        </p:blipFill>
        <p:spPr>
          <a:xfrm>
            <a:off x="3990446" y="369332"/>
            <a:ext cx="3824376" cy="5643629"/>
          </a:xfrm>
          <a:prstGeom prst="rect">
            <a:avLst/>
          </a:prstGeom>
        </p:spPr>
      </p:pic>
      <p:pic>
        <p:nvPicPr>
          <p:cNvPr id="10" name="Picture 9">
            <a:extLst>
              <a:ext uri="{FF2B5EF4-FFF2-40B4-BE49-F238E27FC236}">
                <a16:creationId xmlns:a16="http://schemas.microsoft.com/office/drawing/2014/main" id="{2BF1772B-56A0-45D9-B461-378B351894BA}"/>
              </a:ext>
            </a:extLst>
          </p:cNvPr>
          <p:cNvPicPr>
            <a:picLocks noChangeAspect="1"/>
          </p:cNvPicPr>
          <p:nvPr/>
        </p:nvPicPr>
        <p:blipFill rotWithShape="1">
          <a:blip r:embed="rId4"/>
          <a:srcRect t="2612" b="66461"/>
          <a:stretch/>
        </p:blipFill>
        <p:spPr>
          <a:xfrm>
            <a:off x="7814823" y="369332"/>
            <a:ext cx="4371102" cy="1911955"/>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FC12DA74-D91B-49BF-97BE-B80D4083B1CB}"/>
                  </a:ext>
                </a:extLst>
              </p:cNvPr>
              <p:cNvSpPr txBox="1"/>
              <p:nvPr/>
            </p:nvSpPr>
            <p:spPr>
              <a:xfrm>
                <a:off x="7945331" y="2441543"/>
                <a:ext cx="4110085" cy="2303387"/>
              </a:xfrm>
              <a:prstGeom prst="rect">
                <a:avLst/>
              </a:prstGeom>
              <a:noFill/>
            </p:spPr>
            <p:txBody>
              <a:bodyPr wrap="square">
                <a:spAutoFit/>
              </a:bodyPr>
              <a:lstStyle/>
              <a:p>
                <a:pPr algn="just">
                  <a:lnSpc>
                    <a:spcPct val="150000"/>
                  </a:lnSpc>
                  <a:spcAft>
                    <a:spcPts val="800"/>
                  </a:spcAft>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For an input voltage of </a:t>
                </a:r>
                <a14:m>
                  <m:oMath xmlns:m="http://schemas.openxmlformats.org/officeDocument/2006/math">
                    <m:sSub>
                      <m:sSubPr>
                        <m:ctrlPr>
                          <a:rPr lang="en-IN" sz="1800" i="1">
                            <a:effectLst/>
                            <a:latin typeface="Cambria Math" panose="02040503050406030204" pitchFamily="18" charset="0"/>
                            <a:ea typeface="Calibri" panose="020F0502020204030204" pitchFamily="34" charset="0"/>
                            <a:cs typeface="Times New Roman" panose="02020603050405020304" pitchFamily="18" charset="0"/>
                          </a:rPr>
                        </m:ctrlPr>
                      </m:sSubPr>
                      <m:e>
                        <m:r>
                          <m:rPr>
                            <m:sty m:val="p"/>
                          </m:rPr>
                          <a:rPr lang="en-IN" sz="1800">
                            <a:effectLst/>
                            <a:latin typeface="Cambria Math" panose="02040503050406030204" pitchFamily="18" charset="0"/>
                            <a:ea typeface="Calibri" panose="020F0502020204030204" pitchFamily="34" charset="0"/>
                            <a:cs typeface="Times New Roman" panose="02020603050405020304" pitchFamily="18" charset="0"/>
                          </a:rPr>
                          <m:t>V</m:t>
                        </m:r>
                      </m:e>
                      <m:sub>
                        <m:r>
                          <m:rPr>
                            <m:sty m:val="p"/>
                          </m:rPr>
                          <a:rPr lang="en-IN" sz="1800">
                            <a:effectLst/>
                            <a:latin typeface="Cambria Math" panose="02040503050406030204" pitchFamily="18" charset="0"/>
                            <a:ea typeface="Calibri" panose="020F0502020204030204" pitchFamily="34" charset="0"/>
                            <a:cs typeface="Times New Roman" panose="02020603050405020304" pitchFamily="18" charset="0"/>
                          </a:rPr>
                          <m:t>DC</m:t>
                        </m:r>
                      </m:sub>
                    </m:sSub>
                  </m:oMath>
                </a14:m>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IN" dirty="0">
                    <a:latin typeface="Times New Roman" panose="02020603050405020304" pitchFamily="18" charset="0"/>
                    <a:ea typeface="Times New Roman" panose="02020603050405020304" pitchFamily="18" charset="0"/>
                    <a:cs typeface="Times New Roman" panose="02020603050405020304" pitchFamily="18" charset="0"/>
                  </a:rPr>
                  <a:t>C</a:t>
                </a: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ommon mode voltage comprising of levels </a:t>
                </a:r>
                <a14:m>
                  <m:oMath xmlns:m="http://schemas.openxmlformats.org/officeDocument/2006/math">
                    <m:f>
                      <m:fPr>
                        <m:ctrlPr>
                          <a:rPr lang="en-IN" sz="1800" i="1">
                            <a:effectLst/>
                            <a:latin typeface="Cambria Math" panose="02040503050406030204" pitchFamily="18" charset="0"/>
                            <a:ea typeface="Times New Roman" panose="02020603050405020304" pitchFamily="18" charset="0"/>
                            <a:cs typeface="Times New Roman" panose="02020603050405020304" pitchFamily="18" charset="0"/>
                          </a:rPr>
                        </m:ctrlPr>
                      </m:fPr>
                      <m:num>
                        <m:sSub>
                          <m:sSubPr>
                            <m:ctrlPr>
                              <a:rPr lang="en-IN"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m:rPr>
                                <m:sty m:val="p"/>
                              </m:rPr>
                              <a:rPr lang="en-IN" sz="1800">
                                <a:effectLst/>
                                <a:latin typeface="Cambria Math" panose="02040503050406030204" pitchFamily="18" charset="0"/>
                                <a:ea typeface="Times New Roman" panose="02020603050405020304" pitchFamily="18" charset="0"/>
                                <a:cs typeface="Times New Roman" panose="02020603050405020304" pitchFamily="18" charset="0"/>
                              </a:rPr>
                              <m:t>V</m:t>
                            </m:r>
                          </m:e>
                          <m:sub>
                            <m:r>
                              <m:rPr>
                                <m:sty m:val="p"/>
                              </m:rPr>
                              <a:rPr lang="en-IN" sz="1800">
                                <a:effectLst/>
                                <a:latin typeface="Cambria Math" panose="02040503050406030204" pitchFamily="18" charset="0"/>
                                <a:ea typeface="Times New Roman" panose="02020603050405020304" pitchFamily="18" charset="0"/>
                                <a:cs typeface="Times New Roman" panose="02020603050405020304" pitchFamily="18" charset="0"/>
                              </a:rPr>
                              <m:t>DC</m:t>
                            </m:r>
                          </m:sub>
                        </m:sSub>
                      </m:num>
                      <m:den>
                        <m:r>
                          <a:rPr lang="en-IN" sz="1800">
                            <a:effectLst/>
                            <a:latin typeface="Cambria Math" panose="02040503050406030204" pitchFamily="18" charset="0"/>
                            <a:ea typeface="Times New Roman" panose="02020603050405020304" pitchFamily="18" charset="0"/>
                            <a:cs typeface="Times New Roman" panose="02020603050405020304" pitchFamily="18" charset="0"/>
                          </a:rPr>
                          <m:t>3</m:t>
                        </m:r>
                      </m:den>
                    </m:f>
                    <m:r>
                      <a:rPr lang="en-IN" sz="1800" i="1">
                        <a:effectLst/>
                        <a:latin typeface="Cambria Math" panose="02040503050406030204" pitchFamily="18" charset="0"/>
                        <a:ea typeface="Times New Roman" panose="02020603050405020304" pitchFamily="18" charset="0"/>
                        <a:cs typeface="Times New Roman" panose="02020603050405020304" pitchFamily="18" charset="0"/>
                      </a:rPr>
                      <m:t>, </m:t>
                    </m:r>
                    <m:f>
                      <m:fPr>
                        <m:ctrlPr>
                          <a:rPr lang="en-IN" sz="1800" i="1">
                            <a:effectLst/>
                            <a:latin typeface="Cambria Math" panose="02040503050406030204" pitchFamily="18" charset="0"/>
                            <a:ea typeface="Times New Roman" panose="02020603050405020304" pitchFamily="18" charset="0"/>
                            <a:cs typeface="Times New Roman" panose="02020603050405020304" pitchFamily="18" charset="0"/>
                          </a:rPr>
                        </m:ctrlPr>
                      </m:fPr>
                      <m:num>
                        <m:r>
                          <a:rPr lang="en-IN" sz="1800">
                            <a:effectLst/>
                            <a:latin typeface="Cambria Math" panose="02040503050406030204" pitchFamily="18" charset="0"/>
                            <a:ea typeface="Times New Roman" panose="02020603050405020304" pitchFamily="18" charset="0"/>
                            <a:cs typeface="Times New Roman" panose="02020603050405020304" pitchFamily="18" charset="0"/>
                          </a:rPr>
                          <m:t>15</m:t>
                        </m:r>
                        <m:sSub>
                          <m:sSubPr>
                            <m:ctrlPr>
                              <a:rPr lang="en-IN"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m:rPr>
                                <m:sty m:val="p"/>
                              </m:rPr>
                              <a:rPr lang="en-IN" sz="1800">
                                <a:effectLst/>
                                <a:latin typeface="Cambria Math" panose="02040503050406030204" pitchFamily="18" charset="0"/>
                                <a:ea typeface="Times New Roman" panose="02020603050405020304" pitchFamily="18" charset="0"/>
                                <a:cs typeface="Times New Roman" panose="02020603050405020304" pitchFamily="18" charset="0"/>
                              </a:rPr>
                              <m:t>V</m:t>
                            </m:r>
                          </m:e>
                          <m:sub>
                            <m:r>
                              <m:rPr>
                                <m:sty m:val="p"/>
                              </m:rPr>
                              <a:rPr lang="en-IN" sz="1800">
                                <a:effectLst/>
                                <a:latin typeface="Cambria Math" panose="02040503050406030204" pitchFamily="18" charset="0"/>
                                <a:ea typeface="Times New Roman" panose="02020603050405020304" pitchFamily="18" charset="0"/>
                                <a:cs typeface="Times New Roman" panose="02020603050405020304" pitchFamily="18" charset="0"/>
                              </a:rPr>
                              <m:t>DC</m:t>
                            </m:r>
                          </m:sub>
                        </m:sSub>
                      </m:num>
                      <m:den>
                        <m:r>
                          <a:rPr lang="en-IN" sz="1800">
                            <a:effectLst/>
                            <a:latin typeface="Cambria Math" panose="02040503050406030204" pitchFamily="18" charset="0"/>
                            <a:ea typeface="Times New Roman" panose="02020603050405020304" pitchFamily="18" charset="0"/>
                            <a:cs typeface="Times New Roman" panose="02020603050405020304" pitchFamily="18" charset="0"/>
                          </a:rPr>
                          <m:t>34</m:t>
                        </m:r>
                      </m:den>
                    </m:f>
                  </m:oMath>
                </a14:m>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a:t>
                </a:r>
                <a14:m>
                  <m:oMath xmlns:m="http://schemas.openxmlformats.org/officeDocument/2006/math">
                    <m:r>
                      <a:rPr lang="en-IN" sz="1800">
                        <a:effectLst/>
                        <a:latin typeface="Cambria Math" panose="02040503050406030204" pitchFamily="18" charset="0"/>
                        <a:ea typeface="Times New Roman" panose="02020603050405020304" pitchFamily="18" charset="0"/>
                        <a:cs typeface="Times New Roman" panose="02020603050405020304" pitchFamily="18" charset="0"/>
                      </a:rPr>
                      <m:t> </m:t>
                    </m:r>
                    <m:f>
                      <m:fPr>
                        <m:ctrlPr>
                          <a:rPr lang="en-IN" sz="1800" i="1">
                            <a:effectLst/>
                            <a:latin typeface="Cambria Math" panose="02040503050406030204" pitchFamily="18" charset="0"/>
                            <a:ea typeface="Times New Roman" panose="02020603050405020304" pitchFamily="18" charset="0"/>
                            <a:cs typeface="Times New Roman" panose="02020603050405020304" pitchFamily="18" charset="0"/>
                          </a:rPr>
                        </m:ctrlPr>
                      </m:fPr>
                      <m:num>
                        <m:r>
                          <a:rPr lang="en-IN" sz="1800">
                            <a:effectLst/>
                            <a:latin typeface="Cambria Math" panose="02040503050406030204" pitchFamily="18" charset="0"/>
                            <a:ea typeface="Times New Roman" panose="02020603050405020304" pitchFamily="18" charset="0"/>
                            <a:cs typeface="Times New Roman" panose="02020603050405020304" pitchFamily="18" charset="0"/>
                          </a:rPr>
                          <m:t>28</m:t>
                        </m:r>
                        <m:sSub>
                          <m:sSubPr>
                            <m:ctrlPr>
                              <a:rPr lang="en-IN"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m:rPr>
                                <m:sty m:val="p"/>
                              </m:rPr>
                              <a:rPr lang="en-IN" sz="1800">
                                <a:effectLst/>
                                <a:latin typeface="Cambria Math" panose="02040503050406030204" pitchFamily="18" charset="0"/>
                                <a:ea typeface="Times New Roman" panose="02020603050405020304" pitchFamily="18" charset="0"/>
                                <a:cs typeface="Times New Roman" panose="02020603050405020304" pitchFamily="18" charset="0"/>
                              </a:rPr>
                              <m:t>V</m:t>
                            </m:r>
                          </m:e>
                          <m:sub>
                            <m:r>
                              <m:rPr>
                                <m:sty m:val="p"/>
                              </m:rPr>
                              <a:rPr lang="en-IN" sz="1800">
                                <a:effectLst/>
                                <a:latin typeface="Cambria Math" panose="02040503050406030204" pitchFamily="18" charset="0"/>
                                <a:ea typeface="Times New Roman" panose="02020603050405020304" pitchFamily="18" charset="0"/>
                                <a:cs typeface="Times New Roman" panose="02020603050405020304" pitchFamily="18" charset="0"/>
                              </a:rPr>
                              <m:t>DC</m:t>
                            </m:r>
                          </m:sub>
                        </m:sSub>
                      </m:num>
                      <m:den>
                        <m:r>
                          <a:rPr lang="en-IN" sz="1800">
                            <a:effectLst/>
                            <a:latin typeface="Cambria Math" panose="02040503050406030204" pitchFamily="18" charset="0"/>
                            <a:ea typeface="Times New Roman" panose="02020603050405020304" pitchFamily="18" charset="0"/>
                            <a:cs typeface="Times New Roman" panose="02020603050405020304" pitchFamily="18" charset="0"/>
                          </a:rPr>
                          <m:t>51</m:t>
                        </m:r>
                      </m:den>
                    </m:f>
                  </m:oMath>
                </a14:m>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 </a:t>
                </a:r>
                <a14:m>
                  <m:oMath xmlns:m="http://schemas.openxmlformats.org/officeDocument/2006/math">
                    <m:f>
                      <m:fPr>
                        <m:ctrlPr>
                          <a:rPr lang="en-IN" sz="1800" i="1">
                            <a:effectLst/>
                            <a:latin typeface="Cambria Math" panose="02040503050406030204" pitchFamily="18" charset="0"/>
                            <a:ea typeface="Times New Roman" panose="02020603050405020304" pitchFamily="18" charset="0"/>
                            <a:cs typeface="Times New Roman" panose="02020603050405020304" pitchFamily="18" charset="0"/>
                          </a:rPr>
                        </m:ctrlPr>
                      </m:fPr>
                      <m:num>
                        <m:r>
                          <a:rPr lang="en-IN" sz="1800">
                            <a:effectLst/>
                            <a:latin typeface="Cambria Math" panose="02040503050406030204" pitchFamily="18" charset="0"/>
                            <a:ea typeface="Times New Roman" panose="02020603050405020304" pitchFamily="18" charset="0"/>
                            <a:cs typeface="Times New Roman" panose="02020603050405020304" pitchFamily="18" charset="0"/>
                          </a:rPr>
                          <m:t>2</m:t>
                        </m:r>
                        <m:sSub>
                          <m:sSubPr>
                            <m:ctrlPr>
                              <a:rPr lang="en-IN"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m:rPr>
                                <m:sty m:val="p"/>
                              </m:rPr>
                              <a:rPr lang="en-IN" sz="1800">
                                <a:effectLst/>
                                <a:latin typeface="Cambria Math" panose="02040503050406030204" pitchFamily="18" charset="0"/>
                                <a:ea typeface="Times New Roman" panose="02020603050405020304" pitchFamily="18" charset="0"/>
                                <a:cs typeface="Times New Roman" panose="02020603050405020304" pitchFamily="18" charset="0"/>
                              </a:rPr>
                              <m:t>V</m:t>
                            </m:r>
                          </m:e>
                          <m:sub>
                            <m:r>
                              <m:rPr>
                                <m:sty m:val="p"/>
                              </m:rPr>
                              <a:rPr lang="en-IN" sz="1800">
                                <a:effectLst/>
                                <a:latin typeface="Cambria Math" panose="02040503050406030204" pitchFamily="18" charset="0"/>
                                <a:ea typeface="Times New Roman" panose="02020603050405020304" pitchFamily="18" charset="0"/>
                                <a:cs typeface="Times New Roman" panose="02020603050405020304" pitchFamily="18" charset="0"/>
                              </a:rPr>
                              <m:t>DC</m:t>
                            </m:r>
                          </m:sub>
                        </m:sSub>
                      </m:num>
                      <m:den>
                        <m:r>
                          <a:rPr lang="en-IN" sz="1800">
                            <a:effectLst/>
                            <a:latin typeface="Cambria Math" panose="02040503050406030204" pitchFamily="18" charset="0"/>
                            <a:ea typeface="Times New Roman" panose="02020603050405020304" pitchFamily="18" charset="0"/>
                            <a:cs typeface="Times New Roman" panose="02020603050405020304" pitchFamily="18" charset="0"/>
                          </a:rPr>
                          <m:t>3</m:t>
                        </m:r>
                      </m:den>
                    </m:f>
                    <m:r>
                      <a:rPr lang="en-IN" sz="1800" b="0" i="0" smtClean="0">
                        <a:effectLst/>
                        <a:latin typeface="Cambria Math" panose="02040503050406030204" pitchFamily="18" charset="0"/>
                        <a:ea typeface="Times New Roman" panose="02020603050405020304" pitchFamily="18" charset="0"/>
                        <a:cs typeface="Times New Roman" panose="02020603050405020304" pitchFamily="18" charset="0"/>
                      </a:rPr>
                      <m:t> </m:t>
                    </m:r>
                  </m:oMath>
                </a14:m>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are obtained.</a:t>
                </a:r>
                <a:r>
                  <a:rPr lang="en-IN" sz="1800" dirty="0">
                    <a:latin typeface="Times New Roman" panose="02020603050405020304" pitchFamily="18" charset="0"/>
                    <a:cs typeface="Times New Roman" panose="02020603050405020304" pitchFamily="18" charset="0"/>
                  </a:rPr>
                  <a:t> Here, The machine runs at no load condition, So the Electromagnetic Torque </a:t>
                </a:r>
                <a14:m>
                  <m:oMath xmlns:m="http://schemas.openxmlformats.org/officeDocument/2006/math">
                    <m:sSub>
                      <m:sSubPr>
                        <m:ctrlPr>
                          <a:rPr lang="en-IN" sz="1800" i="1">
                            <a:latin typeface="Cambria Math" panose="02040503050406030204" pitchFamily="18" charset="0"/>
                          </a:rPr>
                        </m:ctrlPr>
                      </m:sSubPr>
                      <m:e>
                        <m:r>
                          <a:rPr lang="en-IN" sz="1800" i="1">
                            <a:latin typeface="Cambria Math" panose="02040503050406030204" pitchFamily="18" charset="0"/>
                          </a:rPr>
                          <m:t>(</m:t>
                        </m:r>
                        <m:r>
                          <a:rPr lang="en-IN" sz="1800" i="1">
                            <a:latin typeface="Cambria Math" panose="02040503050406030204" pitchFamily="18" charset="0"/>
                          </a:rPr>
                          <m:t>𝑇</m:t>
                        </m:r>
                      </m:e>
                      <m:sub>
                        <m:r>
                          <a:rPr lang="en-IN" sz="1800" i="1">
                            <a:latin typeface="Cambria Math" panose="02040503050406030204" pitchFamily="18" charset="0"/>
                          </a:rPr>
                          <m:t>𝑒</m:t>
                        </m:r>
                      </m:sub>
                    </m:sSub>
                  </m:oMath>
                </a14:m>
                <a:r>
                  <a:rPr lang="en-IN" sz="1800" dirty="0">
                    <a:latin typeface="Times New Roman" panose="02020603050405020304" pitchFamily="18" charset="0"/>
                    <a:cs typeface="Times New Roman" panose="02020603050405020304" pitchFamily="18" charset="0"/>
                  </a:rPr>
                  <a:t>) is zero.</a:t>
                </a:r>
              </a:p>
            </p:txBody>
          </p:sp>
        </mc:Choice>
        <mc:Fallback xmlns="">
          <p:sp>
            <p:nvSpPr>
              <p:cNvPr id="12" name="TextBox 11">
                <a:extLst>
                  <a:ext uri="{FF2B5EF4-FFF2-40B4-BE49-F238E27FC236}">
                    <a16:creationId xmlns:a16="http://schemas.microsoft.com/office/drawing/2014/main" id="{FC12DA74-D91B-49BF-97BE-B80D4083B1CB}"/>
                  </a:ext>
                </a:extLst>
              </p:cNvPr>
              <p:cNvSpPr txBox="1">
                <a:spLocks noRot="1" noChangeAspect="1" noMove="1" noResize="1" noEditPoints="1" noAdjustHandles="1" noChangeArrowheads="1" noChangeShapeType="1" noTextEdit="1"/>
              </p:cNvSpPr>
              <p:nvPr/>
            </p:nvSpPr>
            <p:spPr>
              <a:xfrm>
                <a:off x="7945331" y="2441543"/>
                <a:ext cx="4110085" cy="2303387"/>
              </a:xfrm>
              <a:prstGeom prst="rect">
                <a:avLst/>
              </a:prstGeom>
              <a:blipFill>
                <a:blip r:embed="rId5"/>
                <a:stretch>
                  <a:fillRect l="-1185" r="-1185" b="-3448"/>
                </a:stretch>
              </a:blipFill>
            </p:spPr>
            <p:txBody>
              <a:bodyPr/>
              <a:lstStyle/>
              <a:p>
                <a:r>
                  <a:rPr lang="en-IN">
                    <a:noFill/>
                  </a:rPr>
                  <a:t> </a:t>
                </a:r>
              </a:p>
            </p:txBody>
          </p:sp>
        </mc:Fallback>
      </mc:AlternateContent>
    </p:spTree>
    <p:extLst>
      <p:ext uri="{BB962C8B-B14F-4D97-AF65-F5344CB8AC3E}">
        <p14:creationId xmlns:p14="http://schemas.microsoft.com/office/powerpoint/2010/main" val="32315293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03883E8-B53E-46A1-AA51-BF2383625A77}"/>
              </a:ext>
            </a:extLst>
          </p:cNvPr>
          <p:cNvSpPr>
            <a:spLocks noGrp="1"/>
          </p:cNvSpPr>
          <p:nvPr>
            <p:ph type="sldNum" sz="quarter" idx="12"/>
          </p:nvPr>
        </p:nvSpPr>
        <p:spPr/>
        <p:txBody>
          <a:bodyPr/>
          <a:lstStyle/>
          <a:p>
            <a:fld id="{DF28FB93-0A08-4E7D-8E63-9EFA29F1E093}" type="slidenum">
              <a:rPr lang="en-US" smtClean="0"/>
              <a:pPr/>
              <a:t>25</a:t>
            </a:fld>
            <a:endParaRPr lang="en-US" dirty="0"/>
          </a:p>
        </p:txBody>
      </p:sp>
      <mc:AlternateContent xmlns:mc="http://schemas.openxmlformats.org/markup-compatibility/2006" xmlns:a14="http://schemas.microsoft.com/office/drawing/2010/main">
        <mc:Choice Requires="a14">
          <p:graphicFrame>
            <p:nvGraphicFramePr>
              <p:cNvPr id="9" name="Table 11">
                <a:extLst>
                  <a:ext uri="{FF2B5EF4-FFF2-40B4-BE49-F238E27FC236}">
                    <a16:creationId xmlns:a16="http://schemas.microsoft.com/office/drawing/2014/main" id="{B576FD84-2A39-4352-8CE3-D56CA19CF1D8}"/>
                  </a:ext>
                </a:extLst>
              </p:cNvPr>
              <p:cNvGraphicFramePr>
                <a:graphicFrameLocks noGrp="1"/>
              </p:cNvGraphicFramePr>
              <p:nvPr>
                <p:extLst>
                  <p:ext uri="{D42A27DB-BD31-4B8C-83A1-F6EECF244321}">
                    <p14:modId xmlns:p14="http://schemas.microsoft.com/office/powerpoint/2010/main" val="1078056732"/>
                  </p:ext>
                </p:extLst>
              </p:nvPr>
            </p:nvGraphicFramePr>
            <p:xfrm>
              <a:off x="1976085" y="581196"/>
              <a:ext cx="8239829" cy="4430598"/>
            </p:xfrm>
            <a:graphic>
              <a:graphicData uri="http://schemas.openxmlformats.org/drawingml/2006/table">
                <a:tbl>
                  <a:tblPr firstRow="1" bandRow="1">
                    <a:tableStyleId>{073A0DAA-6AF3-43AB-8588-CEC1D06C72B9}</a:tableStyleId>
                  </a:tblPr>
                  <a:tblGrid>
                    <a:gridCol w="2223466">
                      <a:extLst>
                        <a:ext uri="{9D8B030D-6E8A-4147-A177-3AD203B41FA5}">
                          <a16:colId xmlns:a16="http://schemas.microsoft.com/office/drawing/2014/main" val="3521428729"/>
                        </a:ext>
                      </a:extLst>
                    </a:gridCol>
                    <a:gridCol w="3687830">
                      <a:extLst>
                        <a:ext uri="{9D8B030D-6E8A-4147-A177-3AD203B41FA5}">
                          <a16:colId xmlns:a16="http://schemas.microsoft.com/office/drawing/2014/main" val="549114408"/>
                        </a:ext>
                      </a:extLst>
                    </a:gridCol>
                    <a:gridCol w="2328533">
                      <a:extLst>
                        <a:ext uri="{9D8B030D-6E8A-4147-A177-3AD203B41FA5}">
                          <a16:colId xmlns:a16="http://schemas.microsoft.com/office/drawing/2014/main" val="3730377992"/>
                        </a:ext>
                      </a:extLst>
                    </a:gridCol>
                  </a:tblGrid>
                  <a:tr h="1056339">
                    <a:tc>
                      <a:txBody>
                        <a:bodyPr/>
                        <a:lstStyle/>
                        <a:p>
                          <a:pPr algn="ctr"/>
                          <a:endParaRPr lang="en-IN" dirty="0">
                            <a:latin typeface="Times New Roman" panose="02020603050405020304" pitchFamily="18" charset="0"/>
                            <a:cs typeface="Times New Roman" panose="02020603050405020304" pitchFamily="18" charset="0"/>
                          </a:endParaRPr>
                        </a:p>
                        <a:p>
                          <a:pPr algn="ctr"/>
                          <a:r>
                            <a:rPr lang="en-IN" dirty="0">
                              <a:latin typeface="Times New Roman" panose="02020603050405020304" pitchFamily="18" charset="0"/>
                              <a:cs typeface="Times New Roman" panose="02020603050405020304" pitchFamily="18" charset="0"/>
                            </a:rPr>
                            <a:t>MODE</a:t>
                          </a:r>
                        </a:p>
                      </a:txBody>
                      <a:tcPr/>
                    </a:tc>
                    <a:tc>
                      <a:txBody>
                        <a:bodyPr/>
                        <a:lstStyle/>
                        <a:p>
                          <a:pPr algn="ctr"/>
                          <a:r>
                            <a:rPr lang="en-IN" dirty="0">
                              <a:latin typeface="Times New Roman" panose="02020603050405020304" pitchFamily="18" charset="0"/>
                              <a:cs typeface="Times New Roman" panose="02020603050405020304" pitchFamily="18" charset="0"/>
                            </a:rPr>
                            <a:t>COMMON MODE VOLTAGE (</a:t>
                          </a:r>
                          <a:r>
                            <a:rPr lang="en-IN" dirty="0" err="1">
                              <a:latin typeface="Times New Roman" panose="02020603050405020304" pitchFamily="18" charset="0"/>
                              <a:cs typeface="Times New Roman" panose="02020603050405020304" pitchFamily="18" charset="0"/>
                            </a:rPr>
                            <a:t>Vno</a:t>
                          </a:r>
                          <a:r>
                            <a:rPr lang="en-IN" dirty="0">
                              <a:latin typeface="Times New Roman" panose="02020603050405020304" pitchFamily="18" charset="0"/>
                              <a:cs typeface="Times New Roman" panose="02020603050405020304" pitchFamily="18" charset="0"/>
                            </a:rPr>
                            <a:t>)</a:t>
                          </a:r>
                        </a:p>
                      </a:txBody>
                      <a:tcPr/>
                    </a:tc>
                    <a:tc>
                      <a:txBody>
                        <a:bodyPr/>
                        <a:lstStyle/>
                        <a:p>
                          <a:pPr algn="ctr"/>
                          <a:r>
                            <a:rPr lang="en-IN" dirty="0">
                              <a:latin typeface="Times New Roman" panose="02020603050405020304" pitchFamily="18" charset="0"/>
                              <a:cs typeface="Times New Roman" panose="02020603050405020304" pitchFamily="18" charset="0"/>
                            </a:rPr>
                            <a:t>THD (%)</a:t>
                          </a:r>
                        </a:p>
                      </a:txBody>
                      <a:tcPr/>
                    </a:tc>
                    <a:extLst>
                      <a:ext uri="{0D108BD9-81ED-4DB2-BD59-A6C34878D82A}">
                        <a16:rowId xmlns:a16="http://schemas.microsoft.com/office/drawing/2014/main" val="3420599585"/>
                      </a:ext>
                    </a:extLst>
                  </a:tr>
                  <a:tr h="923290">
                    <a:tc>
                      <a:txBody>
                        <a:bodyPr/>
                        <a:lstStyle/>
                        <a:p>
                          <a:pPr algn="ctr"/>
                          <a:r>
                            <a:rPr lang="en-IN" dirty="0">
                              <a:latin typeface="Times New Roman" panose="02020603050405020304" pitchFamily="18" charset="0"/>
                              <a:cs typeface="Times New Roman" panose="02020603050405020304" pitchFamily="18" charset="0"/>
                            </a:rPr>
                            <a:t>1</a:t>
                          </a:r>
                        </a:p>
                      </a:txBody>
                      <a:tcPr/>
                    </a:tc>
                    <a:tc>
                      <a:txBody>
                        <a:bodyPr/>
                        <a:lstStyle/>
                        <a:p>
                          <a:pPr>
                            <a:lnSpc>
                              <a:spcPct val="150000"/>
                            </a:lnSpc>
                          </a:pPr>
                          <a14:m>
                            <m:oMath xmlns:m="http://schemas.openxmlformats.org/officeDocument/2006/math">
                              <m:f>
                                <m:fPr>
                                  <m:ctrlPr>
                                    <a:rPr lang="en-IN" sz="1800" i="1" smtClean="0">
                                      <a:effectLst/>
                                      <a:latin typeface="Cambria Math" panose="02040503050406030204" pitchFamily="18" charset="0"/>
                                      <a:ea typeface="Times New Roman" panose="02020603050405020304" pitchFamily="18" charset="0"/>
                                      <a:cs typeface="Times New Roman" panose="02020603050405020304" pitchFamily="18" charset="0"/>
                                    </a:rPr>
                                  </m:ctrlPr>
                                </m:fPr>
                                <m:num>
                                  <m:r>
                                    <a:rPr lang="en-IN" sz="1800" i="1">
                                      <a:effectLst/>
                                      <a:latin typeface="Cambria Math" panose="02040503050406030204" pitchFamily="18" charset="0"/>
                                      <a:ea typeface="Times New Roman" panose="02020603050405020304" pitchFamily="18" charset="0"/>
                                      <a:cs typeface="Times New Roman" panose="02020603050405020304" pitchFamily="18" charset="0"/>
                                    </a:rPr>
                                    <m:t>23</m:t>
                                  </m:r>
                                  <m:sSub>
                                    <m:sSubPr>
                                      <m:ctrlPr>
                                        <a:rPr lang="en-IN"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m:rPr>
                                          <m:sty m:val="p"/>
                                        </m:rPr>
                                        <a:rPr lang="en-IN" sz="1800">
                                          <a:effectLst/>
                                          <a:latin typeface="Cambria Math" panose="02040503050406030204" pitchFamily="18" charset="0"/>
                                          <a:ea typeface="Times New Roman" panose="02020603050405020304" pitchFamily="18" charset="0"/>
                                          <a:cs typeface="Times New Roman" panose="02020603050405020304" pitchFamily="18" charset="0"/>
                                        </a:rPr>
                                        <m:t>V</m:t>
                                      </m:r>
                                    </m:e>
                                    <m:sub>
                                      <m:r>
                                        <m:rPr>
                                          <m:sty m:val="p"/>
                                        </m:rPr>
                                        <a:rPr lang="en-IN" sz="1800">
                                          <a:effectLst/>
                                          <a:latin typeface="Cambria Math" panose="02040503050406030204" pitchFamily="18" charset="0"/>
                                          <a:ea typeface="Times New Roman" panose="02020603050405020304" pitchFamily="18" charset="0"/>
                                          <a:cs typeface="Times New Roman" panose="02020603050405020304" pitchFamily="18" charset="0"/>
                                        </a:rPr>
                                        <m:t>DC</m:t>
                                      </m:r>
                                    </m:sub>
                                  </m:sSub>
                                </m:num>
                                <m:den>
                                  <m:r>
                                    <a:rPr lang="en-IN" sz="1800">
                                      <a:effectLst/>
                                      <a:latin typeface="Cambria Math" panose="02040503050406030204" pitchFamily="18" charset="0"/>
                                      <a:ea typeface="Times New Roman" panose="02020603050405020304" pitchFamily="18" charset="0"/>
                                      <a:cs typeface="Times New Roman" panose="02020603050405020304" pitchFamily="18" charset="0"/>
                                    </a:rPr>
                                    <m:t>102</m:t>
                                  </m:r>
                                </m:den>
                              </m:f>
                            </m:oMath>
                          </a14:m>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 , </a:t>
                          </a:r>
                          <a14:m>
                            <m:oMath xmlns:m="http://schemas.openxmlformats.org/officeDocument/2006/math">
                              <m:f>
                                <m:fPr>
                                  <m:ctrlPr>
                                    <a:rPr lang="en-IN" sz="1800" i="1">
                                      <a:effectLst/>
                                      <a:latin typeface="Cambria Math" panose="02040503050406030204" pitchFamily="18" charset="0"/>
                                      <a:ea typeface="Times New Roman" panose="02020603050405020304" pitchFamily="18" charset="0"/>
                                      <a:cs typeface="Times New Roman" panose="02020603050405020304" pitchFamily="18" charset="0"/>
                                    </a:rPr>
                                  </m:ctrlPr>
                                </m:fPr>
                                <m:num>
                                  <m:sSub>
                                    <m:sSubPr>
                                      <m:ctrlPr>
                                        <a:rPr lang="en-IN"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m:rPr>
                                          <m:sty m:val="p"/>
                                        </m:rPr>
                                        <a:rPr lang="en-IN" sz="1800">
                                          <a:effectLst/>
                                          <a:latin typeface="Cambria Math" panose="02040503050406030204" pitchFamily="18" charset="0"/>
                                          <a:ea typeface="Times New Roman" panose="02020603050405020304" pitchFamily="18" charset="0"/>
                                          <a:cs typeface="Times New Roman" panose="02020603050405020304" pitchFamily="18" charset="0"/>
                                        </a:rPr>
                                        <m:t>V</m:t>
                                      </m:r>
                                    </m:e>
                                    <m:sub>
                                      <m:r>
                                        <m:rPr>
                                          <m:sty m:val="p"/>
                                        </m:rPr>
                                        <a:rPr lang="en-IN" sz="1800">
                                          <a:effectLst/>
                                          <a:latin typeface="Cambria Math" panose="02040503050406030204" pitchFamily="18" charset="0"/>
                                          <a:ea typeface="Times New Roman" panose="02020603050405020304" pitchFamily="18" charset="0"/>
                                          <a:cs typeface="Times New Roman" panose="02020603050405020304" pitchFamily="18" charset="0"/>
                                        </a:rPr>
                                        <m:t>DC</m:t>
                                      </m:r>
                                    </m:sub>
                                  </m:sSub>
                                </m:num>
                                <m:den>
                                  <m:r>
                                    <a:rPr lang="en-IN" sz="1800">
                                      <a:effectLst/>
                                      <a:latin typeface="Cambria Math" panose="02040503050406030204" pitchFamily="18" charset="0"/>
                                      <a:ea typeface="Times New Roman" panose="02020603050405020304" pitchFamily="18" charset="0"/>
                                      <a:cs typeface="Times New Roman" panose="02020603050405020304" pitchFamily="18" charset="0"/>
                                    </a:rPr>
                                    <m:t>3</m:t>
                                  </m:r>
                                </m:den>
                              </m:f>
                              <m:r>
                                <a:rPr lang="en-IN" sz="1800" i="1">
                                  <a:effectLst/>
                                  <a:latin typeface="Cambria Math" panose="02040503050406030204" pitchFamily="18" charset="0"/>
                                  <a:ea typeface="Times New Roman" panose="02020603050405020304" pitchFamily="18" charset="0"/>
                                  <a:cs typeface="Times New Roman" panose="02020603050405020304" pitchFamily="18" charset="0"/>
                                </a:rPr>
                                <m:t>, </m:t>
                              </m:r>
                              <m:f>
                                <m:fPr>
                                  <m:ctrlPr>
                                    <a:rPr lang="en-IN" sz="1800" i="1">
                                      <a:effectLst/>
                                      <a:latin typeface="Cambria Math" panose="02040503050406030204" pitchFamily="18" charset="0"/>
                                      <a:ea typeface="Times New Roman" panose="02020603050405020304" pitchFamily="18" charset="0"/>
                                      <a:cs typeface="Times New Roman" panose="02020603050405020304" pitchFamily="18" charset="0"/>
                                    </a:rPr>
                                  </m:ctrlPr>
                                </m:fPr>
                                <m:num>
                                  <m:r>
                                    <a:rPr lang="en-IN" sz="1800">
                                      <a:effectLst/>
                                      <a:latin typeface="Cambria Math" panose="02040503050406030204" pitchFamily="18" charset="0"/>
                                      <a:ea typeface="Times New Roman" panose="02020603050405020304" pitchFamily="18" charset="0"/>
                                      <a:cs typeface="Times New Roman" panose="02020603050405020304" pitchFamily="18" charset="0"/>
                                    </a:rPr>
                                    <m:t>15</m:t>
                                  </m:r>
                                  <m:sSub>
                                    <m:sSubPr>
                                      <m:ctrlPr>
                                        <a:rPr lang="en-IN"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m:rPr>
                                          <m:sty m:val="p"/>
                                        </m:rPr>
                                        <a:rPr lang="en-IN" sz="1800">
                                          <a:effectLst/>
                                          <a:latin typeface="Cambria Math" panose="02040503050406030204" pitchFamily="18" charset="0"/>
                                          <a:ea typeface="Times New Roman" panose="02020603050405020304" pitchFamily="18" charset="0"/>
                                          <a:cs typeface="Times New Roman" panose="02020603050405020304" pitchFamily="18" charset="0"/>
                                        </a:rPr>
                                        <m:t>V</m:t>
                                      </m:r>
                                    </m:e>
                                    <m:sub>
                                      <m:r>
                                        <m:rPr>
                                          <m:sty m:val="p"/>
                                        </m:rPr>
                                        <a:rPr lang="en-IN" sz="1800">
                                          <a:effectLst/>
                                          <a:latin typeface="Cambria Math" panose="02040503050406030204" pitchFamily="18" charset="0"/>
                                          <a:ea typeface="Times New Roman" panose="02020603050405020304" pitchFamily="18" charset="0"/>
                                          <a:cs typeface="Times New Roman" panose="02020603050405020304" pitchFamily="18" charset="0"/>
                                        </a:rPr>
                                        <m:t>DC</m:t>
                                      </m:r>
                                    </m:sub>
                                  </m:sSub>
                                </m:num>
                                <m:den>
                                  <m:r>
                                    <a:rPr lang="en-IN" sz="1800">
                                      <a:effectLst/>
                                      <a:latin typeface="Cambria Math" panose="02040503050406030204" pitchFamily="18" charset="0"/>
                                      <a:ea typeface="Times New Roman" panose="02020603050405020304" pitchFamily="18" charset="0"/>
                                      <a:cs typeface="Times New Roman" panose="02020603050405020304" pitchFamily="18" charset="0"/>
                                    </a:rPr>
                                    <m:t>34</m:t>
                                  </m:r>
                                </m:den>
                              </m:f>
                            </m:oMath>
                          </a14:m>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a:t>
                          </a:r>
                          <a14:m>
                            <m:oMath xmlns:m="http://schemas.openxmlformats.org/officeDocument/2006/math">
                              <m:r>
                                <a:rPr lang="en-IN" sz="1800">
                                  <a:effectLst/>
                                  <a:latin typeface="Cambria Math" panose="02040503050406030204" pitchFamily="18" charset="0"/>
                                  <a:ea typeface="Times New Roman" panose="02020603050405020304" pitchFamily="18" charset="0"/>
                                  <a:cs typeface="Times New Roman" panose="02020603050405020304" pitchFamily="18" charset="0"/>
                                </a:rPr>
                                <m:t> </m:t>
                              </m:r>
                              <m:f>
                                <m:fPr>
                                  <m:ctrlPr>
                                    <a:rPr lang="en-IN" sz="1800" i="1">
                                      <a:effectLst/>
                                      <a:latin typeface="Cambria Math" panose="02040503050406030204" pitchFamily="18" charset="0"/>
                                      <a:ea typeface="Times New Roman" panose="02020603050405020304" pitchFamily="18" charset="0"/>
                                      <a:cs typeface="Times New Roman" panose="02020603050405020304" pitchFamily="18" charset="0"/>
                                    </a:rPr>
                                  </m:ctrlPr>
                                </m:fPr>
                                <m:num>
                                  <m:r>
                                    <a:rPr lang="en-IN" sz="1800">
                                      <a:effectLst/>
                                      <a:latin typeface="Cambria Math" panose="02040503050406030204" pitchFamily="18" charset="0"/>
                                      <a:ea typeface="Times New Roman" panose="02020603050405020304" pitchFamily="18" charset="0"/>
                                      <a:cs typeface="Times New Roman" panose="02020603050405020304" pitchFamily="18" charset="0"/>
                                    </a:rPr>
                                    <m:t>28</m:t>
                                  </m:r>
                                  <m:sSub>
                                    <m:sSubPr>
                                      <m:ctrlPr>
                                        <a:rPr lang="en-IN"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m:rPr>
                                          <m:sty m:val="p"/>
                                        </m:rPr>
                                        <a:rPr lang="en-IN" sz="1800">
                                          <a:effectLst/>
                                          <a:latin typeface="Cambria Math" panose="02040503050406030204" pitchFamily="18" charset="0"/>
                                          <a:ea typeface="Times New Roman" panose="02020603050405020304" pitchFamily="18" charset="0"/>
                                          <a:cs typeface="Times New Roman" panose="02020603050405020304" pitchFamily="18" charset="0"/>
                                        </a:rPr>
                                        <m:t>V</m:t>
                                      </m:r>
                                    </m:e>
                                    <m:sub>
                                      <m:r>
                                        <m:rPr>
                                          <m:sty m:val="p"/>
                                        </m:rPr>
                                        <a:rPr lang="en-IN" sz="1800">
                                          <a:effectLst/>
                                          <a:latin typeface="Cambria Math" panose="02040503050406030204" pitchFamily="18" charset="0"/>
                                          <a:ea typeface="Times New Roman" panose="02020603050405020304" pitchFamily="18" charset="0"/>
                                          <a:cs typeface="Times New Roman" panose="02020603050405020304" pitchFamily="18" charset="0"/>
                                        </a:rPr>
                                        <m:t>DC</m:t>
                                      </m:r>
                                    </m:sub>
                                  </m:sSub>
                                </m:num>
                                <m:den>
                                  <m:r>
                                    <a:rPr lang="en-IN" sz="1800">
                                      <a:effectLst/>
                                      <a:latin typeface="Cambria Math" panose="02040503050406030204" pitchFamily="18" charset="0"/>
                                      <a:ea typeface="Times New Roman" panose="02020603050405020304" pitchFamily="18" charset="0"/>
                                      <a:cs typeface="Times New Roman" panose="02020603050405020304" pitchFamily="18" charset="0"/>
                                    </a:rPr>
                                    <m:t>51</m:t>
                                  </m:r>
                                </m:den>
                              </m:f>
                            </m:oMath>
                          </a14:m>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 </a:t>
                          </a:r>
                          <a14:m>
                            <m:oMath xmlns:m="http://schemas.openxmlformats.org/officeDocument/2006/math">
                              <m:f>
                                <m:fPr>
                                  <m:ctrlPr>
                                    <a:rPr lang="en-IN" sz="1800" i="1">
                                      <a:effectLst/>
                                      <a:latin typeface="Cambria Math" panose="02040503050406030204" pitchFamily="18" charset="0"/>
                                      <a:ea typeface="Times New Roman" panose="02020603050405020304" pitchFamily="18" charset="0"/>
                                      <a:cs typeface="Times New Roman" panose="02020603050405020304" pitchFamily="18" charset="0"/>
                                    </a:rPr>
                                  </m:ctrlPr>
                                </m:fPr>
                                <m:num>
                                  <m:r>
                                    <a:rPr lang="en-IN" sz="1800">
                                      <a:effectLst/>
                                      <a:latin typeface="Cambria Math" panose="02040503050406030204" pitchFamily="18" charset="0"/>
                                      <a:ea typeface="Times New Roman" panose="02020603050405020304" pitchFamily="18" charset="0"/>
                                      <a:cs typeface="Times New Roman" panose="02020603050405020304" pitchFamily="18" charset="0"/>
                                    </a:rPr>
                                    <m:t>2</m:t>
                                  </m:r>
                                  <m:sSub>
                                    <m:sSubPr>
                                      <m:ctrlPr>
                                        <a:rPr lang="en-IN"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m:rPr>
                                          <m:sty m:val="p"/>
                                        </m:rPr>
                                        <a:rPr lang="en-IN" sz="1800">
                                          <a:effectLst/>
                                          <a:latin typeface="Cambria Math" panose="02040503050406030204" pitchFamily="18" charset="0"/>
                                          <a:ea typeface="Times New Roman" panose="02020603050405020304" pitchFamily="18" charset="0"/>
                                          <a:cs typeface="Times New Roman" panose="02020603050405020304" pitchFamily="18" charset="0"/>
                                        </a:rPr>
                                        <m:t>V</m:t>
                                      </m:r>
                                    </m:e>
                                    <m:sub>
                                      <m:r>
                                        <m:rPr>
                                          <m:sty m:val="p"/>
                                        </m:rPr>
                                        <a:rPr lang="en-IN" sz="1800">
                                          <a:effectLst/>
                                          <a:latin typeface="Cambria Math" panose="02040503050406030204" pitchFamily="18" charset="0"/>
                                          <a:ea typeface="Times New Roman" panose="02020603050405020304" pitchFamily="18" charset="0"/>
                                          <a:cs typeface="Times New Roman" panose="02020603050405020304" pitchFamily="18" charset="0"/>
                                        </a:rPr>
                                        <m:t>DC</m:t>
                                      </m:r>
                                    </m:sub>
                                  </m:sSub>
                                </m:num>
                                <m:den>
                                  <m:r>
                                    <a:rPr lang="en-IN" sz="1800">
                                      <a:effectLst/>
                                      <a:latin typeface="Cambria Math" panose="02040503050406030204" pitchFamily="18" charset="0"/>
                                      <a:ea typeface="Times New Roman" panose="02020603050405020304" pitchFamily="18" charset="0"/>
                                      <a:cs typeface="Times New Roman" panose="02020603050405020304" pitchFamily="18" charset="0"/>
                                    </a:rPr>
                                    <m:t>3</m:t>
                                  </m:r>
                                </m:den>
                              </m:f>
                            </m:oMath>
                          </a14:m>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 , </a:t>
                          </a:r>
                          <a14:m>
                            <m:oMath xmlns:m="http://schemas.openxmlformats.org/officeDocument/2006/math">
                              <m:f>
                                <m:fPr>
                                  <m:ctrlPr>
                                    <a:rPr lang="en-IN" sz="1800" i="1">
                                      <a:effectLst/>
                                      <a:latin typeface="Cambria Math" panose="02040503050406030204" pitchFamily="18" charset="0"/>
                                      <a:ea typeface="Times New Roman" panose="02020603050405020304" pitchFamily="18" charset="0"/>
                                      <a:cs typeface="Times New Roman" panose="02020603050405020304" pitchFamily="18" charset="0"/>
                                    </a:rPr>
                                  </m:ctrlPr>
                                </m:fPr>
                                <m:num>
                                  <m:r>
                                    <a:rPr lang="en-IN" sz="1800" i="1">
                                      <a:effectLst/>
                                      <a:latin typeface="Cambria Math" panose="02040503050406030204" pitchFamily="18" charset="0"/>
                                      <a:ea typeface="Times New Roman" panose="02020603050405020304" pitchFamily="18" charset="0"/>
                                      <a:cs typeface="Times New Roman" panose="02020603050405020304" pitchFamily="18" charset="0"/>
                                    </a:rPr>
                                    <m:t>40</m:t>
                                  </m:r>
                                  <m:sSub>
                                    <m:sSubPr>
                                      <m:ctrlPr>
                                        <a:rPr lang="en-IN"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m:rPr>
                                          <m:sty m:val="p"/>
                                        </m:rPr>
                                        <a:rPr lang="en-IN" sz="1800">
                                          <a:effectLst/>
                                          <a:latin typeface="Cambria Math" panose="02040503050406030204" pitchFamily="18" charset="0"/>
                                          <a:ea typeface="Times New Roman" panose="02020603050405020304" pitchFamily="18" charset="0"/>
                                          <a:cs typeface="Times New Roman" panose="02020603050405020304" pitchFamily="18" charset="0"/>
                                        </a:rPr>
                                        <m:t>V</m:t>
                                      </m:r>
                                    </m:e>
                                    <m:sub>
                                      <m:r>
                                        <m:rPr>
                                          <m:sty m:val="p"/>
                                        </m:rPr>
                                        <a:rPr lang="en-IN" sz="1800">
                                          <a:effectLst/>
                                          <a:latin typeface="Cambria Math" panose="02040503050406030204" pitchFamily="18" charset="0"/>
                                          <a:ea typeface="Times New Roman" panose="02020603050405020304" pitchFamily="18" charset="0"/>
                                          <a:cs typeface="Times New Roman" panose="02020603050405020304" pitchFamily="18" charset="0"/>
                                        </a:rPr>
                                        <m:t>DC</m:t>
                                      </m:r>
                                    </m:sub>
                                  </m:sSub>
                                </m:num>
                                <m:den>
                                  <m:r>
                                    <a:rPr lang="en-IN" sz="1800">
                                      <a:effectLst/>
                                      <a:latin typeface="Cambria Math" panose="02040503050406030204" pitchFamily="18" charset="0"/>
                                      <a:ea typeface="Times New Roman" panose="02020603050405020304" pitchFamily="18" charset="0"/>
                                      <a:cs typeface="Times New Roman" panose="02020603050405020304" pitchFamily="18" charset="0"/>
                                    </a:rPr>
                                    <m:t>51</m:t>
                                  </m:r>
                                </m:den>
                              </m:f>
                            </m:oMath>
                          </a14:m>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dirty="0">
                            <a:latin typeface="Times New Roman" panose="02020603050405020304" pitchFamily="18" charset="0"/>
                            <a:cs typeface="Times New Roman" panose="02020603050405020304" pitchFamily="18" charset="0"/>
                          </a:endParaRPr>
                        </a:p>
                      </a:txBody>
                      <a:tcPr/>
                    </a:tc>
                    <a:tc>
                      <a:txBody>
                        <a:bodyPr/>
                        <a:lstStyle/>
                        <a:p>
                          <a:pPr algn="ctr"/>
                          <a:r>
                            <a:rPr lang="en-US" dirty="0">
                              <a:latin typeface="Times New Roman" panose="02020603050405020304" pitchFamily="18" charset="0"/>
                              <a:cs typeface="Times New Roman" panose="02020603050405020304" pitchFamily="18" charset="0"/>
                            </a:rPr>
                            <a:t>2</a:t>
                          </a:r>
                          <a:r>
                            <a:rPr lang="en-IN" dirty="0">
                              <a:latin typeface="Times New Roman" panose="02020603050405020304" pitchFamily="18" charset="0"/>
                              <a:cs typeface="Times New Roman" panose="02020603050405020304" pitchFamily="18" charset="0"/>
                            </a:rPr>
                            <a:t>4.50</a:t>
                          </a:r>
                        </a:p>
                      </a:txBody>
                      <a:tcPr/>
                    </a:tc>
                    <a:extLst>
                      <a:ext uri="{0D108BD9-81ED-4DB2-BD59-A6C34878D82A}">
                        <a16:rowId xmlns:a16="http://schemas.microsoft.com/office/drawing/2014/main" val="1796165212"/>
                      </a:ext>
                    </a:extLst>
                  </a:tr>
                  <a:tr h="848412">
                    <a:tc>
                      <a:txBody>
                        <a:bodyPr/>
                        <a:lstStyle/>
                        <a:p>
                          <a:pPr algn="ctr"/>
                          <a:r>
                            <a:rPr lang="en-IN" dirty="0">
                              <a:latin typeface="Times New Roman" panose="02020603050405020304" pitchFamily="18" charset="0"/>
                              <a:cs typeface="Times New Roman" panose="02020603050405020304" pitchFamily="18" charset="0"/>
                            </a:rPr>
                            <a:t>2</a:t>
                          </a:r>
                        </a:p>
                      </a:txBody>
                      <a:tcPr/>
                    </a:tc>
                    <a:tc>
                      <a:txBody>
                        <a:bodyPr/>
                        <a:lstStyle/>
                        <a:p>
                          <a:pPr algn="ctr">
                            <a:lnSpc>
                              <a:spcPct val="150000"/>
                            </a:lnSpc>
                          </a:pPr>
                          <a14:m>
                            <m:oMath xmlns:m="http://schemas.openxmlformats.org/officeDocument/2006/math">
                              <m:f>
                                <m:fPr>
                                  <m:ctrlPr>
                                    <a:rPr lang="en-IN" sz="1800" i="1" smtClean="0">
                                      <a:effectLst/>
                                      <a:latin typeface="Cambria Math" panose="02040503050406030204" pitchFamily="18" charset="0"/>
                                      <a:ea typeface="Times New Roman" panose="02020603050405020304" pitchFamily="18" charset="0"/>
                                      <a:cs typeface="Times New Roman" panose="02020603050405020304" pitchFamily="18" charset="0"/>
                                    </a:rPr>
                                  </m:ctrlPr>
                                </m:fPr>
                                <m:num>
                                  <m:sSub>
                                    <m:sSubPr>
                                      <m:ctrlPr>
                                        <a:rPr lang="en-IN"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m:rPr>
                                          <m:sty m:val="p"/>
                                        </m:rPr>
                                        <a:rPr lang="en-IN" sz="1800">
                                          <a:effectLst/>
                                          <a:latin typeface="Cambria Math" panose="02040503050406030204" pitchFamily="18" charset="0"/>
                                          <a:ea typeface="Times New Roman" panose="02020603050405020304" pitchFamily="18" charset="0"/>
                                          <a:cs typeface="Times New Roman" panose="02020603050405020304" pitchFamily="18" charset="0"/>
                                        </a:rPr>
                                        <m:t>V</m:t>
                                      </m:r>
                                    </m:e>
                                    <m:sub>
                                      <m:r>
                                        <m:rPr>
                                          <m:sty m:val="p"/>
                                        </m:rPr>
                                        <a:rPr lang="en-IN" sz="1800">
                                          <a:effectLst/>
                                          <a:latin typeface="Cambria Math" panose="02040503050406030204" pitchFamily="18" charset="0"/>
                                          <a:ea typeface="Times New Roman" panose="02020603050405020304" pitchFamily="18" charset="0"/>
                                          <a:cs typeface="Times New Roman" panose="02020603050405020304" pitchFamily="18" charset="0"/>
                                        </a:rPr>
                                        <m:t>DC</m:t>
                                      </m:r>
                                    </m:sub>
                                  </m:sSub>
                                </m:num>
                                <m:den>
                                  <m:r>
                                    <a:rPr lang="en-IN" sz="1800">
                                      <a:effectLst/>
                                      <a:latin typeface="Cambria Math" panose="02040503050406030204" pitchFamily="18" charset="0"/>
                                      <a:ea typeface="Times New Roman" panose="02020603050405020304" pitchFamily="18" charset="0"/>
                                      <a:cs typeface="Times New Roman" panose="02020603050405020304" pitchFamily="18" charset="0"/>
                                    </a:rPr>
                                    <m:t>3</m:t>
                                  </m:r>
                                </m:den>
                              </m:f>
                              <m:r>
                                <a:rPr lang="en-IN" sz="1800" i="1">
                                  <a:effectLst/>
                                  <a:latin typeface="Cambria Math" panose="02040503050406030204" pitchFamily="18" charset="0"/>
                                  <a:ea typeface="Times New Roman" panose="02020603050405020304" pitchFamily="18" charset="0"/>
                                  <a:cs typeface="Times New Roman" panose="02020603050405020304" pitchFamily="18" charset="0"/>
                                </a:rPr>
                                <m:t>, </m:t>
                              </m:r>
                              <m:f>
                                <m:fPr>
                                  <m:ctrlPr>
                                    <a:rPr lang="en-IN" sz="1800" i="1">
                                      <a:effectLst/>
                                      <a:latin typeface="Cambria Math" panose="02040503050406030204" pitchFamily="18" charset="0"/>
                                      <a:ea typeface="Times New Roman" panose="02020603050405020304" pitchFamily="18" charset="0"/>
                                      <a:cs typeface="Times New Roman" panose="02020603050405020304" pitchFamily="18" charset="0"/>
                                    </a:rPr>
                                  </m:ctrlPr>
                                </m:fPr>
                                <m:num>
                                  <m:r>
                                    <a:rPr lang="en-IN" sz="1800">
                                      <a:effectLst/>
                                      <a:latin typeface="Cambria Math" panose="02040503050406030204" pitchFamily="18" charset="0"/>
                                      <a:ea typeface="Times New Roman" panose="02020603050405020304" pitchFamily="18" charset="0"/>
                                      <a:cs typeface="Times New Roman" panose="02020603050405020304" pitchFamily="18" charset="0"/>
                                    </a:rPr>
                                    <m:t>15</m:t>
                                  </m:r>
                                  <m:sSub>
                                    <m:sSubPr>
                                      <m:ctrlPr>
                                        <a:rPr lang="en-IN"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m:rPr>
                                          <m:sty m:val="p"/>
                                        </m:rPr>
                                        <a:rPr lang="en-IN" sz="1800">
                                          <a:effectLst/>
                                          <a:latin typeface="Cambria Math" panose="02040503050406030204" pitchFamily="18" charset="0"/>
                                          <a:ea typeface="Times New Roman" panose="02020603050405020304" pitchFamily="18" charset="0"/>
                                          <a:cs typeface="Times New Roman" panose="02020603050405020304" pitchFamily="18" charset="0"/>
                                        </a:rPr>
                                        <m:t>V</m:t>
                                      </m:r>
                                    </m:e>
                                    <m:sub>
                                      <m:r>
                                        <m:rPr>
                                          <m:sty m:val="p"/>
                                        </m:rPr>
                                        <a:rPr lang="en-IN" sz="1800">
                                          <a:effectLst/>
                                          <a:latin typeface="Cambria Math" panose="02040503050406030204" pitchFamily="18" charset="0"/>
                                          <a:ea typeface="Times New Roman" panose="02020603050405020304" pitchFamily="18" charset="0"/>
                                          <a:cs typeface="Times New Roman" panose="02020603050405020304" pitchFamily="18" charset="0"/>
                                        </a:rPr>
                                        <m:t>DC</m:t>
                                      </m:r>
                                    </m:sub>
                                  </m:sSub>
                                </m:num>
                                <m:den>
                                  <m:r>
                                    <a:rPr lang="en-IN" sz="1800">
                                      <a:effectLst/>
                                      <a:latin typeface="Cambria Math" panose="02040503050406030204" pitchFamily="18" charset="0"/>
                                      <a:ea typeface="Times New Roman" panose="02020603050405020304" pitchFamily="18" charset="0"/>
                                      <a:cs typeface="Times New Roman" panose="02020603050405020304" pitchFamily="18" charset="0"/>
                                    </a:rPr>
                                    <m:t>34</m:t>
                                  </m:r>
                                </m:den>
                              </m:f>
                            </m:oMath>
                          </a14:m>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a:t>
                          </a:r>
                          <a14:m>
                            <m:oMath xmlns:m="http://schemas.openxmlformats.org/officeDocument/2006/math">
                              <m:r>
                                <a:rPr lang="en-IN" sz="1800">
                                  <a:effectLst/>
                                  <a:latin typeface="Cambria Math" panose="02040503050406030204" pitchFamily="18" charset="0"/>
                                  <a:ea typeface="Times New Roman" panose="02020603050405020304" pitchFamily="18" charset="0"/>
                                  <a:cs typeface="Times New Roman" panose="02020603050405020304" pitchFamily="18" charset="0"/>
                                </a:rPr>
                                <m:t> </m:t>
                              </m:r>
                              <m:f>
                                <m:fPr>
                                  <m:ctrlPr>
                                    <a:rPr lang="en-IN" sz="1800" i="1">
                                      <a:effectLst/>
                                      <a:latin typeface="Cambria Math" panose="02040503050406030204" pitchFamily="18" charset="0"/>
                                      <a:ea typeface="Times New Roman" panose="02020603050405020304" pitchFamily="18" charset="0"/>
                                      <a:cs typeface="Times New Roman" panose="02020603050405020304" pitchFamily="18" charset="0"/>
                                    </a:rPr>
                                  </m:ctrlPr>
                                </m:fPr>
                                <m:num>
                                  <m:r>
                                    <a:rPr lang="en-IN" sz="1800">
                                      <a:effectLst/>
                                      <a:latin typeface="Cambria Math" panose="02040503050406030204" pitchFamily="18" charset="0"/>
                                      <a:ea typeface="Times New Roman" panose="02020603050405020304" pitchFamily="18" charset="0"/>
                                      <a:cs typeface="Times New Roman" panose="02020603050405020304" pitchFamily="18" charset="0"/>
                                    </a:rPr>
                                    <m:t>28</m:t>
                                  </m:r>
                                  <m:sSub>
                                    <m:sSubPr>
                                      <m:ctrlPr>
                                        <a:rPr lang="en-IN"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m:rPr>
                                          <m:sty m:val="p"/>
                                        </m:rPr>
                                        <a:rPr lang="en-IN" sz="1800">
                                          <a:effectLst/>
                                          <a:latin typeface="Cambria Math" panose="02040503050406030204" pitchFamily="18" charset="0"/>
                                          <a:ea typeface="Times New Roman" panose="02020603050405020304" pitchFamily="18" charset="0"/>
                                          <a:cs typeface="Times New Roman" panose="02020603050405020304" pitchFamily="18" charset="0"/>
                                        </a:rPr>
                                        <m:t>V</m:t>
                                      </m:r>
                                    </m:e>
                                    <m:sub>
                                      <m:r>
                                        <m:rPr>
                                          <m:sty m:val="p"/>
                                        </m:rPr>
                                        <a:rPr lang="en-IN" sz="1800">
                                          <a:effectLst/>
                                          <a:latin typeface="Cambria Math" panose="02040503050406030204" pitchFamily="18" charset="0"/>
                                          <a:ea typeface="Times New Roman" panose="02020603050405020304" pitchFamily="18" charset="0"/>
                                          <a:cs typeface="Times New Roman" panose="02020603050405020304" pitchFamily="18" charset="0"/>
                                        </a:rPr>
                                        <m:t>DC</m:t>
                                      </m:r>
                                    </m:sub>
                                  </m:sSub>
                                </m:num>
                                <m:den>
                                  <m:r>
                                    <a:rPr lang="en-IN" sz="1800">
                                      <a:effectLst/>
                                      <a:latin typeface="Cambria Math" panose="02040503050406030204" pitchFamily="18" charset="0"/>
                                      <a:ea typeface="Times New Roman" panose="02020603050405020304" pitchFamily="18" charset="0"/>
                                      <a:cs typeface="Times New Roman" panose="02020603050405020304" pitchFamily="18" charset="0"/>
                                    </a:rPr>
                                    <m:t>51</m:t>
                                  </m:r>
                                </m:den>
                              </m:f>
                            </m:oMath>
                          </a14:m>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 </a:t>
                          </a:r>
                          <a14:m>
                            <m:oMath xmlns:m="http://schemas.openxmlformats.org/officeDocument/2006/math">
                              <m:f>
                                <m:fPr>
                                  <m:ctrlPr>
                                    <a:rPr lang="en-IN" sz="1800" i="1">
                                      <a:effectLst/>
                                      <a:latin typeface="Cambria Math" panose="02040503050406030204" pitchFamily="18" charset="0"/>
                                      <a:ea typeface="Times New Roman" panose="02020603050405020304" pitchFamily="18" charset="0"/>
                                      <a:cs typeface="Times New Roman" panose="02020603050405020304" pitchFamily="18" charset="0"/>
                                    </a:rPr>
                                  </m:ctrlPr>
                                </m:fPr>
                                <m:num>
                                  <m:r>
                                    <a:rPr lang="en-IN" sz="1800">
                                      <a:effectLst/>
                                      <a:latin typeface="Cambria Math" panose="02040503050406030204" pitchFamily="18" charset="0"/>
                                      <a:ea typeface="Times New Roman" panose="02020603050405020304" pitchFamily="18" charset="0"/>
                                      <a:cs typeface="Times New Roman" panose="02020603050405020304" pitchFamily="18" charset="0"/>
                                    </a:rPr>
                                    <m:t>2</m:t>
                                  </m:r>
                                  <m:sSub>
                                    <m:sSubPr>
                                      <m:ctrlPr>
                                        <a:rPr lang="en-IN"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m:rPr>
                                          <m:sty m:val="p"/>
                                        </m:rPr>
                                        <a:rPr lang="en-IN" sz="1800">
                                          <a:effectLst/>
                                          <a:latin typeface="Cambria Math" panose="02040503050406030204" pitchFamily="18" charset="0"/>
                                          <a:ea typeface="Times New Roman" panose="02020603050405020304" pitchFamily="18" charset="0"/>
                                          <a:cs typeface="Times New Roman" panose="02020603050405020304" pitchFamily="18" charset="0"/>
                                        </a:rPr>
                                        <m:t>V</m:t>
                                      </m:r>
                                    </m:e>
                                    <m:sub>
                                      <m:r>
                                        <m:rPr>
                                          <m:sty m:val="p"/>
                                        </m:rPr>
                                        <a:rPr lang="en-IN" sz="1800">
                                          <a:effectLst/>
                                          <a:latin typeface="Cambria Math" panose="02040503050406030204" pitchFamily="18" charset="0"/>
                                          <a:ea typeface="Times New Roman" panose="02020603050405020304" pitchFamily="18" charset="0"/>
                                          <a:cs typeface="Times New Roman" panose="02020603050405020304" pitchFamily="18" charset="0"/>
                                        </a:rPr>
                                        <m:t>DC</m:t>
                                      </m:r>
                                    </m:sub>
                                  </m:sSub>
                                </m:num>
                                <m:den>
                                  <m:r>
                                    <a:rPr lang="en-IN" sz="1800">
                                      <a:effectLst/>
                                      <a:latin typeface="Cambria Math" panose="02040503050406030204" pitchFamily="18" charset="0"/>
                                      <a:ea typeface="Times New Roman" panose="02020603050405020304" pitchFamily="18" charset="0"/>
                                      <a:cs typeface="Times New Roman" panose="02020603050405020304" pitchFamily="18" charset="0"/>
                                    </a:rPr>
                                    <m:t>3</m:t>
                                  </m:r>
                                </m:den>
                              </m:f>
                            </m:oMath>
                          </a14:m>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dirty="0">
                            <a:latin typeface="Times New Roman" panose="02020603050405020304" pitchFamily="18" charset="0"/>
                            <a:cs typeface="Times New Roman" panose="02020603050405020304" pitchFamily="18" charset="0"/>
                          </a:endParaRPr>
                        </a:p>
                      </a:txBody>
                      <a:tcPr/>
                    </a:tc>
                    <a:tc>
                      <a:txBody>
                        <a:bodyPr/>
                        <a:lstStyle/>
                        <a:p>
                          <a:pPr algn="ctr"/>
                          <a:r>
                            <a:rPr lang="en-IN" dirty="0">
                              <a:latin typeface="Times New Roman" panose="02020603050405020304" pitchFamily="18" charset="0"/>
                              <a:cs typeface="Times New Roman" panose="02020603050405020304" pitchFamily="18" charset="0"/>
                            </a:rPr>
                            <a:t>39.17</a:t>
                          </a:r>
                        </a:p>
                      </a:txBody>
                      <a:tcPr/>
                    </a:tc>
                    <a:extLst>
                      <a:ext uri="{0D108BD9-81ED-4DB2-BD59-A6C34878D82A}">
                        <a16:rowId xmlns:a16="http://schemas.microsoft.com/office/drawing/2014/main" val="3188091638"/>
                      </a:ext>
                    </a:extLst>
                  </a:tr>
                  <a:tr h="838986">
                    <a:tc>
                      <a:txBody>
                        <a:bodyPr/>
                        <a:lstStyle/>
                        <a:p>
                          <a:pPr algn="ctr"/>
                          <a:r>
                            <a:rPr lang="en-IN" dirty="0">
                              <a:latin typeface="Times New Roman" panose="02020603050405020304" pitchFamily="18" charset="0"/>
                              <a:cs typeface="Times New Roman" panose="02020603050405020304" pitchFamily="18" charset="0"/>
                            </a:rPr>
                            <a:t>3</a:t>
                          </a:r>
                        </a:p>
                      </a:txBody>
                      <a:tcPr/>
                    </a:tc>
                    <a:tc>
                      <a:txBody>
                        <a:bodyPr/>
                        <a:lstStyle/>
                        <a:p>
                          <a:pPr>
                            <a:lnSpc>
                              <a:spcPct val="150000"/>
                            </a:lnSpc>
                          </a:pPr>
                          <a14:m>
                            <m:oMath xmlns:m="http://schemas.openxmlformats.org/officeDocument/2006/math">
                              <m:f>
                                <m:fPr>
                                  <m:ctrlPr>
                                    <a:rPr lang="en-IN" sz="1800" i="1" smtClean="0">
                                      <a:effectLst/>
                                      <a:latin typeface="Cambria Math" panose="02040503050406030204" pitchFamily="18" charset="0"/>
                                      <a:ea typeface="Times New Roman" panose="02020603050405020304" pitchFamily="18" charset="0"/>
                                      <a:cs typeface="Times New Roman" panose="02020603050405020304" pitchFamily="18" charset="0"/>
                                    </a:rPr>
                                  </m:ctrlPr>
                                </m:fPr>
                                <m:num>
                                  <m:r>
                                    <a:rPr lang="en-IN" sz="1800" i="1">
                                      <a:effectLst/>
                                      <a:latin typeface="Cambria Math" panose="02040503050406030204" pitchFamily="18" charset="0"/>
                                      <a:ea typeface="Times New Roman" panose="02020603050405020304" pitchFamily="18" charset="0"/>
                                      <a:cs typeface="Times New Roman" panose="02020603050405020304" pitchFamily="18" charset="0"/>
                                    </a:rPr>
                                    <m:t>23</m:t>
                                  </m:r>
                                  <m:sSub>
                                    <m:sSubPr>
                                      <m:ctrlPr>
                                        <a:rPr lang="en-IN"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m:rPr>
                                          <m:sty m:val="p"/>
                                        </m:rPr>
                                        <a:rPr lang="en-IN" sz="1800">
                                          <a:effectLst/>
                                          <a:latin typeface="Cambria Math" panose="02040503050406030204" pitchFamily="18" charset="0"/>
                                          <a:ea typeface="Times New Roman" panose="02020603050405020304" pitchFamily="18" charset="0"/>
                                          <a:cs typeface="Times New Roman" panose="02020603050405020304" pitchFamily="18" charset="0"/>
                                        </a:rPr>
                                        <m:t>V</m:t>
                                      </m:r>
                                    </m:e>
                                    <m:sub>
                                      <m:r>
                                        <m:rPr>
                                          <m:sty m:val="p"/>
                                        </m:rPr>
                                        <a:rPr lang="en-IN" sz="1800">
                                          <a:effectLst/>
                                          <a:latin typeface="Cambria Math" panose="02040503050406030204" pitchFamily="18" charset="0"/>
                                          <a:ea typeface="Times New Roman" panose="02020603050405020304" pitchFamily="18" charset="0"/>
                                          <a:cs typeface="Times New Roman" panose="02020603050405020304" pitchFamily="18" charset="0"/>
                                        </a:rPr>
                                        <m:t>DC</m:t>
                                      </m:r>
                                    </m:sub>
                                  </m:sSub>
                                </m:num>
                                <m:den>
                                  <m:r>
                                    <a:rPr lang="en-IN" sz="1800">
                                      <a:effectLst/>
                                      <a:latin typeface="Cambria Math" panose="02040503050406030204" pitchFamily="18" charset="0"/>
                                      <a:ea typeface="Times New Roman" panose="02020603050405020304" pitchFamily="18" charset="0"/>
                                      <a:cs typeface="Times New Roman" panose="02020603050405020304" pitchFamily="18" charset="0"/>
                                    </a:rPr>
                                    <m:t>102</m:t>
                                  </m:r>
                                </m:den>
                              </m:f>
                            </m:oMath>
                          </a14:m>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 , </a:t>
                          </a:r>
                          <a14:m>
                            <m:oMath xmlns:m="http://schemas.openxmlformats.org/officeDocument/2006/math">
                              <m:f>
                                <m:fPr>
                                  <m:ctrlPr>
                                    <a:rPr lang="en-IN" sz="1800" i="1">
                                      <a:effectLst/>
                                      <a:latin typeface="Cambria Math" panose="02040503050406030204" pitchFamily="18" charset="0"/>
                                      <a:ea typeface="Times New Roman" panose="02020603050405020304" pitchFamily="18" charset="0"/>
                                      <a:cs typeface="Times New Roman" panose="02020603050405020304" pitchFamily="18" charset="0"/>
                                    </a:rPr>
                                  </m:ctrlPr>
                                </m:fPr>
                                <m:num>
                                  <m:sSub>
                                    <m:sSubPr>
                                      <m:ctrlPr>
                                        <a:rPr lang="en-IN"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m:rPr>
                                          <m:sty m:val="p"/>
                                        </m:rPr>
                                        <a:rPr lang="en-IN" sz="1800">
                                          <a:effectLst/>
                                          <a:latin typeface="Cambria Math" panose="02040503050406030204" pitchFamily="18" charset="0"/>
                                          <a:ea typeface="Times New Roman" panose="02020603050405020304" pitchFamily="18" charset="0"/>
                                          <a:cs typeface="Times New Roman" panose="02020603050405020304" pitchFamily="18" charset="0"/>
                                        </a:rPr>
                                        <m:t>V</m:t>
                                      </m:r>
                                    </m:e>
                                    <m:sub>
                                      <m:r>
                                        <m:rPr>
                                          <m:sty m:val="p"/>
                                        </m:rPr>
                                        <a:rPr lang="en-IN" sz="1800">
                                          <a:effectLst/>
                                          <a:latin typeface="Cambria Math" panose="02040503050406030204" pitchFamily="18" charset="0"/>
                                          <a:ea typeface="Times New Roman" panose="02020603050405020304" pitchFamily="18" charset="0"/>
                                          <a:cs typeface="Times New Roman" panose="02020603050405020304" pitchFamily="18" charset="0"/>
                                        </a:rPr>
                                        <m:t>DC</m:t>
                                      </m:r>
                                    </m:sub>
                                  </m:sSub>
                                </m:num>
                                <m:den>
                                  <m:r>
                                    <a:rPr lang="en-IN" sz="1800">
                                      <a:effectLst/>
                                      <a:latin typeface="Cambria Math" panose="02040503050406030204" pitchFamily="18" charset="0"/>
                                      <a:ea typeface="Times New Roman" panose="02020603050405020304" pitchFamily="18" charset="0"/>
                                      <a:cs typeface="Times New Roman" panose="02020603050405020304" pitchFamily="18" charset="0"/>
                                    </a:rPr>
                                    <m:t>3</m:t>
                                  </m:r>
                                </m:den>
                              </m:f>
                              <m:r>
                                <a:rPr lang="en-IN" sz="1800" i="1">
                                  <a:effectLst/>
                                  <a:latin typeface="Cambria Math" panose="02040503050406030204" pitchFamily="18" charset="0"/>
                                  <a:ea typeface="Times New Roman" panose="02020603050405020304" pitchFamily="18" charset="0"/>
                                  <a:cs typeface="Times New Roman" panose="02020603050405020304" pitchFamily="18" charset="0"/>
                                </a:rPr>
                                <m:t>, </m:t>
                              </m:r>
                              <m:f>
                                <m:fPr>
                                  <m:ctrlPr>
                                    <a:rPr lang="en-IN" sz="1800" i="1">
                                      <a:effectLst/>
                                      <a:latin typeface="Cambria Math" panose="02040503050406030204" pitchFamily="18" charset="0"/>
                                      <a:ea typeface="Times New Roman" panose="02020603050405020304" pitchFamily="18" charset="0"/>
                                      <a:cs typeface="Times New Roman" panose="02020603050405020304" pitchFamily="18" charset="0"/>
                                    </a:rPr>
                                  </m:ctrlPr>
                                </m:fPr>
                                <m:num>
                                  <m:r>
                                    <a:rPr lang="en-IN" sz="1800">
                                      <a:effectLst/>
                                      <a:latin typeface="Cambria Math" panose="02040503050406030204" pitchFamily="18" charset="0"/>
                                      <a:ea typeface="Times New Roman" panose="02020603050405020304" pitchFamily="18" charset="0"/>
                                      <a:cs typeface="Times New Roman" panose="02020603050405020304" pitchFamily="18" charset="0"/>
                                    </a:rPr>
                                    <m:t>15</m:t>
                                  </m:r>
                                  <m:sSub>
                                    <m:sSubPr>
                                      <m:ctrlPr>
                                        <a:rPr lang="en-IN"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m:rPr>
                                          <m:sty m:val="p"/>
                                        </m:rPr>
                                        <a:rPr lang="en-IN" sz="1800">
                                          <a:effectLst/>
                                          <a:latin typeface="Cambria Math" panose="02040503050406030204" pitchFamily="18" charset="0"/>
                                          <a:ea typeface="Times New Roman" panose="02020603050405020304" pitchFamily="18" charset="0"/>
                                          <a:cs typeface="Times New Roman" panose="02020603050405020304" pitchFamily="18" charset="0"/>
                                        </a:rPr>
                                        <m:t>V</m:t>
                                      </m:r>
                                    </m:e>
                                    <m:sub>
                                      <m:r>
                                        <m:rPr>
                                          <m:sty m:val="p"/>
                                        </m:rPr>
                                        <a:rPr lang="en-IN" sz="1800">
                                          <a:effectLst/>
                                          <a:latin typeface="Cambria Math" panose="02040503050406030204" pitchFamily="18" charset="0"/>
                                          <a:ea typeface="Times New Roman" panose="02020603050405020304" pitchFamily="18" charset="0"/>
                                          <a:cs typeface="Times New Roman" panose="02020603050405020304" pitchFamily="18" charset="0"/>
                                        </a:rPr>
                                        <m:t>DC</m:t>
                                      </m:r>
                                    </m:sub>
                                  </m:sSub>
                                </m:num>
                                <m:den>
                                  <m:r>
                                    <a:rPr lang="en-IN" sz="1800">
                                      <a:effectLst/>
                                      <a:latin typeface="Cambria Math" panose="02040503050406030204" pitchFamily="18" charset="0"/>
                                      <a:ea typeface="Times New Roman" panose="02020603050405020304" pitchFamily="18" charset="0"/>
                                      <a:cs typeface="Times New Roman" panose="02020603050405020304" pitchFamily="18" charset="0"/>
                                    </a:rPr>
                                    <m:t>34</m:t>
                                  </m:r>
                                </m:den>
                              </m:f>
                            </m:oMath>
                          </a14:m>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a:t>
                          </a:r>
                          <a14:m>
                            <m:oMath xmlns:m="http://schemas.openxmlformats.org/officeDocument/2006/math">
                              <m:r>
                                <a:rPr lang="en-IN" sz="1800">
                                  <a:effectLst/>
                                  <a:latin typeface="Cambria Math" panose="02040503050406030204" pitchFamily="18" charset="0"/>
                                  <a:ea typeface="Times New Roman" panose="02020603050405020304" pitchFamily="18" charset="0"/>
                                  <a:cs typeface="Times New Roman" panose="02020603050405020304" pitchFamily="18" charset="0"/>
                                </a:rPr>
                                <m:t> </m:t>
                              </m:r>
                              <m:f>
                                <m:fPr>
                                  <m:ctrlPr>
                                    <a:rPr lang="en-IN" sz="1800" i="1">
                                      <a:effectLst/>
                                      <a:latin typeface="Cambria Math" panose="02040503050406030204" pitchFamily="18" charset="0"/>
                                      <a:ea typeface="Times New Roman" panose="02020603050405020304" pitchFamily="18" charset="0"/>
                                      <a:cs typeface="Times New Roman" panose="02020603050405020304" pitchFamily="18" charset="0"/>
                                    </a:rPr>
                                  </m:ctrlPr>
                                </m:fPr>
                                <m:num>
                                  <m:r>
                                    <a:rPr lang="en-IN" sz="1800">
                                      <a:effectLst/>
                                      <a:latin typeface="Cambria Math" panose="02040503050406030204" pitchFamily="18" charset="0"/>
                                      <a:ea typeface="Times New Roman" panose="02020603050405020304" pitchFamily="18" charset="0"/>
                                      <a:cs typeface="Times New Roman" panose="02020603050405020304" pitchFamily="18" charset="0"/>
                                    </a:rPr>
                                    <m:t>28</m:t>
                                  </m:r>
                                  <m:sSub>
                                    <m:sSubPr>
                                      <m:ctrlPr>
                                        <a:rPr lang="en-IN"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m:rPr>
                                          <m:sty m:val="p"/>
                                        </m:rPr>
                                        <a:rPr lang="en-IN" sz="1800">
                                          <a:effectLst/>
                                          <a:latin typeface="Cambria Math" panose="02040503050406030204" pitchFamily="18" charset="0"/>
                                          <a:ea typeface="Times New Roman" panose="02020603050405020304" pitchFamily="18" charset="0"/>
                                          <a:cs typeface="Times New Roman" panose="02020603050405020304" pitchFamily="18" charset="0"/>
                                        </a:rPr>
                                        <m:t>V</m:t>
                                      </m:r>
                                    </m:e>
                                    <m:sub>
                                      <m:r>
                                        <m:rPr>
                                          <m:sty m:val="p"/>
                                        </m:rPr>
                                        <a:rPr lang="en-IN" sz="1800">
                                          <a:effectLst/>
                                          <a:latin typeface="Cambria Math" panose="02040503050406030204" pitchFamily="18" charset="0"/>
                                          <a:ea typeface="Times New Roman" panose="02020603050405020304" pitchFamily="18" charset="0"/>
                                          <a:cs typeface="Times New Roman" panose="02020603050405020304" pitchFamily="18" charset="0"/>
                                        </a:rPr>
                                        <m:t>DC</m:t>
                                      </m:r>
                                    </m:sub>
                                  </m:sSub>
                                </m:num>
                                <m:den>
                                  <m:r>
                                    <a:rPr lang="en-IN" sz="1800">
                                      <a:effectLst/>
                                      <a:latin typeface="Cambria Math" panose="02040503050406030204" pitchFamily="18" charset="0"/>
                                      <a:ea typeface="Times New Roman" panose="02020603050405020304" pitchFamily="18" charset="0"/>
                                      <a:cs typeface="Times New Roman" panose="02020603050405020304" pitchFamily="18" charset="0"/>
                                    </a:rPr>
                                    <m:t>51</m:t>
                                  </m:r>
                                </m:den>
                              </m:f>
                            </m:oMath>
                          </a14:m>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 </a:t>
                          </a:r>
                          <a14:m>
                            <m:oMath xmlns:m="http://schemas.openxmlformats.org/officeDocument/2006/math">
                              <m:f>
                                <m:fPr>
                                  <m:ctrlPr>
                                    <a:rPr lang="en-IN" sz="1800" i="1">
                                      <a:effectLst/>
                                      <a:latin typeface="Cambria Math" panose="02040503050406030204" pitchFamily="18" charset="0"/>
                                      <a:ea typeface="Times New Roman" panose="02020603050405020304" pitchFamily="18" charset="0"/>
                                      <a:cs typeface="Times New Roman" panose="02020603050405020304" pitchFamily="18" charset="0"/>
                                    </a:rPr>
                                  </m:ctrlPr>
                                </m:fPr>
                                <m:num>
                                  <m:r>
                                    <a:rPr lang="en-IN" sz="1800">
                                      <a:effectLst/>
                                      <a:latin typeface="Cambria Math" panose="02040503050406030204" pitchFamily="18" charset="0"/>
                                      <a:ea typeface="Times New Roman" panose="02020603050405020304" pitchFamily="18" charset="0"/>
                                      <a:cs typeface="Times New Roman" panose="02020603050405020304" pitchFamily="18" charset="0"/>
                                    </a:rPr>
                                    <m:t>2</m:t>
                                  </m:r>
                                  <m:sSub>
                                    <m:sSubPr>
                                      <m:ctrlPr>
                                        <a:rPr lang="en-IN"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m:rPr>
                                          <m:sty m:val="p"/>
                                        </m:rPr>
                                        <a:rPr lang="en-IN" sz="1800">
                                          <a:effectLst/>
                                          <a:latin typeface="Cambria Math" panose="02040503050406030204" pitchFamily="18" charset="0"/>
                                          <a:ea typeface="Times New Roman" panose="02020603050405020304" pitchFamily="18" charset="0"/>
                                          <a:cs typeface="Times New Roman" panose="02020603050405020304" pitchFamily="18" charset="0"/>
                                        </a:rPr>
                                        <m:t>V</m:t>
                                      </m:r>
                                    </m:e>
                                    <m:sub>
                                      <m:r>
                                        <m:rPr>
                                          <m:sty m:val="p"/>
                                        </m:rPr>
                                        <a:rPr lang="en-IN" sz="1800">
                                          <a:effectLst/>
                                          <a:latin typeface="Cambria Math" panose="02040503050406030204" pitchFamily="18" charset="0"/>
                                          <a:ea typeface="Times New Roman" panose="02020603050405020304" pitchFamily="18" charset="0"/>
                                          <a:cs typeface="Times New Roman" panose="02020603050405020304" pitchFamily="18" charset="0"/>
                                        </a:rPr>
                                        <m:t>DC</m:t>
                                      </m:r>
                                    </m:sub>
                                  </m:sSub>
                                </m:num>
                                <m:den>
                                  <m:r>
                                    <a:rPr lang="en-IN" sz="1800">
                                      <a:effectLst/>
                                      <a:latin typeface="Cambria Math" panose="02040503050406030204" pitchFamily="18" charset="0"/>
                                      <a:ea typeface="Times New Roman" panose="02020603050405020304" pitchFamily="18" charset="0"/>
                                      <a:cs typeface="Times New Roman" panose="02020603050405020304" pitchFamily="18" charset="0"/>
                                    </a:rPr>
                                    <m:t>3</m:t>
                                  </m:r>
                                </m:den>
                              </m:f>
                            </m:oMath>
                          </a14:m>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 , </a:t>
                          </a:r>
                          <a14:m>
                            <m:oMath xmlns:m="http://schemas.openxmlformats.org/officeDocument/2006/math">
                              <m:f>
                                <m:fPr>
                                  <m:ctrlPr>
                                    <a:rPr lang="en-IN" sz="1800" i="1">
                                      <a:effectLst/>
                                      <a:latin typeface="Cambria Math" panose="02040503050406030204" pitchFamily="18" charset="0"/>
                                      <a:ea typeface="Times New Roman" panose="02020603050405020304" pitchFamily="18" charset="0"/>
                                      <a:cs typeface="Times New Roman" panose="02020603050405020304" pitchFamily="18" charset="0"/>
                                    </a:rPr>
                                  </m:ctrlPr>
                                </m:fPr>
                                <m:num>
                                  <m:r>
                                    <a:rPr lang="en-IN" sz="1800" i="1">
                                      <a:effectLst/>
                                      <a:latin typeface="Cambria Math" panose="02040503050406030204" pitchFamily="18" charset="0"/>
                                      <a:ea typeface="Times New Roman" panose="02020603050405020304" pitchFamily="18" charset="0"/>
                                      <a:cs typeface="Times New Roman" panose="02020603050405020304" pitchFamily="18" charset="0"/>
                                    </a:rPr>
                                    <m:t>40</m:t>
                                  </m:r>
                                  <m:sSub>
                                    <m:sSubPr>
                                      <m:ctrlPr>
                                        <a:rPr lang="en-IN"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m:rPr>
                                          <m:sty m:val="p"/>
                                        </m:rPr>
                                        <a:rPr lang="en-IN" sz="1800">
                                          <a:effectLst/>
                                          <a:latin typeface="Cambria Math" panose="02040503050406030204" pitchFamily="18" charset="0"/>
                                          <a:ea typeface="Times New Roman" panose="02020603050405020304" pitchFamily="18" charset="0"/>
                                          <a:cs typeface="Times New Roman" panose="02020603050405020304" pitchFamily="18" charset="0"/>
                                        </a:rPr>
                                        <m:t>V</m:t>
                                      </m:r>
                                    </m:e>
                                    <m:sub>
                                      <m:r>
                                        <m:rPr>
                                          <m:sty m:val="p"/>
                                        </m:rPr>
                                        <a:rPr lang="en-IN" sz="1800">
                                          <a:effectLst/>
                                          <a:latin typeface="Cambria Math" panose="02040503050406030204" pitchFamily="18" charset="0"/>
                                          <a:ea typeface="Times New Roman" panose="02020603050405020304" pitchFamily="18" charset="0"/>
                                          <a:cs typeface="Times New Roman" panose="02020603050405020304" pitchFamily="18" charset="0"/>
                                        </a:rPr>
                                        <m:t>DC</m:t>
                                      </m:r>
                                    </m:sub>
                                  </m:sSub>
                                </m:num>
                                <m:den>
                                  <m:r>
                                    <a:rPr lang="en-IN" sz="1800">
                                      <a:effectLst/>
                                      <a:latin typeface="Cambria Math" panose="02040503050406030204" pitchFamily="18" charset="0"/>
                                      <a:ea typeface="Times New Roman" panose="02020603050405020304" pitchFamily="18" charset="0"/>
                                      <a:cs typeface="Times New Roman" panose="02020603050405020304" pitchFamily="18" charset="0"/>
                                    </a:rPr>
                                    <m:t>51</m:t>
                                  </m:r>
                                </m:den>
                              </m:f>
                            </m:oMath>
                          </a14:m>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dirty="0">
                            <a:latin typeface="Times New Roman" panose="02020603050405020304" pitchFamily="18" charset="0"/>
                            <a:cs typeface="Times New Roman" panose="02020603050405020304" pitchFamily="18" charset="0"/>
                          </a:endParaRPr>
                        </a:p>
                      </a:txBody>
                      <a:tcPr/>
                    </a:tc>
                    <a:tc>
                      <a:txBody>
                        <a:bodyPr/>
                        <a:lstStyle/>
                        <a:p>
                          <a:pPr algn="ctr"/>
                          <a:r>
                            <a:rPr lang="en-IN" dirty="0">
                              <a:latin typeface="Times New Roman" panose="02020603050405020304" pitchFamily="18" charset="0"/>
                              <a:cs typeface="Times New Roman" panose="02020603050405020304" pitchFamily="18" charset="0"/>
                            </a:rPr>
                            <a:t>36.55</a:t>
                          </a:r>
                        </a:p>
                      </a:txBody>
                      <a:tcPr/>
                    </a:tc>
                    <a:extLst>
                      <a:ext uri="{0D108BD9-81ED-4DB2-BD59-A6C34878D82A}">
                        <a16:rowId xmlns:a16="http://schemas.microsoft.com/office/drawing/2014/main" val="3667548861"/>
                      </a:ext>
                    </a:extLst>
                  </a:tr>
                  <a:tr h="763571">
                    <a:tc>
                      <a:txBody>
                        <a:bodyPr/>
                        <a:lstStyle/>
                        <a:p>
                          <a:pPr algn="ctr"/>
                          <a:r>
                            <a:rPr lang="en-IN" dirty="0">
                              <a:latin typeface="Times New Roman" panose="02020603050405020304" pitchFamily="18" charset="0"/>
                              <a:cs typeface="Times New Roman" panose="02020603050405020304" pitchFamily="18" charset="0"/>
                            </a:rPr>
                            <a:t>4</a:t>
                          </a:r>
                        </a:p>
                      </a:txBody>
                      <a:tcPr/>
                    </a:tc>
                    <a:tc>
                      <a:txBody>
                        <a:bodyPr/>
                        <a:lstStyle/>
                        <a:p>
                          <a:pPr algn="ctr">
                            <a:lnSpc>
                              <a:spcPct val="150000"/>
                            </a:lnSpc>
                          </a:pPr>
                          <a14:m>
                            <m:oMath xmlns:m="http://schemas.openxmlformats.org/officeDocument/2006/math">
                              <m:f>
                                <m:fPr>
                                  <m:ctrlPr>
                                    <a:rPr lang="en-IN" sz="1800" i="1" smtClean="0">
                                      <a:effectLst/>
                                      <a:latin typeface="Cambria Math" panose="02040503050406030204" pitchFamily="18" charset="0"/>
                                      <a:ea typeface="Times New Roman" panose="02020603050405020304" pitchFamily="18" charset="0"/>
                                      <a:cs typeface="Times New Roman" panose="02020603050405020304" pitchFamily="18" charset="0"/>
                                    </a:rPr>
                                  </m:ctrlPr>
                                </m:fPr>
                                <m:num>
                                  <m:sSub>
                                    <m:sSubPr>
                                      <m:ctrlPr>
                                        <a:rPr lang="en-IN"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m:rPr>
                                          <m:sty m:val="p"/>
                                        </m:rPr>
                                        <a:rPr lang="en-IN" sz="1800">
                                          <a:effectLst/>
                                          <a:latin typeface="Cambria Math" panose="02040503050406030204" pitchFamily="18" charset="0"/>
                                          <a:ea typeface="Times New Roman" panose="02020603050405020304" pitchFamily="18" charset="0"/>
                                          <a:cs typeface="Times New Roman" panose="02020603050405020304" pitchFamily="18" charset="0"/>
                                        </a:rPr>
                                        <m:t>V</m:t>
                                      </m:r>
                                    </m:e>
                                    <m:sub>
                                      <m:r>
                                        <m:rPr>
                                          <m:sty m:val="p"/>
                                        </m:rPr>
                                        <a:rPr lang="en-IN" sz="1800">
                                          <a:effectLst/>
                                          <a:latin typeface="Cambria Math" panose="02040503050406030204" pitchFamily="18" charset="0"/>
                                          <a:ea typeface="Times New Roman" panose="02020603050405020304" pitchFamily="18" charset="0"/>
                                          <a:cs typeface="Times New Roman" panose="02020603050405020304" pitchFamily="18" charset="0"/>
                                        </a:rPr>
                                        <m:t>DC</m:t>
                                      </m:r>
                                    </m:sub>
                                  </m:sSub>
                                </m:num>
                                <m:den>
                                  <m:r>
                                    <a:rPr lang="en-IN" sz="1800">
                                      <a:effectLst/>
                                      <a:latin typeface="Cambria Math" panose="02040503050406030204" pitchFamily="18" charset="0"/>
                                      <a:ea typeface="Times New Roman" panose="02020603050405020304" pitchFamily="18" charset="0"/>
                                      <a:cs typeface="Times New Roman" panose="02020603050405020304" pitchFamily="18" charset="0"/>
                                    </a:rPr>
                                    <m:t>3</m:t>
                                  </m:r>
                                </m:den>
                              </m:f>
                              <m:r>
                                <a:rPr lang="en-IN" sz="1800" i="1">
                                  <a:effectLst/>
                                  <a:latin typeface="Cambria Math" panose="02040503050406030204" pitchFamily="18" charset="0"/>
                                  <a:ea typeface="Times New Roman" panose="02020603050405020304" pitchFamily="18" charset="0"/>
                                  <a:cs typeface="Times New Roman" panose="02020603050405020304" pitchFamily="18" charset="0"/>
                                </a:rPr>
                                <m:t>, </m:t>
                              </m:r>
                              <m:f>
                                <m:fPr>
                                  <m:ctrlPr>
                                    <a:rPr lang="en-IN" sz="1800" i="1">
                                      <a:effectLst/>
                                      <a:latin typeface="Cambria Math" panose="02040503050406030204" pitchFamily="18" charset="0"/>
                                      <a:ea typeface="Times New Roman" panose="02020603050405020304" pitchFamily="18" charset="0"/>
                                      <a:cs typeface="Times New Roman" panose="02020603050405020304" pitchFamily="18" charset="0"/>
                                    </a:rPr>
                                  </m:ctrlPr>
                                </m:fPr>
                                <m:num>
                                  <m:r>
                                    <a:rPr lang="en-IN" sz="1800">
                                      <a:effectLst/>
                                      <a:latin typeface="Cambria Math" panose="02040503050406030204" pitchFamily="18" charset="0"/>
                                      <a:ea typeface="Times New Roman" panose="02020603050405020304" pitchFamily="18" charset="0"/>
                                      <a:cs typeface="Times New Roman" panose="02020603050405020304" pitchFamily="18" charset="0"/>
                                    </a:rPr>
                                    <m:t>15</m:t>
                                  </m:r>
                                  <m:sSub>
                                    <m:sSubPr>
                                      <m:ctrlPr>
                                        <a:rPr lang="en-IN"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m:rPr>
                                          <m:sty m:val="p"/>
                                        </m:rPr>
                                        <a:rPr lang="en-IN" sz="1800">
                                          <a:effectLst/>
                                          <a:latin typeface="Cambria Math" panose="02040503050406030204" pitchFamily="18" charset="0"/>
                                          <a:ea typeface="Times New Roman" panose="02020603050405020304" pitchFamily="18" charset="0"/>
                                          <a:cs typeface="Times New Roman" panose="02020603050405020304" pitchFamily="18" charset="0"/>
                                        </a:rPr>
                                        <m:t>V</m:t>
                                      </m:r>
                                    </m:e>
                                    <m:sub>
                                      <m:r>
                                        <m:rPr>
                                          <m:sty m:val="p"/>
                                        </m:rPr>
                                        <a:rPr lang="en-IN" sz="1800">
                                          <a:effectLst/>
                                          <a:latin typeface="Cambria Math" panose="02040503050406030204" pitchFamily="18" charset="0"/>
                                          <a:ea typeface="Times New Roman" panose="02020603050405020304" pitchFamily="18" charset="0"/>
                                          <a:cs typeface="Times New Roman" panose="02020603050405020304" pitchFamily="18" charset="0"/>
                                        </a:rPr>
                                        <m:t>DC</m:t>
                                      </m:r>
                                    </m:sub>
                                  </m:sSub>
                                </m:num>
                                <m:den>
                                  <m:r>
                                    <a:rPr lang="en-IN" sz="1800">
                                      <a:effectLst/>
                                      <a:latin typeface="Cambria Math" panose="02040503050406030204" pitchFamily="18" charset="0"/>
                                      <a:ea typeface="Times New Roman" panose="02020603050405020304" pitchFamily="18" charset="0"/>
                                      <a:cs typeface="Times New Roman" panose="02020603050405020304" pitchFamily="18" charset="0"/>
                                    </a:rPr>
                                    <m:t>34</m:t>
                                  </m:r>
                                </m:den>
                              </m:f>
                            </m:oMath>
                          </a14:m>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a:t>
                          </a:r>
                          <a14:m>
                            <m:oMath xmlns:m="http://schemas.openxmlformats.org/officeDocument/2006/math">
                              <m:r>
                                <a:rPr lang="en-IN" sz="1800">
                                  <a:effectLst/>
                                  <a:latin typeface="Cambria Math" panose="02040503050406030204" pitchFamily="18" charset="0"/>
                                  <a:ea typeface="Times New Roman" panose="02020603050405020304" pitchFamily="18" charset="0"/>
                                  <a:cs typeface="Times New Roman" panose="02020603050405020304" pitchFamily="18" charset="0"/>
                                </a:rPr>
                                <m:t> </m:t>
                              </m:r>
                              <m:f>
                                <m:fPr>
                                  <m:ctrlPr>
                                    <a:rPr lang="en-IN" sz="1800" i="1">
                                      <a:effectLst/>
                                      <a:latin typeface="Cambria Math" panose="02040503050406030204" pitchFamily="18" charset="0"/>
                                      <a:ea typeface="Times New Roman" panose="02020603050405020304" pitchFamily="18" charset="0"/>
                                      <a:cs typeface="Times New Roman" panose="02020603050405020304" pitchFamily="18" charset="0"/>
                                    </a:rPr>
                                  </m:ctrlPr>
                                </m:fPr>
                                <m:num>
                                  <m:r>
                                    <a:rPr lang="en-IN" sz="1800">
                                      <a:effectLst/>
                                      <a:latin typeface="Cambria Math" panose="02040503050406030204" pitchFamily="18" charset="0"/>
                                      <a:ea typeface="Times New Roman" panose="02020603050405020304" pitchFamily="18" charset="0"/>
                                      <a:cs typeface="Times New Roman" panose="02020603050405020304" pitchFamily="18" charset="0"/>
                                    </a:rPr>
                                    <m:t>28</m:t>
                                  </m:r>
                                  <m:sSub>
                                    <m:sSubPr>
                                      <m:ctrlPr>
                                        <a:rPr lang="en-IN"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m:rPr>
                                          <m:sty m:val="p"/>
                                        </m:rPr>
                                        <a:rPr lang="en-IN" sz="1800">
                                          <a:effectLst/>
                                          <a:latin typeface="Cambria Math" panose="02040503050406030204" pitchFamily="18" charset="0"/>
                                          <a:ea typeface="Times New Roman" panose="02020603050405020304" pitchFamily="18" charset="0"/>
                                          <a:cs typeface="Times New Roman" panose="02020603050405020304" pitchFamily="18" charset="0"/>
                                        </a:rPr>
                                        <m:t>V</m:t>
                                      </m:r>
                                    </m:e>
                                    <m:sub>
                                      <m:r>
                                        <m:rPr>
                                          <m:sty m:val="p"/>
                                        </m:rPr>
                                        <a:rPr lang="en-IN" sz="1800">
                                          <a:effectLst/>
                                          <a:latin typeface="Cambria Math" panose="02040503050406030204" pitchFamily="18" charset="0"/>
                                          <a:ea typeface="Times New Roman" panose="02020603050405020304" pitchFamily="18" charset="0"/>
                                          <a:cs typeface="Times New Roman" panose="02020603050405020304" pitchFamily="18" charset="0"/>
                                        </a:rPr>
                                        <m:t>DC</m:t>
                                      </m:r>
                                    </m:sub>
                                  </m:sSub>
                                </m:num>
                                <m:den>
                                  <m:r>
                                    <a:rPr lang="en-IN" sz="1800">
                                      <a:effectLst/>
                                      <a:latin typeface="Cambria Math" panose="02040503050406030204" pitchFamily="18" charset="0"/>
                                      <a:ea typeface="Times New Roman" panose="02020603050405020304" pitchFamily="18" charset="0"/>
                                      <a:cs typeface="Times New Roman" panose="02020603050405020304" pitchFamily="18" charset="0"/>
                                    </a:rPr>
                                    <m:t>51</m:t>
                                  </m:r>
                                </m:den>
                              </m:f>
                            </m:oMath>
                          </a14:m>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 </a:t>
                          </a:r>
                          <a14:m>
                            <m:oMath xmlns:m="http://schemas.openxmlformats.org/officeDocument/2006/math">
                              <m:f>
                                <m:fPr>
                                  <m:ctrlPr>
                                    <a:rPr lang="en-IN" sz="1800" i="1">
                                      <a:effectLst/>
                                      <a:latin typeface="Cambria Math" panose="02040503050406030204" pitchFamily="18" charset="0"/>
                                      <a:ea typeface="Times New Roman" panose="02020603050405020304" pitchFamily="18" charset="0"/>
                                      <a:cs typeface="Times New Roman" panose="02020603050405020304" pitchFamily="18" charset="0"/>
                                    </a:rPr>
                                  </m:ctrlPr>
                                </m:fPr>
                                <m:num>
                                  <m:r>
                                    <a:rPr lang="en-IN" sz="1800">
                                      <a:effectLst/>
                                      <a:latin typeface="Cambria Math" panose="02040503050406030204" pitchFamily="18" charset="0"/>
                                      <a:ea typeface="Times New Roman" panose="02020603050405020304" pitchFamily="18" charset="0"/>
                                      <a:cs typeface="Times New Roman" panose="02020603050405020304" pitchFamily="18" charset="0"/>
                                    </a:rPr>
                                    <m:t>2</m:t>
                                  </m:r>
                                  <m:sSub>
                                    <m:sSubPr>
                                      <m:ctrlPr>
                                        <a:rPr lang="en-IN"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m:rPr>
                                          <m:sty m:val="p"/>
                                        </m:rPr>
                                        <a:rPr lang="en-IN" sz="1800">
                                          <a:effectLst/>
                                          <a:latin typeface="Cambria Math" panose="02040503050406030204" pitchFamily="18" charset="0"/>
                                          <a:ea typeface="Times New Roman" panose="02020603050405020304" pitchFamily="18" charset="0"/>
                                          <a:cs typeface="Times New Roman" panose="02020603050405020304" pitchFamily="18" charset="0"/>
                                        </a:rPr>
                                        <m:t>V</m:t>
                                      </m:r>
                                    </m:e>
                                    <m:sub>
                                      <m:r>
                                        <m:rPr>
                                          <m:sty m:val="p"/>
                                        </m:rPr>
                                        <a:rPr lang="en-IN" sz="1800">
                                          <a:effectLst/>
                                          <a:latin typeface="Cambria Math" panose="02040503050406030204" pitchFamily="18" charset="0"/>
                                          <a:ea typeface="Times New Roman" panose="02020603050405020304" pitchFamily="18" charset="0"/>
                                          <a:cs typeface="Times New Roman" panose="02020603050405020304" pitchFamily="18" charset="0"/>
                                        </a:rPr>
                                        <m:t>DC</m:t>
                                      </m:r>
                                    </m:sub>
                                  </m:sSub>
                                </m:num>
                                <m:den>
                                  <m:r>
                                    <a:rPr lang="en-IN" sz="1800">
                                      <a:effectLst/>
                                      <a:latin typeface="Cambria Math" panose="02040503050406030204" pitchFamily="18" charset="0"/>
                                      <a:ea typeface="Times New Roman" panose="02020603050405020304" pitchFamily="18" charset="0"/>
                                      <a:cs typeface="Times New Roman" panose="02020603050405020304" pitchFamily="18" charset="0"/>
                                    </a:rPr>
                                    <m:t>3</m:t>
                                  </m:r>
                                </m:den>
                              </m:f>
                            </m:oMath>
                          </a14:m>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dirty="0">
                            <a:latin typeface="Times New Roman" panose="02020603050405020304" pitchFamily="18" charset="0"/>
                            <a:cs typeface="Times New Roman" panose="02020603050405020304" pitchFamily="18" charset="0"/>
                          </a:endParaRPr>
                        </a:p>
                      </a:txBody>
                      <a:tcPr/>
                    </a:tc>
                    <a:tc>
                      <a:txBody>
                        <a:bodyPr/>
                        <a:lstStyle/>
                        <a:p>
                          <a:pPr algn="ctr"/>
                          <a:r>
                            <a:rPr lang="en-IN" dirty="0">
                              <a:latin typeface="Times New Roman" panose="02020603050405020304" pitchFamily="18" charset="0"/>
                              <a:cs typeface="Times New Roman" panose="02020603050405020304" pitchFamily="18" charset="0"/>
                            </a:rPr>
                            <a:t>39.34</a:t>
                          </a:r>
                        </a:p>
                      </a:txBody>
                      <a:tcPr/>
                    </a:tc>
                    <a:extLst>
                      <a:ext uri="{0D108BD9-81ED-4DB2-BD59-A6C34878D82A}">
                        <a16:rowId xmlns:a16="http://schemas.microsoft.com/office/drawing/2014/main" val="2540399513"/>
                      </a:ext>
                    </a:extLst>
                  </a:tr>
                </a:tbl>
              </a:graphicData>
            </a:graphic>
          </p:graphicFrame>
        </mc:Choice>
        <mc:Fallback xmlns="">
          <p:graphicFrame>
            <p:nvGraphicFramePr>
              <p:cNvPr id="9" name="Table 11">
                <a:extLst>
                  <a:ext uri="{FF2B5EF4-FFF2-40B4-BE49-F238E27FC236}">
                    <a16:creationId xmlns:a16="http://schemas.microsoft.com/office/drawing/2014/main" id="{B576FD84-2A39-4352-8CE3-D56CA19CF1D8}"/>
                  </a:ext>
                </a:extLst>
              </p:cNvPr>
              <p:cNvGraphicFramePr>
                <a:graphicFrameLocks noGrp="1"/>
              </p:cNvGraphicFramePr>
              <p:nvPr>
                <p:extLst>
                  <p:ext uri="{D42A27DB-BD31-4B8C-83A1-F6EECF244321}">
                    <p14:modId xmlns:p14="http://schemas.microsoft.com/office/powerpoint/2010/main" val="1078056732"/>
                  </p:ext>
                </p:extLst>
              </p:nvPr>
            </p:nvGraphicFramePr>
            <p:xfrm>
              <a:off x="1976085" y="581196"/>
              <a:ext cx="8239829" cy="4430598"/>
            </p:xfrm>
            <a:graphic>
              <a:graphicData uri="http://schemas.openxmlformats.org/drawingml/2006/table">
                <a:tbl>
                  <a:tblPr firstRow="1" bandRow="1">
                    <a:tableStyleId>{073A0DAA-6AF3-43AB-8588-CEC1D06C72B9}</a:tableStyleId>
                  </a:tblPr>
                  <a:tblGrid>
                    <a:gridCol w="2223466">
                      <a:extLst>
                        <a:ext uri="{9D8B030D-6E8A-4147-A177-3AD203B41FA5}">
                          <a16:colId xmlns:a16="http://schemas.microsoft.com/office/drawing/2014/main" val="3521428729"/>
                        </a:ext>
                      </a:extLst>
                    </a:gridCol>
                    <a:gridCol w="3687830">
                      <a:extLst>
                        <a:ext uri="{9D8B030D-6E8A-4147-A177-3AD203B41FA5}">
                          <a16:colId xmlns:a16="http://schemas.microsoft.com/office/drawing/2014/main" val="549114408"/>
                        </a:ext>
                      </a:extLst>
                    </a:gridCol>
                    <a:gridCol w="2328533">
                      <a:extLst>
                        <a:ext uri="{9D8B030D-6E8A-4147-A177-3AD203B41FA5}">
                          <a16:colId xmlns:a16="http://schemas.microsoft.com/office/drawing/2014/main" val="3730377992"/>
                        </a:ext>
                      </a:extLst>
                    </a:gridCol>
                  </a:tblGrid>
                  <a:tr h="1056339">
                    <a:tc>
                      <a:txBody>
                        <a:bodyPr/>
                        <a:lstStyle/>
                        <a:p>
                          <a:pPr algn="ctr"/>
                          <a:endParaRPr lang="en-IN" dirty="0">
                            <a:latin typeface="Times New Roman" panose="02020603050405020304" pitchFamily="18" charset="0"/>
                            <a:cs typeface="Times New Roman" panose="02020603050405020304" pitchFamily="18" charset="0"/>
                          </a:endParaRPr>
                        </a:p>
                        <a:p>
                          <a:pPr algn="ctr"/>
                          <a:r>
                            <a:rPr lang="en-IN" dirty="0">
                              <a:latin typeface="Times New Roman" panose="02020603050405020304" pitchFamily="18" charset="0"/>
                              <a:cs typeface="Times New Roman" panose="02020603050405020304" pitchFamily="18" charset="0"/>
                            </a:rPr>
                            <a:t>MODE</a:t>
                          </a:r>
                        </a:p>
                      </a:txBody>
                      <a:tcPr/>
                    </a:tc>
                    <a:tc>
                      <a:txBody>
                        <a:bodyPr/>
                        <a:lstStyle/>
                        <a:p>
                          <a:pPr algn="ctr"/>
                          <a:r>
                            <a:rPr lang="en-IN" dirty="0">
                              <a:latin typeface="Times New Roman" panose="02020603050405020304" pitchFamily="18" charset="0"/>
                              <a:cs typeface="Times New Roman" panose="02020603050405020304" pitchFamily="18" charset="0"/>
                            </a:rPr>
                            <a:t>COMMON MODE VOLTAGE (</a:t>
                          </a:r>
                          <a:r>
                            <a:rPr lang="en-IN" dirty="0" err="1">
                              <a:latin typeface="Times New Roman" panose="02020603050405020304" pitchFamily="18" charset="0"/>
                              <a:cs typeface="Times New Roman" panose="02020603050405020304" pitchFamily="18" charset="0"/>
                            </a:rPr>
                            <a:t>Vno</a:t>
                          </a:r>
                          <a:r>
                            <a:rPr lang="en-IN" dirty="0">
                              <a:latin typeface="Times New Roman" panose="02020603050405020304" pitchFamily="18" charset="0"/>
                              <a:cs typeface="Times New Roman" panose="02020603050405020304" pitchFamily="18" charset="0"/>
                            </a:rPr>
                            <a:t>)</a:t>
                          </a:r>
                        </a:p>
                      </a:txBody>
                      <a:tcPr/>
                    </a:tc>
                    <a:tc>
                      <a:txBody>
                        <a:bodyPr/>
                        <a:lstStyle/>
                        <a:p>
                          <a:pPr algn="ctr"/>
                          <a:r>
                            <a:rPr lang="en-IN" dirty="0">
                              <a:latin typeface="Times New Roman" panose="02020603050405020304" pitchFamily="18" charset="0"/>
                              <a:cs typeface="Times New Roman" panose="02020603050405020304" pitchFamily="18" charset="0"/>
                            </a:rPr>
                            <a:t>THD (%)</a:t>
                          </a:r>
                        </a:p>
                      </a:txBody>
                      <a:tcPr/>
                    </a:tc>
                    <a:extLst>
                      <a:ext uri="{0D108BD9-81ED-4DB2-BD59-A6C34878D82A}">
                        <a16:rowId xmlns:a16="http://schemas.microsoft.com/office/drawing/2014/main" val="3420599585"/>
                      </a:ext>
                    </a:extLst>
                  </a:tr>
                  <a:tr h="923290">
                    <a:tc>
                      <a:txBody>
                        <a:bodyPr/>
                        <a:lstStyle/>
                        <a:p>
                          <a:pPr algn="ctr"/>
                          <a:r>
                            <a:rPr lang="en-IN" dirty="0">
                              <a:latin typeface="Times New Roman" panose="02020603050405020304" pitchFamily="18" charset="0"/>
                              <a:cs typeface="Times New Roman" panose="02020603050405020304" pitchFamily="18" charset="0"/>
                            </a:rPr>
                            <a:t>1</a:t>
                          </a:r>
                        </a:p>
                      </a:txBody>
                      <a:tcPr/>
                    </a:tc>
                    <a:tc>
                      <a:txBody>
                        <a:bodyPr/>
                        <a:lstStyle/>
                        <a:p>
                          <a:endParaRPr lang="en-US"/>
                        </a:p>
                      </a:txBody>
                      <a:tcPr>
                        <a:blipFill>
                          <a:blip r:embed="rId2"/>
                          <a:stretch>
                            <a:fillRect l="-60496" t="-118543" r="-63967" b="-268212"/>
                          </a:stretch>
                        </a:blipFill>
                      </a:tcPr>
                    </a:tc>
                    <a:tc>
                      <a:txBody>
                        <a:bodyPr/>
                        <a:lstStyle/>
                        <a:p>
                          <a:pPr algn="ctr"/>
                          <a:r>
                            <a:rPr lang="en-US" dirty="0">
                              <a:latin typeface="Times New Roman" panose="02020603050405020304" pitchFamily="18" charset="0"/>
                              <a:cs typeface="Times New Roman" panose="02020603050405020304" pitchFamily="18" charset="0"/>
                            </a:rPr>
                            <a:t>2</a:t>
                          </a:r>
                          <a:r>
                            <a:rPr lang="en-IN" dirty="0">
                              <a:latin typeface="Times New Roman" panose="02020603050405020304" pitchFamily="18" charset="0"/>
                              <a:cs typeface="Times New Roman" panose="02020603050405020304" pitchFamily="18" charset="0"/>
                            </a:rPr>
                            <a:t>4.50</a:t>
                          </a:r>
                        </a:p>
                      </a:txBody>
                      <a:tcPr/>
                    </a:tc>
                    <a:extLst>
                      <a:ext uri="{0D108BD9-81ED-4DB2-BD59-A6C34878D82A}">
                        <a16:rowId xmlns:a16="http://schemas.microsoft.com/office/drawing/2014/main" val="1796165212"/>
                      </a:ext>
                    </a:extLst>
                  </a:tr>
                  <a:tr h="848412">
                    <a:tc>
                      <a:txBody>
                        <a:bodyPr/>
                        <a:lstStyle/>
                        <a:p>
                          <a:pPr algn="ctr"/>
                          <a:r>
                            <a:rPr lang="en-IN" dirty="0">
                              <a:latin typeface="Times New Roman" panose="02020603050405020304" pitchFamily="18" charset="0"/>
                              <a:cs typeface="Times New Roman" panose="02020603050405020304" pitchFamily="18" charset="0"/>
                            </a:rPr>
                            <a:t>2</a:t>
                          </a:r>
                        </a:p>
                      </a:txBody>
                      <a:tcPr/>
                    </a:tc>
                    <a:tc>
                      <a:txBody>
                        <a:bodyPr/>
                        <a:lstStyle/>
                        <a:p>
                          <a:endParaRPr lang="en-US"/>
                        </a:p>
                      </a:txBody>
                      <a:tcPr>
                        <a:blipFill>
                          <a:blip r:embed="rId2"/>
                          <a:stretch>
                            <a:fillRect l="-60496" t="-235714" r="-63967" b="-189286"/>
                          </a:stretch>
                        </a:blipFill>
                      </a:tcPr>
                    </a:tc>
                    <a:tc>
                      <a:txBody>
                        <a:bodyPr/>
                        <a:lstStyle/>
                        <a:p>
                          <a:pPr algn="ctr"/>
                          <a:r>
                            <a:rPr lang="en-IN" dirty="0">
                              <a:latin typeface="Times New Roman" panose="02020603050405020304" pitchFamily="18" charset="0"/>
                              <a:cs typeface="Times New Roman" panose="02020603050405020304" pitchFamily="18" charset="0"/>
                            </a:rPr>
                            <a:t>39.17</a:t>
                          </a:r>
                        </a:p>
                      </a:txBody>
                      <a:tcPr/>
                    </a:tc>
                    <a:extLst>
                      <a:ext uri="{0D108BD9-81ED-4DB2-BD59-A6C34878D82A}">
                        <a16:rowId xmlns:a16="http://schemas.microsoft.com/office/drawing/2014/main" val="3188091638"/>
                      </a:ext>
                    </a:extLst>
                  </a:tr>
                  <a:tr h="838986">
                    <a:tc>
                      <a:txBody>
                        <a:bodyPr/>
                        <a:lstStyle/>
                        <a:p>
                          <a:pPr algn="ctr"/>
                          <a:r>
                            <a:rPr lang="en-IN" dirty="0">
                              <a:latin typeface="Times New Roman" panose="02020603050405020304" pitchFamily="18" charset="0"/>
                              <a:cs typeface="Times New Roman" panose="02020603050405020304" pitchFamily="18" charset="0"/>
                            </a:rPr>
                            <a:t>3</a:t>
                          </a:r>
                        </a:p>
                      </a:txBody>
                      <a:tcPr/>
                    </a:tc>
                    <a:tc>
                      <a:txBody>
                        <a:bodyPr/>
                        <a:lstStyle/>
                        <a:p>
                          <a:endParaRPr lang="en-US"/>
                        </a:p>
                      </a:txBody>
                      <a:tcPr>
                        <a:blipFill>
                          <a:blip r:embed="rId2"/>
                          <a:stretch>
                            <a:fillRect l="-60496" t="-340580" r="-63967" b="-92029"/>
                          </a:stretch>
                        </a:blipFill>
                      </a:tcPr>
                    </a:tc>
                    <a:tc>
                      <a:txBody>
                        <a:bodyPr/>
                        <a:lstStyle/>
                        <a:p>
                          <a:pPr algn="ctr"/>
                          <a:r>
                            <a:rPr lang="en-IN" dirty="0">
                              <a:latin typeface="Times New Roman" panose="02020603050405020304" pitchFamily="18" charset="0"/>
                              <a:cs typeface="Times New Roman" panose="02020603050405020304" pitchFamily="18" charset="0"/>
                            </a:rPr>
                            <a:t>36.55</a:t>
                          </a:r>
                        </a:p>
                      </a:txBody>
                      <a:tcPr/>
                    </a:tc>
                    <a:extLst>
                      <a:ext uri="{0D108BD9-81ED-4DB2-BD59-A6C34878D82A}">
                        <a16:rowId xmlns:a16="http://schemas.microsoft.com/office/drawing/2014/main" val="3667548861"/>
                      </a:ext>
                    </a:extLst>
                  </a:tr>
                  <a:tr h="763571">
                    <a:tc>
                      <a:txBody>
                        <a:bodyPr/>
                        <a:lstStyle/>
                        <a:p>
                          <a:pPr algn="ctr"/>
                          <a:r>
                            <a:rPr lang="en-IN" dirty="0">
                              <a:latin typeface="Times New Roman" panose="02020603050405020304" pitchFamily="18" charset="0"/>
                              <a:cs typeface="Times New Roman" panose="02020603050405020304" pitchFamily="18" charset="0"/>
                            </a:rPr>
                            <a:t>4</a:t>
                          </a:r>
                        </a:p>
                      </a:txBody>
                      <a:tcPr/>
                    </a:tc>
                    <a:tc>
                      <a:txBody>
                        <a:bodyPr/>
                        <a:lstStyle/>
                        <a:p>
                          <a:endParaRPr lang="en-US"/>
                        </a:p>
                      </a:txBody>
                      <a:tcPr>
                        <a:blipFill>
                          <a:blip r:embed="rId2"/>
                          <a:stretch>
                            <a:fillRect l="-60496" t="-486400" r="-63967" b="-1600"/>
                          </a:stretch>
                        </a:blipFill>
                      </a:tcPr>
                    </a:tc>
                    <a:tc>
                      <a:txBody>
                        <a:bodyPr/>
                        <a:lstStyle/>
                        <a:p>
                          <a:pPr algn="ctr"/>
                          <a:r>
                            <a:rPr lang="en-IN" dirty="0">
                              <a:latin typeface="Times New Roman" panose="02020603050405020304" pitchFamily="18" charset="0"/>
                              <a:cs typeface="Times New Roman" panose="02020603050405020304" pitchFamily="18" charset="0"/>
                            </a:rPr>
                            <a:t>39.34</a:t>
                          </a:r>
                        </a:p>
                      </a:txBody>
                      <a:tcPr/>
                    </a:tc>
                    <a:extLst>
                      <a:ext uri="{0D108BD9-81ED-4DB2-BD59-A6C34878D82A}">
                        <a16:rowId xmlns:a16="http://schemas.microsoft.com/office/drawing/2014/main" val="2540399513"/>
                      </a:ext>
                    </a:extLst>
                  </a:tr>
                </a:tbl>
              </a:graphicData>
            </a:graphic>
          </p:graphicFrame>
        </mc:Fallback>
      </mc:AlternateContent>
      <p:sp>
        <p:nvSpPr>
          <p:cNvPr id="10" name="TextBox 9">
            <a:extLst>
              <a:ext uri="{FF2B5EF4-FFF2-40B4-BE49-F238E27FC236}">
                <a16:creationId xmlns:a16="http://schemas.microsoft.com/office/drawing/2014/main" id="{FAD07F42-C0B7-48DC-98B4-AA84A839604F}"/>
              </a:ext>
            </a:extLst>
          </p:cNvPr>
          <p:cNvSpPr txBox="1"/>
          <p:nvPr/>
        </p:nvSpPr>
        <p:spPr>
          <a:xfrm>
            <a:off x="4300980" y="211864"/>
            <a:ext cx="6094428" cy="369332"/>
          </a:xfrm>
          <a:prstGeom prst="rect">
            <a:avLst/>
          </a:prstGeom>
          <a:noFill/>
        </p:spPr>
        <p:txBody>
          <a:bodyPr wrap="square">
            <a:spAutoFit/>
          </a:bodyPr>
          <a:lstStyle/>
          <a:p>
            <a:r>
              <a:rPr lang="en-IN" sz="1800" dirty="0">
                <a:effectLst/>
                <a:latin typeface="Times New Roman" panose="02020603050405020304" pitchFamily="18" charset="0"/>
                <a:ea typeface="Calibri" panose="020F0502020204030204" pitchFamily="34" charset="0"/>
              </a:rPr>
              <a:t>Results of </a:t>
            </a:r>
            <a:r>
              <a:rPr lang="en-IN" dirty="0">
                <a:latin typeface="Times New Roman" panose="02020603050405020304" pitchFamily="18" charset="0"/>
                <a:ea typeface="Calibri" panose="020F0502020204030204" pitchFamily="34" charset="0"/>
              </a:rPr>
              <a:t>Four</a:t>
            </a:r>
            <a:r>
              <a:rPr lang="en-IN" sz="1800" dirty="0">
                <a:effectLst/>
                <a:latin typeface="Times New Roman" panose="02020603050405020304" pitchFamily="18" charset="0"/>
                <a:ea typeface="Calibri" panose="020F0502020204030204" pitchFamily="34" charset="0"/>
              </a:rPr>
              <a:t> level Inverter</a:t>
            </a:r>
            <a:endParaRPr lang="en-IN" dirty="0"/>
          </a:p>
        </p:txBody>
      </p:sp>
      <p:sp>
        <p:nvSpPr>
          <p:cNvPr id="7" name="Rectangle 6">
            <a:extLst>
              <a:ext uri="{FF2B5EF4-FFF2-40B4-BE49-F238E27FC236}">
                <a16:creationId xmlns:a16="http://schemas.microsoft.com/office/drawing/2014/main" id="{28254829-C755-44E3-99AC-758B73EEE8F0}"/>
              </a:ext>
            </a:extLst>
          </p:cNvPr>
          <p:cNvSpPr/>
          <p:nvPr/>
        </p:nvSpPr>
        <p:spPr>
          <a:xfrm>
            <a:off x="398834" y="5381126"/>
            <a:ext cx="11906655" cy="873572"/>
          </a:xfrm>
          <a:prstGeom prst="rect">
            <a:avLst/>
          </a:prstGeom>
          <a:noFill/>
        </p:spPr>
        <p:txBody>
          <a:bodyPr wrap="square" lIns="91440" tIns="45720" rIns="91440" bIns="45720">
            <a:spAutoFit/>
          </a:bodyPr>
          <a:lstStyle/>
          <a:p>
            <a:pPr marL="685800" indent="-685800">
              <a:lnSpc>
                <a:spcPct val="150000"/>
              </a:lnSpc>
              <a:buFont typeface="Arial" panose="020B0604020202020204" pitchFamily="34" charset="0"/>
              <a:buChar char="•"/>
            </a:pPr>
            <a:r>
              <a:rPr lang="en-US" b="0" cap="none" spc="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In Mode 2 and Mode 4 Common mode voltage is reduced but TH</a:t>
            </a:r>
            <a:r>
              <a:rPr lang="en-US"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D increased. Whereas in Mode 3 Common mode voltage is same as mode 1 but THD is increased this is disadvantage.</a:t>
            </a:r>
            <a:endParaRPr lang="en-US" b="0" cap="none" spc="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9472715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B8F97B1-7DC3-4D97-B2B0-7D63F5F9D7CB}"/>
              </a:ext>
            </a:extLst>
          </p:cNvPr>
          <p:cNvSpPr>
            <a:spLocks noGrp="1"/>
          </p:cNvSpPr>
          <p:nvPr>
            <p:ph type="sldNum" sz="quarter" idx="12"/>
          </p:nvPr>
        </p:nvSpPr>
        <p:spPr/>
        <p:txBody>
          <a:bodyPr/>
          <a:lstStyle/>
          <a:p>
            <a:fld id="{DF28FB93-0A08-4E7D-8E63-9EFA29F1E093}" type="slidenum">
              <a:rPr lang="en-US" smtClean="0"/>
              <a:pPr/>
              <a:t>26</a:t>
            </a:fld>
            <a:endParaRPr lang="en-US" dirty="0"/>
          </a:p>
        </p:txBody>
      </p:sp>
      <p:sp>
        <p:nvSpPr>
          <p:cNvPr id="4" name="TextBox 3">
            <a:extLst>
              <a:ext uri="{FF2B5EF4-FFF2-40B4-BE49-F238E27FC236}">
                <a16:creationId xmlns:a16="http://schemas.microsoft.com/office/drawing/2014/main" id="{CD7E9677-82DD-4919-BCED-98C4BC277219}"/>
              </a:ext>
            </a:extLst>
          </p:cNvPr>
          <p:cNvSpPr txBox="1"/>
          <p:nvPr/>
        </p:nvSpPr>
        <p:spPr>
          <a:xfrm>
            <a:off x="124905" y="69857"/>
            <a:ext cx="6094428" cy="369332"/>
          </a:xfrm>
          <a:prstGeom prst="rect">
            <a:avLst/>
          </a:prstGeom>
          <a:noFill/>
        </p:spPr>
        <p:txBody>
          <a:bodyPr wrap="square">
            <a:spAutoFit/>
          </a:bodyPr>
          <a:lstStyle/>
          <a:p>
            <a:r>
              <a:rPr lang="en-US" b="1" dirty="0">
                <a:latin typeface="Times New Roman" panose="02020603050405020304" pitchFamily="18" charset="0"/>
                <a:cs typeface="Times New Roman" panose="02020603050405020304" pitchFamily="18" charset="0"/>
              </a:rPr>
              <a:t>FIVE</a:t>
            </a:r>
            <a:r>
              <a:rPr lang="en-US" sz="1800" b="1" dirty="0">
                <a:solidFill>
                  <a:schemeClr val="tx1"/>
                </a:solidFill>
                <a:latin typeface="Times New Roman" panose="02020603050405020304" pitchFamily="18" charset="0"/>
                <a:cs typeface="Times New Roman" panose="02020603050405020304" pitchFamily="18" charset="0"/>
              </a:rPr>
              <a:t> LEVEL INVERTER</a:t>
            </a:r>
            <a:endParaRPr lang="en-IN" b="1" dirty="0"/>
          </a:p>
        </p:txBody>
      </p:sp>
      <p:pic>
        <p:nvPicPr>
          <p:cNvPr id="5" name="Picture 4">
            <a:extLst>
              <a:ext uri="{FF2B5EF4-FFF2-40B4-BE49-F238E27FC236}">
                <a16:creationId xmlns:a16="http://schemas.microsoft.com/office/drawing/2014/main" id="{BE6F11E1-9D94-442F-A467-D143B40AA59A}"/>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2868" y="439189"/>
            <a:ext cx="4645058" cy="3256118"/>
          </a:xfrm>
          <a:prstGeom prst="rect">
            <a:avLst/>
          </a:prstGeom>
          <a:noFill/>
          <a:ln>
            <a:noFill/>
          </a:ln>
        </p:spPr>
      </p:pic>
      <p:sp>
        <p:nvSpPr>
          <p:cNvPr id="7" name="TextBox 6">
            <a:extLst>
              <a:ext uri="{FF2B5EF4-FFF2-40B4-BE49-F238E27FC236}">
                <a16:creationId xmlns:a16="http://schemas.microsoft.com/office/drawing/2014/main" id="{E9E02B56-1E98-4B1D-84B0-D7BCFB24F583}"/>
              </a:ext>
            </a:extLst>
          </p:cNvPr>
          <p:cNvSpPr txBox="1"/>
          <p:nvPr/>
        </p:nvSpPr>
        <p:spPr>
          <a:xfrm>
            <a:off x="-732920" y="3640433"/>
            <a:ext cx="6094428" cy="323165"/>
          </a:xfrm>
          <a:prstGeom prst="rect">
            <a:avLst/>
          </a:prstGeom>
          <a:noFill/>
        </p:spPr>
        <p:txBody>
          <a:bodyPr wrap="square">
            <a:spAutoFit/>
          </a:bodyPr>
          <a:lstStyle/>
          <a:p>
            <a:pPr algn="ctr"/>
            <a:r>
              <a:rPr lang="en-US" sz="1500" dirty="0">
                <a:ln w="0"/>
                <a:latin typeface="Times New Roman" panose="02020603050405020304" pitchFamily="18" charset="0"/>
                <a:cs typeface="Times New Roman" panose="02020603050405020304" pitchFamily="18" charset="0"/>
              </a:rPr>
              <a:t>Fig. Five level Inverter</a:t>
            </a:r>
            <a:endParaRPr lang="en-US" sz="1500" b="0" cap="none" spc="0" dirty="0">
              <a:ln w="0"/>
              <a:solidFill>
                <a:schemeClr val="tx1"/>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9EDDEEB-92A8-44A1-99BE-3E16375C9473}"/>
                  </a:ext>
                </a:extLst>
              </p:cNvPr>
              <p:cNvSpPr txBox="1"/>
              <p:nvPr/>
            </p:nvSpPr>
            <p:spPr>
              <a:xfrm>
                <a:off x="5231668" y="69857"/>
                <a:ext cx="7044638" cy="3741409"/>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An inverter that produces five levels in the output pole voltage is called Five level Inverter.</a:t>
                </a:r>
                <a:r>
                  <a:rPr lang="en-IN"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 Five level Inverter creates five different voltages for the load. </a:t>
                </a:r>
              </a:p>
              <a:p>
                <a:pPr marL="285750" indent="-285750" algn="just">
                  <a:lnSpc>
                    <a:spcPct val="150000"/>
                  </a:lnSpc>
                  <a:buFont typeface="Arial" panose="020B0604020202020204" pitchFamily="34" charset="0"/>
                  <a:buChar char="•"/>
                </a:pP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Here the level is five so sinusoidal signal is compared with N-1 carrier signals where N is number of levels </a:t>
                </a:r>
                <a:r>
                  <a:rPr lang="en-IN" sz="1600" dirty="0" err="1">
                    <a:effectLst/>
                    <a:latin typeface="Times New Roman" panose="02020603050405020304" pitchFamily="18" charset="0"/>
                    <a:ea typeface="Calibri" panose="020F0502020204030204" pitchFamily="34" charset="0"/>
                    <a:cs typeface="Times New Roman" panose="02020603050405020304" pitchFamily="18" charset="0"/>
                  </a:rPr>
                  <a:t>i.e</a:t>
                </a: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 sinusoidal signal is compared with four carrier signals. </a:t>
                </a:r>
              </a:p>
              <a:p>
                <a:pPr marL="285750" indent="-285750" algn="just">
                  <a:lnSpc>
                    <a:spcPct val="150000"/>
                  </a:lnSpc>
                  <a:buFont typeface="Arial" panose="020B0604020202020204" pitchFamily="34" charset="0"/>
                  <a:buChar char="•"/>
                </a:pPr>
                <a14:m>
                  <m:oMath xmlns:m="http://schemas.openxmlformats.org/officeDocument/2006/math">
                    <m:sSub>
                      <m:sSubPr>
                        <m:ctrlPr>
                          <a:rPr lang="en-IN" sz="1600" i="1">
                            <a:effectLst/>
                            <a:latin typeface="Cambria Math" panose="02040503050406030204" pitchFamily="18" charset="0"/>
                            <a:cs typeface="Times New Roman" panose="02020603050405020304" pitchFamily="18" charset="0"/>
                          </a:rPr>
                        </m:ctrlPr>
                      </m:sSubPr>
                      <m:e>
                        <m:r>
                          <m:rPr>
                            <m:sty m:val="p"/>
                          </m:rPr>
                          <a:rPr lang="en-IN" sz="1600">
                            <a:effectLst/>
                            <a:latin typeface="Cambria Math" panose="02040503050406030204" pitchFamily="18" charset="0"/>
                            <a:ea typeface="Calibri" panose="020F0502020204030204" pitchFamily="34" charset="0"/>
                            <a:cs typeface="Times New Roman" panose="02020603050405020304" pitchFamily="18" charset="0"/>
                          </a:rPr>
                          <m:t>V</m:t>
                        </m:r>
                      </m:e>
                      <m:sub>
                        <m:r>
                          <m:rPr>
                            <m:sty m:val="p"/>
                          </m:rPr>
                          <a:rPr lang="en-IN" sz="1600">
                            <a:effectLst/>
                            <a:latin typeface="Cambria Math" panose="02040503050406030204" pitchFamily="18" charset="0"/>
                            <a:ea typeface="Calibri" panose="020F0502020204030204" pitchFamily="34" charset="0"/>
                            <a:cs typeface="Times New Roman" panose="02020603050405020304" pitchFamily="18" charset="0"/>
                          </a:rPr>
                          <m:t>ref</m:t>
                        </m:r>
                      </m:sub>
                    </m:sSub>
                    <m:r>
                      <a:rPr lang="en-IN" sz="1600" i="1">
                        <a:effectLst/>
                        <a:latin typeface="Cambria Math" panose="02040503050406030204" pitchFamily="18" charset="0"/>
                        <a:ea typeface="Calibri" panose="020F0502020204030204" pitchFamily="34" charset="0"/>
                        <a:cs typeface="Times New Roman" panose="02020603050405020304" pitchFamily="18" charset="0"/>
                      </a:rPr>
                      <m:t> </m:t>
                    </m:r>
                  </m:oMath>
                </a14:m>
                <a:r>
                  <a:rPr lang="en-IN" sz="1600" dirty="0">
                    <a:effectLst/>
                    <a:latin typeface="Times New Roman" panose="02020603050405020304" pitchFamily="18" charset="0"/>
                    <a:ea typeface="Times New Roman" panose="02020603050405020304" pitchFamily="18" charset="0"/>
                    <a:cs typeface="Times New Roman" panose="02020603050405020304" pitchFamily="18" charset="0"/>
                  </a:rPr>
                  <a:t>and </a:t>
                </a:r>
                <a14:m>
                  <m:oMath xmlns:m="http://schemas.openxmlformats.org/officeDocument/2006/math">
                    <m:sSub>
                      <m:sSubPr>
                        <m:ctrlPr>
                          <a:rPr lang="en-IN" sz="1600" i="1">
                            <a:effectLst/>
                            <a:latin typeface="Cambria Math" panose="02040503050406030204" pitchFamily="18" charset="0"/>
                            <a:cs typeface="Times New Roman" panose="02020603050405020304" pitchFamily="18" charset="0"/>
                          </a:rPr>
                        </m:ctrlPr>
                      </m:sSubPr>
                      <m:e>
                        <m:r>
                          <m:rPr>
                            <m:sty m:val="p"/>
                          </m:rPr>
                          <a:rPr lang="en-IN" sz="1600">
                            <a:effectLst/>
                            <a:latin typeface="Cambria Math" panose="02040503050406030204" pitchFamily="18" charset="0"/>
                            <a:ea typeface="Calibri" panose="020F0502020204030204" pitchFamily="34" charset="0"/>
                            <a:cs typeface="Times New Roman" panose="02020603050405020304" pitchFamily="18" charset="0"/>
                          </a:rPr>
                          <m:t>V</m:t>
                        </m:r>
                      </m:e>
                      <m:sub>
                        <m:r>
                          <a:rPr lang="en-IN" sz="1600" i="1">
                            <a:effectLst/>
                            <a:latin typeface="Cambria Math" panose="02040503050406030204" pitchFamily="18" charset="0"/>
                            <a:ea typeface="Calibri" panose="020F0502020204030204" pitchFamily="34" charset="0"/>
                            <a:cs typeface="Times New Roman" panose="02020603050405020304" pitchFamily="18" charset="0"/>
                          </a:rPr>
                          <m:t>𝑇</m:t>
                        </m:r>
                        <m:r>
                          <a:rPr lang="en-IN" sz="1600" i="1">
                            <a:effectLst/>
                            <a:latin typeface="Cambria Math" panose="02040503050406030204" pitchFamily="18" charset="0"/>
                            <a:ea typeface="Calibri" panose="020F0502020204030204" pitchFamily="34" charset="0"/>
                            <a:cs typeface="Times New Roman" panose="02020603050405020304" pitchFamily="18" charset="0"/>
                          </a:rPr>
                          <m:t>1</m:t>
                        </m:r>
                      </m:sub>
                    </m:sSub>
                  </m:oMath>
                </a14:m>
                <a:r>
                  <a:rPr lang="en-IN" sz="1600" dirty="0">
                    <a:effectLst/>
                    <a:latin typeface="Times New Roman" panose="02020603050405020304" pitchFamily="18" charset="0"/>
                    <a:ea typeface="Times New Roman" panose="02020603050405020304" pitchFamily="18" charset="0"/>
                    <a:cs typeface="Times New Roman" panose="02020603050405020304" pitchFamily="18" charset="0"/>
                  </a:rPr>
                  <a:t> are compared to get a resultant pulse which is given to the switch S1. </a:t>
                </a:r>
                <a14:m>
                  <m:oMath xmlns:m="http://schemas.openxmlformats.org/officeDocument/2006/math">
                    <m:sSub>
                      <m:sSubPr>
                        <m:ctrlPr>
                          <a:rPr lang="en-IN" sz="1600" i="1">
                            <a:effectLst/>
                            <a:latin typeface="Cambria Math" panose="02040503050406030204" pitchFamily="18" charset="0"/>
                            <a:cs typeface="Times New Roman" panose="02020603050405020304" pitchFamily="18" charset="0"/>
                          </a:rPr>
                        </m:ctrlPr>
                      </m:sSubPr>
                      <m:e>
                        <m:r>
                          <m:rPr>
                            <m:sty m:val="p"/>
                          </m:rPr>
                          <a:rPr lang="en-IN" sz="1600">
                            <a:effectLst/>
                            <a:latin typeface="Cambria Math" panose="02040503050406030204" pitchFamily="18" charset="0"/>
                            <a:ea typeface="Calibri" panose="020F0502020204030204" pitchFamily="34" charset="0"/>
                            <a:cs typeface="Times New Roman" panose="02020603050405020304" pitchFamily="18" charset="0"/>
                          </a:rPr>
                          <m:t>V</m:t>
                        </m:r>
                      </m:e>
                      <m:sub>
                        <m:r>
                          <m:rPr>
                            <m:sty m:val="p"/>
                          </m:rPr>
                          <a:rPr lang="en-IN" sz="1600">
                            <a:effectLst/>
                            <a:latin typeface="Cambria Math" panose="02040503050406030204" pitchFamily="18" charset="0"/>
                            <a:ea typeface="Calibri" panose="020F0502020204030204" pitchFamily="34" charset="0"/>
                            <a:cs typeface="Times New Roman" panose="02020603050405020304" pitchFamily="18" charset="0"/>
                          </a:rPr>
                          <m:t>ref</m:t>
                        </m:r>
                      </m:sub>
                    </m:sSub>
                    <m:r>
                      <a:rPr lang="en-IN" sz="1600" i="1">
                        <a:effectLst/>
                        <a:latin typeface="Cambria Math" panose="02040503050406030204" pitchFamily="18" charset="0"/>
                        <a:ea typeface="Calibri" panose="020F0502020204030204" pitchFamily="34" charset="0"/>
                        <a:cs typeface="Times New Roman" panose="02020603050405020304" pitchFamily="18" charset="0"/>
                      </a:rPr>
                      <m:t> </m:t>
                    </m:r>
                  </m:oMath>
                </a14:m>
                <a:r>
                  <a:rPr lang="en-IN" sz="1600" dirty="0">
                    <a:effectLst/>
                    <a:latin typeface="Times New Roman" panose="02020603050405020304" pitchFamily="18" charset="0"/>
                    <a:ea typeface="Times New Roman" panose="02020603050405020304" pitchFamily="18" charset="0"/>
                    <a:cs typeface="Times New Roman" panose="02020603050405020304" pitchFamily="18" charset="0"/>
                  </a:rPr>
                  <a:t>and </a:t>
                </a:r>
                <a14:m>
                  <m:oMath xmlns:m="http://schemas.openxmlformats.org/officeDocument/2006/math">
                    <m:sSub>
                      <m:sSubPr>
                        <m:ctrlPr>
                          <a:rPr lang="en-IN" sz="1600" i="1">
                            <a:effectLst/>
                            <a:latin typeface="Cambria Math" panose="02040503050406030204" pitchFamily="18" charset="0"/>
                            <a:cs typeface="Times New Roman" panose="02020603050405020304" pitchFamily="18" charset="0"/>
                          </a:rPr>
                        </m:ctrlPr>
                      </m:sSubPr>
                      <m:e>
                        <m:r>
                          <m:rPr>
                            <m:sty m:val="p"/>
                          </m:rPr>
                          <a:rPr lang="en-IN" sz="1600">
                            <a:effectLst/>
                            <a:latin typeface="Cambria Math" panose="02040503050406030204" pitchFamily="18" charset="0"/>
                            <a:ea typeface="Calibri" panose="020F0502020204030204" pitchFamily="34" charset="0"/>
                            <a:cs typeface="Times New Roman" panose="02020603050405020304" pitchFamily="18" charset="0"/>
                          </a:rPr>
                          <m:t>V</m:t>
                        </m:r>
                      </m:e>
                      <m:sub>
                        <m:r>
                          <a:rPr lang="en-IN" sz="1600" i="1">
                            <a:effectLst/>
                            <a:latin typeface="Cambria Math" panose="02040503050406030204" pitchFamily="18" charset="0"/>
                            <a:ea typeface="Calibri" panose="020F0502020204030204" pitchFamily="34" charset="0"/>
                            <a:cs typeface="Times New Roman" panose="02020603050405020304" pitchFamily="18" charset="0"/>
                          </a:rPr>
                          <m:t>𝑇</m:t>
                        </m:r>
                        <m:r>
                          <a:rPr lang="en-IN" sz="1600" i="1">
                            <a:effectLst/>
                            <a:latin typeface="Cambria Math" panose="02040503050406030204" pitchFamily="18" charset="0"/>
                            <a:ea typeface="Calibri" panose="020F0502020204030204" pitchFamily="34" charset="0"/>
                            <a:cs typeface="Times New Roman" panose="02020603050405020304" pitchFamily="18" charset="0"/>
                          </a:rPr>
                          <m:t>2</m:t>
                        </m:r>
                      </m:sub>
                    </m:sSub>
                  </m:oMath>
                </a14:m>
                <a:r>
                  <a:rPr lang="en-IN" sz="1600" dirty="0">
                    <a:effectLst/>
                    <a:latin typeface="Times New Roman" panose="02020603050405020304" pitchFamily="18" charset="0"/>
                    <a:ea typeface="Times New Roman" panose="02020603050405020304" pitchFamily="18" charset="0"/>
                    <a:cs typeface="Times New Roman" panose="02020603050405020304" pitchFamily="18" charset="0"/>
                  </a:rPr>
                  <a:t> are compared to get a resultant pulse which is given to the switch S3.</a:t>
                </a:r>
                <a14:m>
                  <m:oMath xmlns:m="http://schemas.openxmlformats.org/officeDocument/2006/math">
                    <m:r>
                      <a:rPr lang="en-IN" sz="1600">
                        <a:effectLst/>
                        <a:latin typeface="Cambria Math" panose="02040503050406030204" pitchFamily="18" charset="0"/>
                        <a:ea typeface="Calibri" panose="020F0502020204030204" pitchFamily="34" charset="0"/>
                        <a:cs typeface="Times New Roman" panose="02020603050405020304" pitchFamily="18" charset="0"/>
                      </a:rPr>
                      <m:t> </m:t>
                    </m:r>
                    <m:sSub>
                      <m:sSubPr>
                        <m:ctrlPr>
                          <a:rPr lang="en-IN" sz="1600" i="1">
                            <a:effectLst/>
                            <a:latin typeface="Cambria Math" panose="02040503050406030204" pitchFamily="18" charset="0"/>
                            <a:cs typeface="Times New Roman" panose="02020603050405020304" pitchFamily="18" charset="0"/>
                          </a:rPr>
                        </m:ctrlPr>
                      </m:sSubPr>
                      <m:e>
                        <m:r>
                          <m:rPr>
                            <m:sty m:val="p"/>
                          </m:rPr>
                          <a:rPr lang="en-IN" sz="1600">
                            <a:effectLst/>
                            <a:latin typeface="Cambria Math" panose="02040503050406030204" pitchFamily="18" charset="0"/>
                            <a:ea typeface="Calibri" panose="020F0502020204030204" pitchFamily="34" charset="0"/>
                            <a:cs typeface="Times New Roman" panose="02020603050405020304" pitchFamily="18" charset="0"/>
                          </a:rPr>
                          <m:t>V</m:t>
                        </m:r>
                      </m:e>
                      <m:sub>
                        <m:r>
                          <m:rPr>
                            <m:sty m:val="p"/>
                          </m:rPr>
                          <a:rPr lang="en-IN" sz="1600">
                            <a:effectLst/>
                            <a:latin typeface="Cambria Math" panose="02040503050406030204" pitchFamily="18" charset="0"/>
                            <a:ea typeface="Calibri" panose="020F0502020204030204" pitchFamily="34" charset="0"/>
                            <a:cs typeface="Times New Roman" panose="02020603050405020304" pitchFamily="18" charset="0"/>
                          </a:rPr>
                          <m:t>ref</m:t>
                        </m:r>
                      </m:sub>
                    </m:sSub>
                    <m:r>
                      <a:rPr lang="en-IN" sz="1600" i="1">
                        <a:effectLst/>
                        <a:latin typeface="Cambria Math" panose="02040503050406030204" pitchFamily="18" charset="0"/>
                        <a:ea typeface="Calibri" panose="020F0502020204030204" pitchFamily="34" charset="0"/>
                        <a:cs typeface="Times New Roman" panose="02020603050405020304" pitchFamily="18" charset="0"/>
                      </a:rPr>
                      <m:t> </m:t>
                    </m:r>
                  </m:oMath>
                </a14:m>
                <a:r>
                  <a:rPr lang="en-IN" sz="1600" dirty="0">
                    <a:effectLst/>
                    <a:latin typeface="Times New Roman" panose="02020603050405020304" pitchFamily="18" charset="0"/>
                    <a:ea typeface="Times New Roman" panose="02020603050405020304" pitchFamily="18" charset="0"/>
                    <a:cs typeface="Times New Roman" panose="02020603050405020304" pitchFamily="18" charset="0"/>
                  </a:rPr>
                  <a:t>and </a:t>
                </a:r>
                <a14:m>
                  <m:oMath xmlns:m="http://schemas.openxmlformats.org/officeDocument/2006/math">
                    <m:sSub>
                      <m:sSubPr>
                        <m:ctrlPr>
                          <a:rPr lang="en-IN" sz="1600" i="1">
                            <a:effectLst/>
                            <a:latin typeface="Cambria Math" panose="02040503050406030204" pitchFamily="18" charset="0"/>
                            <a:cs typeface="Times New Roman" panose="02020603050405020304" pitchFamily="18" charset="0"/>
                          </a:rPr>
                        </m:ctrlPr>
                      </m:sSubPr>
                      <m:e>
                        <m:r>
                          <m:rPr>
                            <m:sty m:val="p"/>
                          </m:rPr>
                          <a:rPr lang="en-IN" sz="1600">
                            <a:effectLst/>
                            <a:latin typeface="Cambria Math" panose="02040503050406030204" pitchFamily="18" charset="0"/>
                            <a:ea typeface="Calibri" panose="020F0502020204030204" pitchFamily="34" charset="0"/>
                            <a:cs typeface="Times New Roman" panose="02020603050405020304" pitchFamily="18" charset="0"/>
                          </a:rPr>
                          <m:t>V</m:t>
                        </m:r>
                      </m:e>
                      <m:sub>
                        <m:r>
                          <a:rPr lang="en-IN" sz="1600" i="1">
                            <a:effectLst/>
                            <a:latin typeface="Cambria Math" panose="02040503050406030204" pitchFamily="18" charset="0"/>
                            <a:ea typeface="Calibri" panose="020F0502020204030204" pitchFamily="34" charset="0"/>
                            <a:cs typeface="Times New Roman" panose="02020603050405020304" pitchFamily="18" charset="0"/>
                          </a:rPr>
                          <m:t>𝑇</m:t>
                        </m:r>
                        <m:r>
                          <a:rPr lang="en-IN" sz="1600" i="1">
                            <a:effectLst/>
                            <a:latin typeface="Cambria Math" panose="02040503050406030204" pitchFamily="18" charset="0"/>
                            <a:ea typeface="Calibri" panose="020F0502020204030204" pitchFamily="34" charset="0"/>
                            <a:cs typeface="Times New Roman" panose="02020603050405020304" pitchFamily="18" charset="0"/>
                          </a:rPr>
                          <m:t>3</m:t>
                        </m:r>
                      </m:sub>
                    </m:sSub>
                  </m:oMath>
                </a14:m>
                <a:r>
                  <a:rPr lang="en-IN" sz="1600" dirty="0">
                    <a:effectLst/>
                    <a:latin typeface="Times New Roman" panose="02020603050405020304" pitchFamily="18" charset="0"/>
                    <a:ea typeface="Times New Roman" panose="02020603050405020304" pitchFamily="18" charset="0"/>
                    <a:cs typeface="Times New Roman" panose="02020603050405020304" pitchFamily="18" charset="0"/>
                  </a:rPr>
                  <a:t> are compared to get a resultant pulse which is given to the switch S4. </a:t>
                </a:r>
                <a14:m>
                  <m:oMath xmlns:m="http://schemas.openxmlformats.org/officeDocument/2006/math">
                    <m:sSub>
                      <m:sSubPr>
                        <m:ctrlPr>
                          <a:rPr lang="en-IN" sz="1600" i="1">
                            <a:effectLst/>
                            <a:latin typeface="Cambria Math" panose="02040503050406030204" pitchFamily="18" charset="0"/>
                            <a:cs typeface="Times New Roman" panose="02020603050405020304" pitchFamily="18" charset="0"/>
                          </a:rPr>
                        </m:ctrlPr>
                      </m:sSubPr>
                      <m:e>
                        <m:r>
                          <m:rPr>
                            <m:sty m:val="p"/>
                          </m:rPr>
                          <a:rPr lang="en-IN" sz="1600">
                            <a:effectLst/>
                            <a:latin typeface="Cambria Math" panose="02040503050406030204" pitchFamily="18" charset="0"/>
                            <a:ea typeface="Calibri" panose="020F0502020204030204" pitchFamily="34" charset="0"/>
                            <a:cs typeface="Times New Roman" panose="02020603050405020304" pitchFamily="18" charset="0"/>
                          </a:rPr>
                          <m:t>V</m:t>
                        </m:r>
                      </m:e>
                      <m:sub>
                        <m:r>
                          <m:rPr>
                            <m:sty m:val="p"/>
                          </m:rPr>
                          <a:rPr lang="en-IN" sz="1600">
                            <a:effectLst/>
                            <a:latin typeface="Cambria Math" panose="02040503050406030204" pitchFamily="18" charset="0"/>
                            <a:ea typeface="Calibri" panose="020F0502020204030204" pitchFamily="34" charset="0"/>
                            <a:cs typeface="Times New Roman" panose="02020603050405020304" pitchFamily="18" charset="0"/>
                          </a:rPr>
                          <m:t>ref</m:t>
                        </m:r>
                      </m:sub>
                    </m:sSub>
                    <m:r>
                      <a:rPr lang="en-IN" sz="1600" i="1">
                        <a:effectLst/>
                        <a:latin typeface="Cambria Math" panose="02040503050406030204" pitchFamily="18" charset="0"/>
                        <a:ea typeface="Calibri" panose="020F0502020204030204" pitchFamily="34" charset="0"/>
                        <a:cs typeface="Times New Roman" panose="02020603050405020304" pitchFamily="18" charset="0"/>
                      </a:rPr>
                      <m:t> </m:t>
                    </m:r>
                  </m:oMath>
                </a14:m>
                <a:r>
                  <a:rPr lang="en-IN" sz="1600" dirty="0">
                    <a:effectLst/>
                    <a:latin typeface="Times New Roman" panose="02020603050405020304" pitchFamily="18" charset="0"/>
                    <a:ea typeface="Times New Roman" panose="02020603050405020304" pitchFamily="18" charset="0"/>
                    <a:cs typeface="Times New Roman" panose="02020603050405020304" pitchFamily="18" charset="0"/>
                  </a:rPr>
                  <a:t>and </a:t>
                </a:r>
                <a14:m>
                  <m:oMath xmlns:m="http://schemas.openxmlformats.org/officeDocument/2006/math">
                    <m:sSub>
                      <m:sSubPr>
                        <m:ctrlPr>
                          <a:rPr lang="en-IN" sz="1600" i="1">
                            <a:effectLst/>
                            <a:latin typeface="Cambria Math" panose="02040503050406030204" pitchFamily="18" charset="0"/>
                            <a:cs typeface="Times New Roman" panose="02020603050405020304" pitchFamily="18" charset="0"/>
                          </a:rPr>
                        </m:ctrlPr>
                      </m:sSubPr>
                      <m:e>
                        <m:r>
                          <m:rPr>
                            <m:sty m:val="p"/>
                          </m:rPr>
                          <a:rPr lang="en-IN" sz="1600">
                            <a:effectLst/>
                            <a:latin typeface="Cambria Math" panose="02040503050406030204" pitchFamily="18" charset="0"/>
                            <a:ea typeface="Calibri" panose="020F0502020204030204" pitchFamily="34" charset="0"/>
                            <a:cs typeface="Times New Roman" panose="02020603050405020304" pitchFamily="18" charset="0"/>
                          </a:rPr>
                          <m:t>V</m:t>
                        </m:r>
                      </m:e>
                      <m:sub>
                        <m:r>
                          <a:rPr lang="en-IN" sz="1600" i="1">
                            <a:effectLst/>
                            <a:latin typeface="Cambria Math" panose="02040503050406030204" pitchFamily="18" charset="0"/>
                            <a:ea typeface="Calibri" panose="020F0502020204030204" pitchFamily="34" charset="0"/>
                            <a:cs typeface="Times New Roman" panose="02020603050405020304" pitchFamily="18" charset="0"/>
                          </a:rPr>
                          <m:t>𝑇</m:t>
                        </m:r>
                        <m:r>
                          <a:rPr lang="en-IN" sz="1600" b="0" i="1" smtClean="0">
                            <a:effectLst/>
                            <a:latin typeface="Cambria Math" panose="02040503050406030204" pitchFamily="18" charset="0"/>
                            <a:ea typeface="Calibri" panose="020F0502020204030204" pitchFamily="34" charset="0"/>
                            <a:cs typeface="Times New Roman" panose="02020603050405020304" pitchFamily="18" charset="0"/>
                          </a:rPr>
                          <m:t>4</m:t>
                        </m:r>
                      </m:sub>
                    </m:sSub>
                  </m:oMath>
                </a14:m>
                <a:r>
                  <a:rPr lang="en-IN" sz="1600" dirty="0">
                    <a:effectLst/>
                    <a:latin typeface="Times New Roman" panose="02020603050405020304" pitchFamily="18" charset="0"/>
                    <a:ea typeface="Times New Roman" panose="02020603050405020304" pitchFamily="18" charset="0"/>
                    <a:cs typeface="Times New Roman" panose="02020603050405020304" pitchFamily="18" charset="0"/>
                  </a:rPr>
                  <a:t> are compared to get a resultant pulse which is given to the switch S7.</a:t>
                </a:r>
                <a:endParaRPr lang="en-IN" sz="1600" dirty="0">
                  <a:latin typeface="Times New Roman" panose="02020603050405020304" pitchFamily="18" charset="0"/>
                  <a:cs typeface="Times New Roman" panose="02020603050405020304" pitchFamily="18" charset="0"/>
                </a:endParaRPr>
              </a:p>
            </p:txBody>
          </p:sp>
        </mc:Choice>
        <mc:Fallback xmlns="">
          <p:sp>
            <p:nvSpPr>
              <p:cNvPr id="9" name="TextBox 8">
                <a:extLst>
                  <a:ext uri="{FF2B5EF4-FFF2-40B4-BE49-F238E27FC236}">
                    <a16:creationId xmlns:a16="http://schemas.microsoft.com/office/drawing/2014/main" id="{89EDDEEB-92A8-44A1-99BE-3E16375C9473}"/>
                  </a:ext>
                </a:extLst>
              </p:cNvPr>
              <p:cNvSpPr txBox="1">
                <a:spLocks noRot="1" noChangeAspect="1" noMove="1" noResize="1" noEditPoints="1" noAdjustHandles="1" noChangeArrowheads="1" noChangeShapeType="1" noTextEdit="1"/>
              </p:cNvSpPr>
              <p:nvPr/>
            </p:nvSpPr>
            <p:spPr>
              <a:xfrm>
                <a:off x="5231668" y="69857"/>
                <a:ext cx="7044638" cy="3741409"/>
              </a:xfrm>
              <a:prstGeom prst="rect">
                <a:avLst/>
              </a:prstGeom>
              <a:blipFill>
                <a:blip r:embed="rId3"/>
                <a:stretch>
                  <a:fillRect l="-346" r="-519" b="-1140"/>
                </a:stretch>
              </a:blipFill>
            </p:spPr>
            <p:txBody>
              <a:bodyPr/>
              <a:lstStyle/>
              <a:p>
                <a:r>
                  <a:rPr lang="en-IN">
                    <a:noFill/>
                  </a:rPr>
                  <a:t> </a:t>
                </a:r>
              </a:p>
            </p:txBody>
          </p:sp>
        </mc:Fallback>
      </mc:AlternateContent>
      <p:sp>
        <p:nvSpPr>
          <p:cNvPr id="12" name="TextBox 11">
            <a:extLst>
              <a:ext uri="{FF2B5EF4-FFF2-40B4-BE49-F238E27FC236}">
                <a16:creationId xmlns:a16="http://schemas.microsoft.com/office/drawing/2014/main" id="{3257DC7D-550B-4D7F-ACB7-EB3C822F05B0}"/>
              </a:ext>
            </a:extLst>
          </p:cNvPr>
          <p:cNvSpPr txBox="1"/>
          <p:nvPr/>
        </p:nvSpPr>
        <p:spPr>
          <a:xfrm>
            <a:off x="-146467" y="3963598"/>
            <a:ext cx="6462074" cy="323165"/>
          </a:xfrm>
          <a:prstGeom prst="rect">
            <a:avLst/>
          </a:prstGeom>
          <a:noFill/>
        </p:spPr>
        <p:txBody>
          <a:bodyPr wrap="square">
            <a:spAutoFit/>
          </a:bodyPr>
          <a:lstStyle/>
          <a:p>
            <a:r>
              <a:rPr lang="en-IN" sz="1500" dirty="0">
                <a:effectLst/>
                <a:latin typeface="Times New Roman" panose="02020603050405020304" pitchFamily="18" charset="0"/>
                <a:ea typeface="Calibri" panose="020F0502020204030204" pitchFamily="34" charset="0"/>
              </a:rPr>
              <a:t> </a:t>
            </a:r>
            <a:r>
              <a:rPr lang="en-US" sz="1500" b="1" dirty="0">
                <a:effectLst/>
                <a:latin typeface="Times New Roman" panose="02020603050405020304" pitchFamily="18" charset="0"/>
                <a:ea typeface="Calibri" panose="020F0502020204030204" pitchFamily="34" charset="0"/>
              </a:rPr>
              <a:t>CARRIER</a:t>
            </a:r>
            <a:r>
              <a:rPr lang="en-US" sz="1500" dirty="0">
                <a:effectLst/>
                <a:latin typeface="Times New Roman" panose="02020603050405020304" pitchFamily="18" charset="0"/>
                <a:ea typeface="Calibri" panose="020F0502020204030204" pitchFamily="34" charset="0"/>
              </a:rPr>
              <a:t> </a:t>
            </a:r>
            <a:r>
              <a:rPr lang="en-US" sz="1500" b="1" dirty="0">
                <a:effectLst/>
                <a:latin typeface="Times New Roman" panose="02020603050405020304" pitchFamily="18" charset="0"/>
                <a:ea typeface="Calibri" panose="020F0502020204030204" pitchFamily="34" charset="0"/>
              </a:rPr>
              <a:t>COMPARISION</a:t>
            </a:r>
            <a:r>
              <a:rPr lang="en-US" sz="1500" dirty="0">
                <a:effectLst/>
                <a:latin typeface="Times New Roman" panose="02020603050405020304" pitchFamily="18" charset="0"/>
                <a:ea typeface="Calibri" panose="020F0502020204030204" pitchFamily="34" charset="0"/>
              </a:rPr>
              <a:t> </a:t>
            </a:r>
            <a:r>
              <a:rPr lang="en-US" sz="1500" b="1" dirty="0">
                <a:effectLst/>
                <a:latin typeface="Times New Roman" panose="02020603050405020304" pitchFamily="18" charset="0"/>
                <a:ea typeface="Calibri" panose="020F0502020204030204" pitchFamily="34" charset="0"/>
              </a:rPr>
              <a:t>APPROACH</a:t>
            </a:r>
            <a:endParaRPr lang="en-IN" sz="1500" b="1" dirty="0"/>
          </a:p>
        </p:txBody>
      </p:sp>
      <p:pic>
        <p:nvPicPr>
          <p:cNvPr id="6" name="Picture 5">
            <a:extLst>
              <a:ext uri="{FF2B5EF4-FFF2-40B4-BE49-F238E27FC236}">
                <a16:creationId xmlns:a16="http://schemas.microsoft.com/office/drawing/2014/main" id="{852E262A-07B1-4BEE-8AC8-37D07EFA1DC3}"/>
              </a:ext>
            </a:extLst>
          </p:cNvPr>
          <p:cNvPicPr>
            <a:picLocks noChangeAspect="1"/>
          </p:cNvPicPr>
          <p:nvPr/>
        </p:nvPicPr>
        <p:blipFill>
          <a:blip r:embed="rId4"/>
          <a:stretch>
            <a:fillRect/>
          </a:stretch>
        </p:blipFill>
        <p:spPr>
          <a:xfrm>
            <a:off x="639628" y="4292465"/>
            <a:ext cx="5883546" cy="2565535"/>
          </a:xfrm>
          <a:prstGeom prst="rect">
            <a:avLst/>
          </a:prstGeom>
        </p:spPr>
      </p:pic>
      <p:pic>
        <p:nvPicPr>
          <p:cNvPr id="11" name="Picture 10">
            <a:extLst>
              <a:ext uri="{FF2B5EF4-FFF2-40B4-BE49-F238E27FC236}">
                <a16:creationId xmlns:a16="http://schemas.microsoft.com/office/drawing/2014/main" id="{CE9BEFC1-B5BC-47A5-A063-33E1545D19F4}"/>
              </a:ext>
            </a:extLst>
          </p:cNvPr>
          <p:cNvPicPr>
            <a:picLocks noChangeAspect="1"/>
          </p:cNvPicPr>
          <p:nvPr/>
        </p:nvPicPr>
        <p:blipFill>
          <a:blip r:embed="rId5"/>
          <a:stretch>
            <a:fillRect/>
          </a:stretch>
        </p:blipFill>
        <p:spPr>
          <a:xfrm>
            <a:off x="6523174" y="4286123"/>
            <a:ext cx="2601371" cy="2502020"/>
          </a:xfrm>
          <a:prstGeom prst="rect">
            <a:avLst/>
          </a:prstGeom>
        </p:spPr>
      </p:pic>
      <p:sp>
        <p:nvSpPr>
          <p:cNvPr id="3" name="Rectangle 2">
            <a:extLst>
              <a:ext uri="{FF2B5EF4-FFF2-40B4-BE49-F238E27FC236}">
                <a16:creationId xmlns:a16="http://schemas.microsoft.com/office/drawing/2014/main" id="{A8BA4A7B-B445-465F-A3B0-CA284C31FA34}"/>
              </a:ext>
            </a:extLst>
          </p:cNvPr>
          <p:cNvSpPr/>
          <p:nvPr/>
        </p:nvSpPr>
        <p:spPr>
          <a:xfrm rot="10800000" flipV="1">
            <a:off x="1512849" y="6538912"/>
            <a:ext cx="7611695" cy="323165"/>
          </a:xfrm>
          <a:prstGeom prst="rect">
            <a:avLst/>
          </a:prstGeom>
          <a:noFill/>
        </p:spPr>
        <p:txBody>
          <a:bodyPr wrap="square" lIns="91440" tIns="45720" rIns="91440" bIns="45720">
            <a:spAutoFit/>
          </a:bodyPr>
          <a:lstStyle/>
          <a:p>
            <a:r>
              <a:rPr lang="en-US" sz="1500"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PD                                                       POD                                                    APOD</a:t>
            </a:r>
          </a:p>
        </p:txBody>
      </p:sp>
    </p:spTree>
    <p:extLst>
      <p:ext uri="{BB962C8B-B14F-4D97-AF65-F5344CB8AC3E}">
        <p14:creationId xmlns:p14="http://schemas.microsoft.com/office/powerpoint/2010/main" val="6233675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414FF3E-A218-4DB1-B6D4-B58AD294D316}"/>
              </a:ext>
            </a:extLst>
          </p:cNvPr>
          <p:cNvSpPr>
            <a:spLocks noGrp="1"/>
          </p:cNvSpPr>
          <p:nvPr>
            <p:ph type="sldNum" sz="quarter" idx="12"/>
          </p:nvPr>
        </p:nvSpPr>
        <p:spPr/>
        <p:txBody>
          <a:bodyPr/>
          <a:lstStyle/>
          <a:p>
            <a:fld id="{DF28FB93-0A08-4E7D-8E63-9EFA29F1E093}" type="slidenum">
              <a:rPr lang="en-US" smtClean="0"/>
              <a:pPr/>
              <a:t>27</a:t>
            </a:fld>
            <a:endParaRPr lang="en-US" dirty="0"/>
          </a:p>
        </p:txBody>
      </p:sp>
      <p:pic>
        <p:nvPicPr>
          <p:cNvPr id="3" name="Picture 2">
            <a:extLst>
              <a:ext uri="{FF2B5EF4-FFF2-40B4-BE49-F238E27FC236}">
                <a16:creationId xmlns:a16="http://schemas.microsoft.com/office/drawing/2014/main" id="{EDB6DF11-9A57-4C8A-A256-7E5E1EC6E078}"/>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2216" y="2071245"/>
            <a:ext cx="2743199" cy="4463590"/>
          </a:xfrm>
          <a:prstGeom prst="rect">
            <a:avLst/>
          </a:prstGeom>
          <a:noFill/>
          <a:ln>
            <a:noFill/>
          </a:ln>
        </p:spPr>
      </p:pic>
      <p:sp>
        <p:nvSpPr>
          <p:cNvPr id="5" name="TextBox 4">
            <a:extLst>
              <a:ext uri="{FF2B5EF4-FFF2-40B4-BE49-F238E27FC236}">
                <a16:creationId xmlns:a16="http://schemas.microsoft.com/office/drawing/2014/main" id="{FD645593-0153-4F8C-BE60-30EA92182732}"/>
              </a:ext>
            </a:extLst>
          </p:cNvPr>
          <p:cNvSpPr txBox="1"/>
          <p:nvPr/>
        </p:nvSpPr>
        <p:spPr>
          <a:xfrm>
            <a:off x="443061" y="6534835"/>
            <a:ext cx="3902695" cy="323165"/>
          </a:xfrm>
          <a:prstGeom prst="rect">
            <a:avLst/>
          </a:prstGeom>
          <a:noFill/>
        </p:spPr>
        <p:txBody>
          <a:bodyPr wrap="square">
            <a:spAutoFit/>
          </a:bodyPr>
          <a:lstStyle/>
          <a:p>
            <a:r>
              <a:rPr lang="en-IN" sz="1500" dirty="0">
                <a:effectLst/>
                <a:latin typeface="Times New Roman" panose="02020603050405020304" pitchFamily="18" charset="0"/>
                <a:ea typeface="Calibri" panose="020F0502020204030204" pitchFamily="34" charset="0"/>
              </a:rPr>
              <a:t>Fig</a:t>
            </a:r>
            <a:r>
              <a:rPr lang="en-IN" sz="1500" dirty="0">
                <a:latin typeface="Times New Roman" panose="02020603050405020304" pitchFamily="18" charset="0"/>
                <a:ea typeface="Calibri" panose="020F0502020204030204" pitchFamily="34" charset="0"/>
              </a:rPr>
              <a:t>.</a:t>
            </a:r>
            <a:r>
              <a:rPr lang="en-US" sz="1500" dirty="0">
                <a:effectLst/>
                <a:latin typeface="Times New Roman" panose="02020603050405020304" pitchFamily="18" charset="0"/>
                <a:ea typeface="Calibri" panose="020F0502020204030204" pitchFamily="34" charset="0"/>
              </a:rPr>
              <a:t>Single leg circuit 	</a:t>
            </a:r>
            <a:endParaRPr lang="en-IN" sz="1500" dirty="0"/>
          </a:p>
        </p:txBody>
      </p:sp>
      <p:graphicFrame>
        <p:nvGraphicFramePr>
          <p:cNvPr id="6" name="Table 6">
            <a:extLst>
              <a:ext uri="{FF2B5EF4-FFF2-40B4-BE49-F238E27FC236}">
                <a16:creationId xmlns:a16="http://schemas.microsoft.com/office/drawing/2014/main" id="{1F35F0C9-E381-4913-8CE0-59FB53814560}"/>
              </a:ext>
            </a:extLst>
          </p:cNvPr>
          <p:cNvGraphicFramePr>
            <a:graphicFrameLocks noGrp="1"/>
          </p:cNvGraphicFramePr>
          <p:nvPr>
            <p:extLst>
              <p:ext uri="{D42A27DB-BD31-4B8C-83A1-F6EECF244321}">
                <p14:modId xmlns:p14="http://schemas.microsoft.com/office/powerpoint/2010/main" val="3319787990"/>
              </p:ext>
            </p:extLst>
          </p:nvPr>
        </p:nvGraphicFramePr>
        <p:xfrm>
          <a:off x="3939614" y="2253006"/>
          <a:ext cx="7287710" cy="3832171"/>
        </p:xfrm>
        <a:graphic>
          <a:graphicData uri="http://schemas.openxmlformats.org/drawingml/2006/table">
            <a:tbl>
              <a:tblPr firstRow="1" bandRow="1">
                <a:tableStyleId>{073A0DAA-6AF3-43AB-8588-CEC1D06C72B9}</a:tableStyleId>
              </a:tblPr>
              <a:tblGrid>
                <a:gridCol w="927885">
                  <a:extLst>
                    <a:ext uri="{9D8B030D-6E8A-4147-A177-3AD203B41FA5}">
                      <a16:colId xmlns:a16="http://schemas.microsoft.com/office/drawing/2014/main" val="1030579524"/>
                    </a:ext>
                  </a:extLst>
                </a:gridCol>
                <a:gridCol w="873741">
                  <a:extLst>
                    <a:ext uri="{9D8B030D-6E8A-4147-A177-3AD203B41FA5}">
                      <a16:colId xmlns:a16="http://schemas.microsoft.com/office/drawing/2014/main" val="704353030"/>
                    </a:ext>
                  </a:extLst>
                </a:gridCol>
                <a:gridCol w="848537">
                  <a:extLst>
                    <a:ext uri="{9D8B030D-6E8A-4147-A177-3AD203B41FA5}">
                      <a16:colId xmlns:a16="http://schemas.microsoft.com/office/drawing/2014/main" val="3831556554"/>
                    </a:ext>
                  </a:extLst>
                </a:gridCol>
                <a:gridCol w="993693">
                  <a:extLst>
                    <a:ext uri="{9D8B030D-6E8A-4147-A177-3AD203B41FA5}">
                      <a16:colId xmlns:a16="http://schemas.microsoft.com/office/drawing/2014/main" val="1722476270"/>
                    </a:ext>
                  </a:extLst>
                </a:gridCol>
                <a:gridCol w="3643854">
                  <a:extLst>
                    <a:ext uri="{9D8B030D-6E8A-4147-A177-3AD203B41FA5}">
                      <a16:colId xmlns:a16="http://schemas.microsoft.com/office/drawing/2014/main" val="189950284"/>
                    </a:ext>
                  </a:extLst>
                </a:gridCol>
              </a:tblGrid>
              <a:tr h="837967">
                <a:tc gridSpan="4">
                  <a:txBody>
                    <a:bodyPr/>
                    <a:lstStyle/>
                    <a:p>
                      <a:pPr algn="ctr"/>
                      <a:r>
                        <a:rPr lang="en-IN" dirty="0"/>
                        <a:t>STATE OF THE SWITCH</a:t>
                      </a:r>
                    </a:p>
                  </a:txBody>
                  <a:tcPr/>
                </a:tc>
                <a:tc hMerge="1">
                  <a:txBody>
                    <a:bodyPr/>
                    <a:lstStyle/>
                    <a:p>
                      <a:endParaRPr lang="en-IN"/>
                    </a:p>
                  </a:txBody>
                  <a:tcPr/>
                </a:tc>
                <a:tc hMerge="1">
                  <a:txBody>
                    <a:bodyPr/>
                    <a:lstStyle/>
                    <a:p>
                      <a:endParaRPr lang="en-IN"/>
                    </a:p>
                  </a:txBody>
                  <a:tcPr/>
                </a:tc>
                <a:tc hMerge="1">
                  <a:txBody>
                    <a:bodyPr/>
                    <a:lstStyle/>
                    <a:p>
                      <a:endParaRPr lang="en-IN"/>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t>POLE VOLTAGE LEVEL</a:t>
                      </a:r>
                    </a:p>
                    <a:p>
                      <a:endParaRPr lang="en-IN" dirty="0"/>
                    </a:p>
                  </a:txBody>
                  <a:tcPr/>
                </a:tc>
                <a:extLst>
                  <a:ext uri="{0D108BD9-81ED-4DB2-BD59-A6C34878D82A}">
                    <a16:rowId xmlns:a16="http://schemas.microsoft.com/office/drawing/2014/main" val="538793346"/>
                  </a:ext>
                </a:extLst>
              </a:tr>
              <a:tr h="499034">
                <a:tc>
                  <a:txBody>
                    <a:bodyPr/>
                    <a:lstStyle/>
                    <a:p>
                      <a:pPr algn="ctr"/>
                      <a:r>
                        <a:rPr lang="en-IN" dirty="0"/>
                        <a:t>S1</a:t>
                      </a:r>
                    </a:p>
                  </a:txBody>
                  <a:tcPr>
                    <a:lnR w="12700" cap="flat" cmpd="sng" algn="ctr">
                      <a:solidFill>
                        <a:schemeClr val="tx1"/>
                      </a:solidFill>
                      <a:prstDash val="solid"/>
                      <a:round/>
                      <a:headEnd type="none" w="med" len="med"/>
                      <a:tailEnd type="none" w="med" len="med"/>
                    </a:lnR>
                  </a:tcPr>
                </a:tc>
                <a:tc>
                  <a:txBody>
                    <a:bodyPr/>
                    <a:lstStyle/>
                    <a:p>
                      <a:pPr algn="ctr"/>
                      <a:r>
                        <a:rPr lang="en-IN" dirty="0"/>
                        <a:t>S3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IN" dirty="0"/>
                        <a:t>S6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IN" dirty="0"/>
                        <a:t>S7</a:t>
                      </a:r>
                    </a:p>
                  </a:txBody>
                  <a:tcPr>
                    <a:lnL w="12700" cap="flat" cmpd="sng" algn="ctr">
                      <a:solidFill>
                        <a:schemeClr val="tx1"/>
                      </a:solidFill>
                      <a:prstDash val="solid"/>
                      <a:round/>
                      <a:headEnd type="none" w="med" len="med"/>
                      <a:tailEnd type="none" w="med" len="med"/>
                    </a:lnL>
                  </a:tcPr>
                </a:tc>
                <a:tc>
                  <a:txBody>
                    <a:bodyPr/>
                    <a:lstStyle/>
                    <a:p>
                      <a:pPr algn="ctr"/>
                      <a:endParaRPr lang="en-IN" dirty="0"/>
                    </a:p>
                  </a:txBody>
                  <a:tcPr/>
                </a:tc>
                <a:extLst>
                  <a:ext uri="{0D108BD9-81ED-4DB2-BD59-A6C34878D82A}">
                    <a16:rowId xmlns:a16="http://schemas.microsoft.com/office/drawing/2014/main" val="2203048918"/>
                  </a:ext>
                </a:extLst>
              </a:tr>
              <a:tr h="499034">
                <a:tc>
                  <a:txBody>
                    <a:bodyPr/>
                    <a:lstStyle/>
                    <a:p>
                      <a:pPr algn="ctr"/>
                      <a:r>
                        <a:rPr lang="en-IN" dirty="0"/>
                        <a:t>ON</a:t>
                      </a:r>
                    </a:p>
                  </a:txBody>
                  <a:tcPr>
                    <a:lnR w="12700" cap="flat" cmpd="sng" algn="ctr">
                      <a:solidFill>
                        <a:schemeClr val="tx1"/>
                      </a:solidFill>
                      <a:prstDash val="solid"/>
                      <a:round/>
                      <a:headEnd type="none" w="med" len="med"/>
                      <a:tailEnd type="none" w="med" len="med"/>
                    </a:lnR>
                  </a:tcPr>
                </a:tc>
                <a:tc>
                  <a:txBody>
                    <a:bodyPr/>
                    <a:lstStyle/>
                    <a:p>
                      <a:pPr algn="ctr"/>
                      <a:r>
                        <a:rPr lang="en-IN" dirty="0"/>
                        <a:t>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IN" dirty="0"/>
                        <a:t>OFF</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IN" dirty="0"/>
                        <a:t>ON</a:t>
                      </a:r>
                    </a:p>
                  </a:txBody>
                  <a:tcPr>
                    <a:lnL w="12700" cap="flat" cmpd="sng" algn="ctr">
                      <a:solidFill>
                        <a:schemeClr val="tx1"/>
                      </a:solidFill>
                      <a:prstDash val="solid"/>
                      <a:round/>
                      <a:headEnd type="none" w="med" len="med"/>
                      <a:tailEnd type="none" w="med" len="med"/>
                    </a:lnL>
                  </a:tcPr>
                </a:tc>
                <a:tc>
                  <a:txBody>
                    <a:bodyPr/>
                    <a:lstStyle/>
                    <a:p>
                      <a:pPr algn="ctr"/>
                      <a:r>
                        <a:rPr lang="en-IN" dirty="0"/>
                        <a:t> V1</a:t>
                      </a:r>
                    </a:p>
                  </a:txBody>
                  <a:tcPr/>
                </a:tc>
                <a:extLst>
                  <a:ext uri="{0D108BD9-81ED-4DB2-BD59-A6C34878D82A}">
                    <a16:rowId xmlns:a16="http://schemas.microsoft.com/office/drawing/2014/main" val="2303414100"/>
                  </a:ext>
                </a:extLst>
              </a:tr>
              <a:tr h="499034">
                <a:tc>
                  <a:txBody>
                    <a:bodyPr/>
                    <a:lstStyle/>
                    <a:p>
                      <a:pPr algn="ctr"/>
                      <a:r>
                        <a:rPr lang="en-IN" dirty="0"/>
                        <a:t>OFF</a:t>
                      </a:r>
                    </a:p>
                  </a:txBody>
                  <a:tcPr>
                    <a:lnR w="12700" cap="flat" cmpd="sng" algn="ctr">
                      <a:solidFill>
                        <a:schemeClr val="tx1"/>
                      </a:solidFill>
                      <a:prstDash val="solid"/>
                      <a:round/>
                      <a:headEnd type="none" w="med" len="med"/>
                      <a:tailEnd type="none" w="med" len="med"/>
                    </a:lnR>
                  </a:tcPr>
                </a:tc>
                <a:tc>
                  <a:txBody>
                    <a:bodyPr/>
                    <a:lstStyle/>
                    <a:p>
                      <a:pPr algn="ctr"/>
                      <a:r>
                        <a:rPr lang="en-IN" dirty="0"/>
                        <a:t> 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IN" dirty="0"/>
                        <a:t>OFF</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IN" dirty="0"/>
                        <a:t>ON</a:t>
                      </a:r>
                    </a:p>
                  </a:txBody>
                  <a:tcPr>
                    <a:lnL w="12700" cap="flat" cmpd="sng" algn="ctr">
                      <a:solidFill>
                        <a:schemeClr val="tx1"/>
                      </a:solidFill>
                      <a:prstDash val="solid"/>
                      <a:round/>
                      <a:headEnd type="none" w="med" len="med"/>
                      <a:tailEnd type="none" w="med" len="med"/>
                    </a:lnL>
                  </a:tcPr>
                </a:tc>
                <a:tc>
                  <a:txBody>
                    <a:bodyPr/>
                    <a:lstStyle/>
                    <a:p>
                      <a:pPr algn="ctr"/>
                      <a:r>
                        <a:rPr lang="en-IN" dirty="0"/>
                        <a:t>V2</a:t>
                      </a:r>
                    </a:p>
                  </a:txBody>
                  <a:tcPr/>
                </a:tc>
                <a:extLst>
                  <a:ext uri="{0D108BD9-81ED-4DB2-BD59-A6C34878D82A}">
                    <a16:rowId xmlns:a16="http://schemas.microsoft.com/office/drawing/2014/main" val="3066239763"/>
                  </a:ext>
                </a:extLst>
              </a:tr>
              <a:tr h="499034">
                <a:tc>
                  <a:txBody>
                    <a:bodyPr/>
                    <a:lstStyle/>
                    <a:p>
                      <a:pPr algn="ctr"/>
                      <a:r>
                        <a:rPr lang="en-IN" dirty="0"/>
                        <a:t>OFF</a:t>
                      </a:r>
                    </a:p>
                  </a:txBody>
                  <a:tcPr>
                    <a:lnR w="12700" cap="flat" cmpd="sng" algn="ctr">
                      <a:solidFill>
                        <a:schemeClr val="tx1"/>
                      </a:solidFill>
                      <a:prstDash val="solid"/>
                      <a:round/>
                      <a:headEnd type="none" w="med" len="med"/>
                      <a:tailEnd type="none" w="med" len="med"/>
                    </a:lnR>
                  </a:tcPr>
                </a:tc>
                <a:tc>
                  <a:txBody>
                    <a:bodyPr/>
                    <a:lstStyle/>
                    <a:p>
                      <a:pPr algn="ctr"/>
                      <a:r>
                        <a:rPr lang="en-IN" dirty="0"/>
                        <a:t>OFF</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IN" dirty="0"/>
                        <a:t>OFF</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IN" dirty="0"/>
                        <a:t>ON</a:t>
                      </a:r>
                    </a:p>
                  </a:txBody>
                  <a:tcPr>
                    <a:lnL w="12700" cap="flat" cmpd="sng" algn="ctr">
                      <a:solidFill>
                        <a:schemeClr val="tx1"/>
                      </a:solidFill>
                      <a:prstDash val="solid"/>
                      <a:round/>
                      <a:headEnd type="none" w="med" len="med"/>
                      <a:tailEnd type="none" w="med" len="med"/>
                    </a:lnL>
                  </a:tcPr>
                </a:tc>
                <a:tc>
                  <a:txBody>
                    <a:bodyPr/>
                    <a:lstStyle/>
                    <a:p>
                      <a:pPr algn="ctr"/>
                      <a:r>
                        <a:rPr lang="en-IN" dirty="0"/>
                        <a:t>0</a:t>
                      </a:r>
                    </a:p>
                  </a:txBody>
                  <a:tcPr/>
                </a:tc>
                <a:extLst>
                  <a:ext uri="{0D108BD9-81ED-4DB2-BD59-A6C34878D82A}">
                    <a16:rowId xmlns:a16="http://schemas.microsoft.com/office/drawing/2014/main" val="3724490720"/>
                  </a:ext>
                </a:extLst>
              </a:tr>
              <a:tr h="499034">
                <a:tc>
                  <a:txBody>
                    <a:bodyPr/>
                    <a:lstStyle/>
                    <a:p>
                      <a:pPr algn="ctr"/>
                      <a:r>
                        <a:rPr lang="en-IN" dirty="0"/>
                        <a:t>OFF</a:t>
                      </a:r>
                    </a:p>
                  </a:txBody>
                  <a:tcPr>
                    <a:lnR w="12700" cap="flat" cmpd="sng" algn="ctr">
                      <a:solidFill>
                        <a:schemeClr val="tx1"/>
                      </a:solidFill>
                      <a:prstDash val="solid"/>
                      <a:round/>
                      <a:headEnd type="none" w="med" len="med"/>
                      <a:tailEnd type="none" w="med" len="med"/>
                    </a:lnR>
                  </a:tcPr>
                </a:tc>
                <a:tc>
                  <a:txBody>
                    <a:bodyPr/>
                    <a:lstStyle/>
                    <a:p>
                      <a:pPr algn="ctr"/>
                      <a:r>
                        <a:rPr lang="en-IN" dirty="0"/>
                        <a:t>OFF</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IN" dirty="0"/>
                        <a:t>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IN" dirty="0"/>
                        <a:t>ON</a:t>
                      </a:r>
                    </a:p>
                  </a:txBody>
                  <a:tcPr>
                    <a:lnL w="12700" cap="flat" cmpd="sng" algn="ctr">
                      <a:solidFill>
                        <a:schemeClr val="tx1"/>
                      </a:solidFill>
                      <a:prstDash val="solid"/>
                      <a:round/>
                      <a:headEnd type="none" w="med" len="med"/>
                      <a:tailEnd type="none" w="med" len="med"/>
                    </a:lnL>
                  </a:tcPr>
                </a:tc>
                <a:tc>
                  <a:txBody>
                    <a:bodyPr/>
                    <a:lstStyle/>
                    <a:p>
                      <a:pPr algn="ctr"/>
                      <a:r>
                        <a:rPr lang="en-IN" dirty="0"/>
                        <a:t>V3</a:t>
                      </a:r>
                    </a:p>
                  </a:txBody>
                  <a:tcPr/>
                </a:tc>
                <a:extLst>
                  <a:ext uri="{0D108BD9-81ED-4DB2-BD59-A6C34878D82A}">
                    <a16:rowId xmlns:a16="http://schemas.microsoft.com/office/drawing/2014/main" val="3854171647"/>
                  </a:ext>
                </a:extLst>
              </a:tr>
              <a:tr h="499034">
                <a:tc>
                  <a:txBody>
                    <a:bodyPr/>
                    <a:lstStyle/>
                    <a:p>
                      <a:pPr algn="ctr"/>
                      <a:r>
                        <a:rPr lang="en-IN" dirty="0"/>
                        <a:t>OFF</a:t>
                      </a:r>
                    </a:p>
                  </a:txBody>
                  <a:tcPr>
                    <a:lnR w="12700" cap="flat" cmpd="sng" algn="ctr">
                      <a:solidFill>
                        <a:schemeClr val="tx1"/>
                      </a:solidFill>
                      <a:prstDash val="solid"/>
                      <a:round/>
                      <a:headEnd type="none" w="med" len="med"/>
                      <a:tailEnd type="none" w="med" len="med"/>
                    </a:lnR>
                  </a:tcPr>
                </a:tc>
                <a:tc>
                  <a:txBody>
                    <a:bodyPr/>
                    <a:lstStyle/>
                    <a:p>
                      <a:pPr algn="ctr"/>
                      <a:r>
                        <a:rPr lang="en-IN" dirty="0"/>
                        <a:t>OFF</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IN" dirty="0"/>
                        <a:t>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IN" dirty="0"/>
                        <a:t>OFF</a:t>
                      </a:r>
                    </a:p>
                  </a:txBody>
                  <a:tcPr>
                    <a:lnL w="12700" cap="flat" cmpd="sng" algn="ctr">
                      <a:solidFill>
                        <a:schemeClr val="tx1"/>
                      </a:solidFill>
                      <a:prstDash val="solid"/>
                      <a:round/>
                      <a:headEnd type="none" w="med" len="med"/>
                      <a:tailEnd type="none" w="med" len="med"/>
                    </a:lnL>
                  </a:tcPr>
                </a:tc>
                <a:tc>
                  <a:txBody>
                    <a:bodyPr/>
                    <a:lstStyle/>
                    <a:p>
                      <a:pPr algn="ctr"/>
                      <a:r>
                        <a:rPr lang="en-IN" dirty="0"/>
                        <a:t>V4</a:t>
                      </a:r>
                    </a:p>
                  </a:txBody>
                  <a:tcPr/>
                </a:tc>
                <a:extLst>
                  <a:ext uri="{0D108BD9-81ED-4DB2-BD59-A6C34878D82A}">
                    <a16:rowId xmlns:a16="http://schemas.microsoft.com/office/drawing/2014/main" val="3403645053"/>
                  </a:ext>
                </a:extLst>
              </a:tr>
            </a:tbl>
          </a:graphicData>
        </a:graphic>
      </p:graphicFrame>
      <p:sp>
        <p:nvSpPr>
          <p:cNvPr id="9" name="TextBox 8">
            <a:extLst>
              <a:ext uri="{FF2B5EF4-FFF2-40B4-BE49-F238E27FC236}">
                <a16:creationId xmlns:a16="http://schemas.microsoft.com/office/drawing/2014/main" id="{BA11F9E6-FE4A-4C4A-81DF-F34B43A27E09}"/>
              </a:ext>
            </a:extLst>
          </p:cNvPr>
          <p:cNvSpPr txBox="1"/>
          <p:nvPr/>
        </p:nvSpPr>
        <p:spPr>
          <a:xfrm>
            <a:off x="3673311" y="6488668"/>
            <a:ext cx="7680489" cy="369332"/>
          </a:xfrm>
          <a:prstGeom prst="rect">
            <a:avLst/>
          </a:prstGeom>
          <a:noFill/>
        </p:spPr>
        <p:txBody>
          <a:bodyPr wrap="square">
            <a:spAutoFit/>
          </a:bodyPr>
          <a:lstStyle/>
          <a:p>
            <a:pPr marL="285750" indent="-285750">
              <a:buFont typeface="Arial" panose="020B0604020202020204" pitchFamily="34" charset="0"/>
              <a:buChar char="•"/>
            </a:pPr>
            <a:r>
              <a:rPr lang="en-IN" sz="1800" dirty="0">
                <a:effectLst/>
                <a:latin typeface="Times New Roman" panose="02020603050405020304" pitchFamily="18" charset="0"/>
                <a:ea typeface="Calibri" panose="020F0502020204030204" pitchFamily="34" charset="0"/>
              </a:rPr>
              <a:t> S1-S2, S3-S5, S4-S6 and S7-S8 are the complementary pairs of switches. </a:t>
            </a:r>
            <a:endParaRPr lang="en-IN" dirty="0"/>
          </a:p>
        </p:txBody>
      </p:sp>
      <p:sp>
        <p:nvSpPr>
          <p:cNvPr id="12" name="TextBox 11">
            <a:extLst>
              <a:ext uri="{FF2B5EF4-FFF2-40B4-BE49-F238E27FC236}">
                <a16:creationId xmlns:a16="http://schemas.microsoft.com/office/drawing/2014/main" id="{F68E35B7-AE2D-478A-B148-CA3B0B71233A}"/>
              </a:ext>
            </a:extLst>
          </p:cNvPr>
          <p:cNvSpPr txBox="1"/>
          <p:nvPr/>
        </p:nvSpPr>
        <p:spPr>
          <a:xfrm>
            <a:off x="451698" y="372187"/>
            <a:ext cx="10775626" cy="1289071"/>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In Phase Disposition all the carrier signals are in same phase. In Phase Opposition Disposition all the carrier signals above the zero are out of phase with those below the zero by 180°. In Alternate Phase Opposition Disposition all the adjacent carrier signals are out of phase by 180° </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007034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3872BAC-BCAC-4D67-B9B2-3E8EE79D7C02}"/>
              </a:ext>
            </a:extLst>
          </p:cNvPr>
          <p:cNvSpPr>
            <a:spLocks noGrp="1"/>
          </p:cNvSpPr>
          <p:nvPr>
            <p:ph type="sldNum" sz="quarter" idx="12"/>
          </p:nvPr>
        </p:nvSpPr>
        <p:spPr/>
        <p:txBody>
          <a:bodyPr/>
          <a:lstStyle/>
          <a:p>
            <a:fld id="{DF28FB93-0A08-4E7D-8E63-9EFA29F1E093}" type="slidenum">
              <a:rPr lang="en-US" smtClean="0"/>
              <a:pPr/>
              <a:t>28</a:t>
            </a:fld>
            <a:endParaRPr lang="en-US" dirty="0"/>
          </a:p>
        </p:txBody>
      </p:sp>
      <p:pic>
        <p:nvPicPr>
          <p:cNvPr id="3" name="Picture 2">
            <a:extLst>
              <a:ext uri="{FF2B5EF4-FFF2-40B4-BE49-F238E27FC236}">
                <a16:creationId xmlns:a16="http://schemas.microsoft.com/office/drawing/2014/main" id="{A613955A-0E1C-49DF-9D76-8F8B5E6A0EE6}"/>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5161" y="726794"/>
            <a:ext cx="6956982" cy="5404412"/>
          </a:xfrm>
          <a:prstGeom prst="rect">
            <a:avLst/>
          </a:prstGeom>
          <a:noFill/>
          <a:ln>
            <a:noFill/>
          </a:ln>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979EFFD-F555-43E7-B00D-2810703EECC4}"/>
                  </a:ext>
                </a:extLst>
              </p:cNvPr>
              <p:cNvSpPr txBox="1"/>
              <p:nvPr/>
            </p:nvSpPr>
            <p:spPr>
              <a:xfrm>
                <a:off x="7799895" y="1541223"/>
                <a:ext cx="3766794" cy="2535759"/>
              </a:xfrm>
              <a:prstGeom prst="rect">
                <a:avLst/>
              </a:prstGeom>
              <a:noFill/>
            </p:spPr>
            <p:txBody>
              <a:bodyPr wrap="square">
                <a:spAutoFit/>
              </a:bodyPr>
              <a:lstStyle/>
              <a:p>
                <a:pPr>
                  <a:lnSpc>
                    <a:spcPct val="150000"/>
                  </a:lnSpc>
                  <a:spcAft>
                    <a:spcPts val="800"/>
                  </a:spcAft>
                </a:pPr>
                <a:r>
                  <a:rPr lang="en-IN" sz="1800" b="1" dirty="0">
                    <a:effectLst/>
                    <a:latin typeface="Times New Roman" panose="02020603050405020304" pitchFamily="18" charset="0"/>
                    <a:ea typeface="Calibri" panose="020F0502020204030204" pitchFamily="34" charset="0"/>
                    <a:cs typeface="Times New Roman" panose="02020603050405020304" pitchFamily="18" charset="0"/>
                  </a:rPr>
                  <a:t>SIMULATION PARAMETERS</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50000"/>
                  </a:lnSpc>
                  <a:spcAft>
                    <a:spcPts val="800"/>
                  </a:spcAft>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Input DC Voltage (</a:t>
                </a:r>
                <a14:m>
                  <m:oMath xmlns:m="http://schemas.openxmlformats.org/officeDocument/2006/math">
                    <m:sSub>
                      <m:sSubPr>
                        <m:ctrlPr>
                          <a:rPr lang="en-IN" sz="1800" i="1">
                            <a:effectLst/>
                            <a:latin typeface="Cambria Math" panose="02040503050406030204" pitchFamily="18" charset="0"/>
                            <a:ea typeface="Calibri" panose="020F0502020204030204" pitchFamily="34" charset="0"/>
                            <a:cs typeface="Times New Roman" panose="02020603050405020304" pitchFamily="18" charset="0"/>
                          </a:rPr>
                        </m:ctrlPr>
                      </m:sSubPr>
                      <m:e>
                        <m:r>
                          <m:rPr>
                            <m:sty m:val="p"/>
                          </m:rPr>
                          <a:rPr lang="en-IN" sz="1800">
                            <a:effectLst/>
                            <a:latin typeface="Cambria Math" panose="02040503050406030204" pitchFamily="18" charset="0"/>
                            <a:ea typeface="Calibri" panose="020F0502020204030204" pitchFamily="34" charset="0"/>
                            <a:cs typeface="Times New Roman" panose="02020603050405020304" pitchFamily="18" charset="0"/>
                          </a:rPr>
                          <m:t>V</m:t>
                        </m:r>
                      </m:e>
                      <m:sub>
                        <m:r>
                          <m:rPr>
                            <m:sty m:val="p"/>
                          </m:rPr>
                          <a:rPr lang="en-IN" sz="1800">
                            <a:effectLst/>
                            <a:latin typeface="Cambria Math" panose="02040503050406030204" pitchFamily="18" charset="0"/>
                            <a:ea typeface="Calibri" panose="020F0502020204030204" pitchFamily="34" charset="0"/>
                            <a:cs typeface="Times New Roman" panose="02020603050405020304" pitchFamily="18" charset="0"/>
                          </a:rPr>
                          <m:t>DC</m:t>
                        </m:r>
                      </m:sub>
                    </m:sSub>
                  </m:oMath>
                </a14:m>
                <a:r>
                  <a:rPr lang="en-IN" sz="1800" dirty="0">
                    <a:effectLst/>
                    <a:latin typeface="Times New Roman" panose="02020603050405020304" pitchFamily="18" charset="0"/>
                    <a:ea typeface="Calibri" panose="020F0502020204030204" pitchFamily="34" charset="0"/>
                    <a:cs typeface="Times New Roman" panose="02020603050405020304" pitchFamily="18" charset="0"/>
                  </a:rPr>
                  <a:t>) = 510V</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50000"/>
                  </a:lnSpc>
                  <a:spcAft>
                    <a:spcPts val="800"/>
                  </a:spcAft>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Modulation Index = 0.9</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50000"/>
                  </a:lnSpc>
                  <a:spcAft>
                    <a:spcPts val="800"/>
                  </a:spcAft>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Switching Frequency = 3000 Hz</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50000"/>
                  </a:lnSpc>
                  <a:spcAft>
                    <a:spcPts val="800"/>
                  </a:spcAft>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Frequency of Sinewave (</a:t>
                </a:r>
                <a14:m>
                  <m:oMath xmlns:m="http://schemas.openxmlformats.org/officeDocument/2006/math">
                    <m:sSub>
                      <m:sSubPr>
                        <m:ctrlPr>
                          <a:rPr lang="en-IN" sz="1800" i="1">
                            <a:effectLst/>
                            <a:latin typeface="Cambria Math" panose="02040503050406030204" pitchFamily="18" charset="0"/>
                            <a:ea typeface="Calibri" panose="020F0502020204030204" pitchFamily="34" charset="0"/>
                            <a:cs typeface="Times New Roman" panose="02020603050405020304" pitchFamily="18" charset="0"/>
                          </a:rPr>
                        </m:ctrlPr>
                      </m:sSubPr>
                      <m:e>
                        <m:r>
                          <m:rPr>
                            <m:sty m:val="p"/>
                          </m:rPr>
                          <a:rPr lang="en-IN" sz="1800">
                            <a:effectLst/>
                            <a:latin typeface="Cambria Math" panose="02040503050406030204" pitchFamily="18" charset="0"/>
                            <a:ea typeface="Calibri" panose="020F0502020204030204" pitchFamily="34" charset="0"/>
                            <a:cs typeface="Times New Roman" panose="02020603050405020304" pitchFamily="18" charset="0"/>
                          </a:rPr>
                          <m:t>F</m:t>
                        </m:r>
                      </m:e>
                      <m:sub>
                        <m:r>
                          <m:rPr>
                            <m:sty m:val="p"/>
                          </m:rPr>
                          <a:rPr lang="en-IN" sz="1800">
                            <a:effectLst/>
                            <a:latin typeface="Cambria Math" panose="02040503050406030204" pitchFamily="18" charset="0"/>
                            <a:ea typeface="Calibri" panose="020F0502020204030204" pitchFamily="34" charset="0"/>
                            <a:cs typeface="Times New Roman" panose="02020603050405020304" pitchFamily="18" charset="0"/>
                          </a:rPr>
                          <m:t>sw</m:t>
                        </m:r>
                      </m:sub>
                    </m:sSub>
                  </m:oMath>
                </a14:m>
                <a:r>
                  <a:rPr lang="en-IN" sz="1800" dirty="0">
                    <a:effectLst/>
                    <a:latin typeface="Times New Roman" panose="02020603050405020304" pitchFamily="18" charset="0"/>
                    <a:ea typeface="Calibri" panose="020F0502020204030204" pitchFamily="34" charset="0"/>
                    <a:cs typeface="Times New Roman" panose="02020603050405020304" pitchFamily="18" charset="0"/>
                  </a:rPr>
                  <a:t>) = 50 Hz</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4" name="TextBox 3">
                <a:extLst>
                  <a:ext uri="{FF2B5EF4-FFF2-40B4-BE49-F238E27FC236}">
                    <a16:creationId xmlns:a16="http://schemas.microsoft.com/office/drawing/2014/main" id="{2979EFFD-F555-43E7-B00D-2810703EECC4}"/>
                  </a:ext>
                </a:extLst>
              </p:cNvPr>
              <p:cNvSpPr txBox="1">
                <a:spLocks noRot="1" noChangeAspect="1" noMove="1" noResize="1" noEditPoints="1" noAdjustHandles="1" noChangeArrowheads="1" noChangeShapeType="1" noTextEdit="1"/>
              </p:cNvSpPr>
              <p:nvPr/>
            </p:nvSpPr>
            <p:spPr>
              <a:xfrm>
                <a:off x="7799895" y="1541223"/>
                <a:ext cx="3766794" cy="2535759"/>
              </a:xfrm>
              <a:prstGeom prst="rect">
                <a:avLst/>
              </a:prstGeom>
              <a:blipFill>
                <a:blip r:embed="rId3"/>
                <a:stretch>
                  <a:fillRect l="-1459" b="-2644"/>
                </a:stretch>
              </a:blipFill>
            </p:spPr>
            <p:txBody>
              <a:bodyPr/>
              <a:lstStyle/>
              <a:p>
                <a:r>
                  <a:rPr lang="en-IN">
                    <a:noFill/>
                  </a:rPr>
                  <a:t> </a:t>
                </a:r>
              </a:p>
            </p:txBody>
          </p:sp>
        </mc:Fallback>
      </mc:AlternateContent>
      <p:sp>
        <p:nvSpPr>
          <p:cNvPr id="6" name="TextBox 5">
            <a:extLst>
              <a:ext uri="{FF2B5EF4-FFF2-40B4-BE49-F238E27FC236}">
                <a16:creationId xmlns:a16="http://schemas.microsoft.com/office/drawing/2014/main" id="{05A2A5DD-F876-4872-BE77-EBBAD12EE9F8}"/>
              </a:ext>
            </a:extLst>
          </p:cNvPr>
          <p:cNvSpPr txBox="1"/>
          <p:nvPr/>
        </p:nvSpPr>
        <p:spPr>
          <a:xfrm>
            <a:off x="1426591" y="6131206"/>
            <a:ext cx="6094428" cy="369332"/>
          </a:xfrm>
          <a:prstGeom prst="rect">
            <a:avLst/>
          </a:prstGeom>
          <a:noFill/>
        </p:spPr>
        <p:txBody>
          <a:bodyPr wrap="square">
            <a:spAutoFit/>
          </a:bodyPr>
          <a:lstStyle/>
          <a:p>
            <a:r>
              <a:rPr lang="en-IN" sz="1800" dirty="0">
                <a:effectLst/>
                <a:latin typeface="Times New Roman" panose="02020603050405020304" pitchFamily="18" charset="0"/>
                <a:ea typeface="Calibri" panose="020F0502020204030204" pitchFamily="34" charset="0"/>
              </a:rPr>
              <a:t>Fig</a:t>
            </a:r>
            <a:r>
              <a:rPr lang="en-IN" sz="1800" dirty="0">
                <a:latin typeface="Times New Roman" panose="02020603050405020304" pitchFamily="18" charset="0"/>
                <a:ea typeface="Calibri" panose="020F0502020204030204" pitchFamily="34" charset="0"/>
              </a:rPr>
              <a:t>. </a:t>
            </a:r>
            <a:r>
              <a:rPr lang="en-US" sz="1800" dirty="0">
                <a:effectLst/>
                <a:latin typeface="Times New Roman" panose="02020603050405020304" pitchFamily="18" charset="0"/>
                <a:ea typeface="Calibri" panose="020F0502020204030204" pitchFamily="34" charset="0"/>
              </a:rPr>
              <a:t>Five level Inverter fed Induction Motor Drive</a:t>
            </a:r>
            <a:endParaRPr lang="en-IN" sz="1800" dirty="0"/>
          </a:p>
        </p:txBody>
      </p:sp>
    </p:spTree>
    <p:extLst>
      <p:ext uri="{BB962C8B-B14F-4D97-AF65-F5344CB8AC3E}">
        <p14:creationId xmlns:p14="http://schemas.microsoft.com/office/powerpoint/2010/main" val="35153219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49B23F2-07E1-437B-9D2C-30594C3079F2}"/>
              </a:ext>
            </a:extLst>
          </p:cNvPr>
          <p:cNvSpPr>
            <a:spLocks noGrp="1"/>
          </p:cNvSpPr>
          <p:nvPr>
            <p:ph type="sldNum" sz="quarter" idx="12"/>
          </p:nvPr>
        </p:nvSpPr>
        <p:spPr/>
        <p:txBody>
          <a:bodyPr/>
          <a:lstStyle/>
          <a:p>
            <a:fld id="{DF28FB93-0A08-4E7D-8E63-9EFA29F1E093}" type="slidenum">
              <a:rPr lang="en-US" smtClean="0"/>
              <a:pPr/>
              <a:t>29</a:t>
            </a:fld>
            <a:endParaRPr lang="en-US" dirty="0"/>
          </a:p>
        </p:txBody>
      </p:sp>
      <p:pic>
        <p:nvPicPr>
          <p:cNvPr id="4" name="Picture 3">
            <a:extLst>
              <a:ext uri="{FF2B5EF4-FFF2-40B4-BE49-F238E27FC236}">
                <a16:creationId xmlns:a16="http://schemas.microsoft.com/office/drawing/2014/main" id="{858B3A32-118E-4153-BB10-50D90F985A68}"/>
              </a:ext>
            </a:extLst>
          </p:cNvPr>
          <p:cNvPicPr>
            <a:picLocks noChangeAspect="1"/>
          </p:cNvPicPr>
          <p:nvPr/>
        </p:nvPicPr>
        <p:blipFill>
          <a:blip r:embed="rId2"/>
          <a:stretch>
            <a:fillRect/>
          </a:stretch>
        </p:blipFill>
        <p:spPr>
          <a:xfrm>
            <a:off x="1246414" y="0"/>
            <a:ext cx="9699171" cy="6858000"/>
          </a:xfrm>
          <a:prstGeom prst="rect">
            <a:avLst/>
          </a:prstGeom>
        </p:spPr>
      </p:pic>
      <p:sp>
        <p:nvSpPr>
          <p:cNvPr id="6" name="TextBox 5">
            <a:extLst>
              <a:ext uri="{FF2B5EF4-FFF2-40B4-BE49-F238E27FC236}">
                <a16:creationId xmlns:a16="http://schemas.microsoft.com/office/drawing/2014/main" id="{7EBB02FD-A8FB-4D75-9A33-8BC1A44D009E}"/>
              </a:ext>
            </a:extLst>
          </p:cNvPr>
          <p:cNvSpPr txBox="1"/>
          <p:nvPr/>
        </p:nvSpPr>
        <p:spPr>
          <a:xfrm>
            <a:off x="2208621" y="6475608"/>
            <a:ext cx="7774756" cy="369332"/>
          </a:xfrm>
          <a:prstGeom prst="rect">
            <a:avLst/>
          </a:prstGeom>
          <a:noFill/>
        </p:spPr>
        <p:txBody>
          <a:bodyPr wrap="square">
            <a:spAutoFit/>
          </a:bodyPr>
          <a:lstStyle/>
          <a:p>
            <a:r>
              <a:rPr lang="en-IN" sz="1800" dirty="0">
                <a:effectLst/>
                <a:latin typeface="Times New Roman" panose="02020603050405020304" pitchFamily="18" charset="0"/>
                <a:ea typeface="Calibri" panose="020F0502020204030204" pitchFamily="34" charset="0"/>
              </a:rPr>
              <a:t>Fig</a:t>
            </a:r>
            <a:r>
              <a:rPr lang="en-IN" sz="1800" dirty="0">
                <a:latin typeface="Times New Roman" panose="02020603050405020304" pitchFamily="18" charset="0"/>
                <a:ea typeface="Calibri" panose="020F0502020204030204" pitchFamily="34" charset="0"/>
              </a:rPr>
              <a:t>. Simulink Model of  </a:t>
            </a:r>
            <a:r>
              <a:rPr lang="en-US" sz="1800" dirty="0">
                <a:effectLst/>
                <a:latin typeface="Times New Roman" panose="02020603050405020304" pitchFamily="18" charset="0"/>
                <a:ea typeface="Calibri" panose="020F0502020204030204" pitchFamily="34" charset="0"/>
              </a:rPr>
              <a:t>Five level Inverter fed Induction Motor Drive</a:t>
            </a:r>
            <a:endParaRPr lang="en-IN" sz="1800" dirty="0"/>
          </a:p>
        </p:txBody>
      </p:sp>
      <p:sp>
        <p:nvSpPr>
          <p:cNvPr id="8" name="TextBox 7">
            <a:extLst>
              <a:ext uri="{FF2B5EF4-FFF2-40B4-BE49-F238E27FC236}">
                <a16:creationId xmlns:a16="http://schemas.microsoft.com/office/drawing/2014/main" id="{80ECB2C0-799A-4D43-AA8C-E32791C9B466}"/>
              </a:ext>
            </a:extLst>
          </p:cNvPr>
          <p:cNvSpPr txBox="1"/>
          <p:nvPr/>
        </p:nvSpPr>
        <p:spPr>
          <a:xfrm>
            <a:off x="1246414" y="0"/>
            <a:ext cx="2721989" cy="369332"/>
          </a:xfrm>
          <a:prstGeom prst="rect">
            <a:avLst/>
          </a:prstGeom>
          <a:noFill/>
        </p:spPr>
        <p:txBody>
          <a:bodyPr wrap="square">
            <a:spAutoFit/>
          </a:bodyPr>
          <a:lstStyle/>
          <a:p>
            <a:r>
              <a:rPr lang="en-IN" sz="1800" b="1" dirty="0">
                <a:latin typeface="Times New Roman" panose="02020603050405020304" pitchFamily="18" charset="0"/>
                <a:cs typeface="Times New Roman" panose="02020603050405020304" pitchFamily="18" charset="0"/>
              </a:rPr>
              <a:t>SIMULATION </a:t>
            </a:r>
            <a:r>
              <a:rPr lang="en-IN" b="1" dirty="0">
                <a:latin typeface="Times New Roman" panose="02020603050405020304" pitchFamily="18" charset="0"/>
                <a:cs typeface="Times New Roman" panose="02020603050405020304" pitchFamily="18" charset="0"/>
              </a:rPr>
              <a:t>MODEL</a:t>
            </a:r>
            <a:r>
              <a:rPr lang="en-IN" sz="1800" b="1" dirty="0">
                <a:latin typeface="Times New Roman" panose="02020603050405020304" pitchFamily="18" charset="0"/>
                <a:cs typeface="Times New Roman" panose="02020603050405020304" pitchFamily="18" charset="0"/>
              </a:rPr>
              <a:t> </a:t>
            </a:r>
            <a:endParaRPr lang="en-IN" dirty="0"/>
          </a:p>
        </p:txBody>
      </p:sp>
    </p:spTree>
    <p:extLst>
      <p:ext uri="{BB962C8B-B14F-4D97-AF65-F5344CB8AC3E}">
        <p14:creationId xmlns:p14="http://schemas.microsoft.com/office/powerpoint/2010/main" val="42840518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9DA13-F711-4AF6-84D7-5B99B1542048}"/>
              </a:ext>
            </a:extLst>
          </p:cNvPr>
          <p:cNvSpPr>
            <a:spLocks noGrp="1"/>
          </p:cNvSpPr>
          <p:nvPr>
            <p:ph type="title"/>
          </p:nvPr>
        </p:nvSpPr>
        <p:spPr>
          <a:xfrm>
            <a:off x="369650" y="807586"/>
            <a:ext cx="10515600" cy="1325563"/>
          </a:xfrm>
        </p:spPr>
        <p:txBody>
          <a:bodyPr>
            <a:normAutofit/>
          </a:bodyPr>
          <a:lstStyle/>
          <a:p>
            <a:r>
              <a:rPr lang="en-US" sz="2300" b="1" dirty="0">
                <a:latin typeface="Times New Roman" panose="02020603050405020304" pitchFamily="18" charset="0"/>
                <a:cs typeface="Times New Roman" panose="02020603050405020304" pitchFamily="18" charset="0"/>
              </a:rPr>
              <a:t>INTRODUCTION</a:t>
            </a:r>
            <a:endParaRPr lang="en-IN" sz="2300" b="1" dirty="0">
              <a:latin typeface="Times New Roman" panose="02020603050405020304" pitchFamily="18" charset="0"/>
              <a:cs typeface="Times New Roman" panose="02020603050405020304" pitchFamily="18" charset="0"/>
            </a:endParaRPr>
          </a:p>
        </p:txBody>
      </p:sp>
      <p:sp>
        <p:nvSpPr>
          <p:cNvPr id="3" name="Slide Number Placeholder 2">
            <a:extLst>
              <a:ext uri="{FF2B5EF4-FFF2-40B4-BE49-F238E27FC236}">
                <a16:creationId xmlns:a16="http://schemas.microsoft.com/office/drawing/2014/main" id="{4888F1FE-DDC0-4F49-BBB5-DFF047117C41}"/>
              </a:ext>
            </a:extLst>
          </p:cNvPr>
          <p:cNvSpPr>
            <a:spLocks noGrp="1"/>
          </p:cNvSpPr>
          <p:nvPr>
            <p:ph type="sldNum" sz="quarter" idx="12"/>
          </p:nvPr>
        </p:nvSpPr>
        <p:spPr/>
        <p:txBody>
          <a:bodyPr/>
          <a:lstStyle/>
          <a:p>
            <a:fld id="{DF28FB93-0A08-4E7D-8E63-9EFA29F1E093}" type="slidenum">
              <a:rPr lang="en-US" smtClean="0"/>
              <a:pPr/>
              <a:t>3</a:t>
            </a:fld>
            <a:endParaRPr lang="en-US" dirty="0"/>
          </a:p>
        </p:txBody>
      </p:sp>
      <p:sp>
        <p:nvSpPr>
          <p:cNvPr id="6" name="TextBox 5">
            <a:extLst>
              <a:ext uri="{FF2B5EF4-FFF2-40B4-BE49-F238E27FC236}">
                <a16:creationId xmlns:a16="http://schemas.microsoft.com/office/drawing/2014/main" id="{AAF8952D-0022-457D-B090-27E08A5C605B}"/>
              </a:ext>
            </a:extLst>
          </p:cNvPr>
          <p:cNvSpPr txBox="1"/>
          <p:nvPr/>
        </p:nvSpPr>
        <p:spPr>
          <a:xfrm>
            <a:off x="369650" y="1940869"/>
            <a:ext cx="11264631" cy="3889976"/>
          </a:xfrm>
          <a:prstGeom prst="rect">
            <a:avLst/>
          </a:prstGeom>
          <a:noFill/>
        </p:spPr>
        <p:txBody>
          <a:bodyPr wrap="square">
            <a:spAutoFit/>
          </a:bodyPr>
          <a:lstStyle/>
          <a:p>
            <a:pPr algn="just">
              <a:lnSpc>
                <a:spcPct val="150000"/>
              </a:lnSpc>
              <a:spcAft>
                <a:spcPts val="800"/>
              </a:spcAft>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Pulse Width Modulation (PWM) inverter has been widely applied to many ac motor drives, a number of problems such as motor bearing damages, electromagnetic interference (EMI), breakdown of winding insulation, and motor leakage current have been reported. It has been clarified that the common mode voltage itself as well as</a:t>
            </a:r>
            <a:r>
              <a:rPr lang="en-IN" sz="18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the dv/dt of this voltage in inverter-fed AC motor drives are responsible for the most of these problems. Also, conventional inverters generate high frequency common mode voltage. </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indent="457200" algn="just">
              <a:lnSpc>
                <a:spcPct val="150000"/>
              </a:lnSpc>
              <a:spcAft>
                <a:spcPts val="800"/>
              </a:spcAft>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Multilevel inverter is an alternative solution for high power &amp; medium voltage A.C Drive.</a:t>
            </a:r>
            <a:r>
              <a:rPr lang="en-IN" sz="1800" dirty="0">
                <a:solidFill>
                  <a:srgbClr val="000000"/>
                </a:solidFill>
                <a:effectLst/>
                <a:latin typeface="TimesNewRomanPS-BoldMT"/>
                <a:ea typeface="Calibri" panose="020F0502020204030204" pitchFamily="34" charset="0"/>
                <a:cs typeface="Times New Roman" panose="02020603050405020304" pitchFamily="18" charset="0"/>
              </a:rPr>
              <a:t> The present work explores control of common mode voltage and reduction in THD (Total Harmonic Distortion) for three-phase motor drives using different Multilevel Inverter Topologies employing</a:t>
            </a: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IN" dirty="0">
                <a:latin typeface="Times New Roman" panose="02020603050405020304" pitchFamily="18" charset="0"/>
                <a:ea typeface="Calibri" panose="020F0502020204030204" pitchFamily="34" charset="0"/>
                <a:cs typeface="Times New Roman" panose="02020603050405020304" pitchFamily="18" charset="0"/>
              </a:rPr>
              <a:t>various</a:t>
            </a: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 carrier based pulse width modulation techniques such as PD, POD and APOD</a:t>
            </a:r>
            <a:r>
              <a:rPr lang="en-IN" sz="1800" dirty="0">
                <a:solidFill>
                  <a:srgbClr val="000000"/>
                </a:solidFill>
                <a:effectLst/>
                <a:latin typeface="TimesNewRomanPS-BoldMT"/>
                <a:ea typeface="Calibri" panose="020F0502020204030204" pitchFamily="34" charset="0"/>
                <a:cs typeface="Times New Roman" panose="02020603050405020304" pitchFamily="18" charset="0"/>
              </a:rPr>
              <a:t>.</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93681234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9F09985-320F-4921-8EE4-F5CCEAA20E4E}"/>
              </a:ext>
            </a:extLst>
          </p:cNvPr>
          <p:cNvSpPr>
            <a:spLocks noGrp="1"/>
          </p:cNvSpPr>
          <p:nvPr>
            <p:ph type="sldNum" sz="quarter" idx="12"/>
          </p:nvPr>
        </p:nvSpPr>
        <p:spPr/>
        <p:txBody>
          <a:bodyPr/>
          <a:lstStyle/>
          <a:p>
            <a:fld id="{DF28FB93-0A08-4E7D-8E63-9EFA29F1E093}" type="slidenum">
              <a:rPr lang="en-US" smtClean="0"/>
              <a:pPr/>
              <a:t>30</a:t>
            </a:fld>
            <a:endParaRPr lang="en-US" dirty="0"/>
          </a:p>
        </p:txBody>
      </p:sp>
      <p:sp>
        <p:nvSpPr>
          <p:cNvPr id="4" name="TextBox 3">
            <a:extLst>
              <a:ext uri="{FF2B5EF4-FFF2-40B4-BE49-F238E27FC236}">
                <a16:creationId xmlns:a16="http://schemas.microsoft.com/office/drawing/2014/main" id="{E1BD79B7-588D-4083-A483-0A00C6C267AF}"/>
              </a:ext>
            </a:extLst>
          </p:cNvPr>
          <p:cNvSpPr txBox="1"/>
          <p:nvPr/>
        </p:nvSpPr>
        <p:spPr>
          <a:xfrm>
            <a:off x="1572" y="0"/>
            <a:ext cx="6094428" cy="369332"/>
          </a:xfrm>
          <a:prstGeom prst="rect">
            <a:avLst/>
          </a:prstGeom>
          <a:noFill/>
        </p:spPr>
        <p:txBody>
          <a:bodyPr wrap="square">
            <a:spAutoFit/>
          </a:bodyPr>
          <a:lstStyle/>
          <a:p>
            <a:r>
              <a:rPr lang="en-IN" sz="1800" b="1" dirty="0">
                <a:latin typeface="Times New Roman" panose="02020603050405020304" pitchFamily="18" charset="0"/>
                <a:cs typeface="Times New Roman" panose="02020603050405020304" pitchFamily="18" charset="0"/>
              </a:rPr>
              <a:t>SIMULATION RESULTS (PD):</a:t>
            </a:r>
            <a:endParaRPr lang="en-IN" dirty="0"/>
          </a:p>
        </p:txBody>
      </p:sp>
      <p:pic>
        <p:nvPicPr>
          <p:cNvPr id="5" name="Picture 4">
            <a:extLst>
              <a:ext uri="{FF2B5EF4-FFF2-40B4-BE49-F238E27FC236}">
                <a16:creationId xmlns:a16="http://schemas.microsoft.com/office/drawing/2014/main" id="{9F85419F-3892-4412-90D1-5F4F8694371B}"/>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348615"/>
            <a:ext cx="4138367" cy="5769381"/>
          </a:xfrm>
          <a:prstGeom prst="rect">
            <a:avLst/>
          </a:prstGeom>
          <a:noFill/>
          <a:ln>
            <a:noFill/>
          </a:ln>
        </p:spPr>
      </p:pic>
      <p:pic>
        <p:nvPicPr>
          <p:cNvPr id="6" name="Picture 5">
            <a:extLst>
              <a:ext uri="{FF2B5EF4-FFF2-40B4-BE49-F238E27FC236}">
                <a16:creationId xmlns:a16="http://schemas.microsoft.com/office/drawing/2014/main" id="{02C9E857-0AC6-4565-8E85-1EC096755D8E}"/>
              </a:ext>
            </a:extLst>
          </p:cNvPr>
          <p:cNvPicPr/>
          <p:nvPr/>
        </p:nvPicPr>
        <p:blipFill>
          <a:blip r:embed="rId3">
            <a:extLst>
              <a:ext uri="{28A0092B-C50C-407E-A947-70E740481C1C}">
                <a14:useLocalDpi xmlns:a14="http://schemas.microsoft.com/office/drawing/2010/main" val="0"/>
              </a:ext>
            </a:extLst>
          </a:blip>
          <a:stretch>
            <a:fillRect/>
          </a:stretch>
        </p:blipFill>
        <p:spPr>
          <a:xfrm>
            <a:off x="4063992" y="348615"/>
            <a:ext cx="3468024" cy="5748664"/>
          </a:xfrm>
          <a:prstGeom prst="rect">
            <a:avLst/>
          </a:prstGeom>
        </p:spPr>
      </p:pic>
      <p:pic>
        <p:nvPicPr>
          <p:cNvPr id="7" name="Picture 6">
            <a:extLst>
              <a:ext uri="{FF2B5EF4-FFF2-40B4-BE49-F238E27FC236}">
                <a16:creationId xmlns:a16="http://schemas.microsoft.com/office/drawing/2014/main" id="{8BB9DD97-6A19-4624-AEF3-CE691D5B206B}"/>
              </a:ext>
            </a:extLst>
          </p:cNvPr>
          <p:cNvPicPr/>
          <p:nvPr/>
        </p:nvPicPr>
        <p:blipFill rotWithShape="1">
          <a:blip r:embed="rId4"/>
          <a:srcRect t="2420" b="67150"/>
          <a:stretch/>
        </p:blipFill>
        <p:spPr>
          <a:xfrm>
            <a:off x="7532016" y="327898"/>
            <a:ext cx="4658412" cy="1972242"/>
          </a:xfrm>
          <a:prstGeom prst="rect">
            <a:avLst/>
          </a:prstGeom>
        </p:spPr>
      </p:pic>
      <p:pic>
        <p:nvPicPr>
          <p:cNvPr id="8" name="Picture 7">
            <a:extLst>
              <a:ext uri="{FF2B5EF4-FFF2-40B4-BE49-F238E27FC236}">
                <a16:creationId xmlns:a16="http://schemas.microsoft.com/office/drawing/2014/main" id="{0851D0BA-62F0-4EEF-BAB0-FAA24FD6526D}"/>
              </a:ext>
            </a:extLst>
          </p:cNvPr>
          <p:cNvPicPr/>
          <p:nvPr/>
        </p:nvPicPr>
        <p:blipFill rotWithShape="1">
          <a:blip r:embed="rId5" cstate="print">
            <a:extLst>
              <a:ext uri="{28A0092B-C50C-407E-A947-70E740481C1C}">
                <a14:useLocalDpi xmlns:a14="http://schemas.microsoft.com/office/drawing/2010/main" val="0"/>
              </a:ext>
            </a:extLst>
          </a:blip>
          <a:srcRect l="7507" t="41185"/>
          <a:stretch/>
        </p:blipFill>
        <p:spPr bwMode="auto">
          <a:xfrm>
            <a:off x="7532016" y="2331273"/>
            <a:ext cx="4741683" cy="1996972"/>
          </a:xfrm>
          <a:prstGeom prst="rect">
            <a:avLst/>
          </a:prstGeom>
          <a:noFill/>
          <a:ln>
            <a:noFill/>
          </a:ln>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7B47119F-83EB-4B0A-B29B-2236E83A032A}"/>
                  </a:ext>
                </a:extLst>
              </p:cNvPr>
              <p:cNvSpPr txBox="1"/>
              <p:nvPr/>
            </p:nvSpPr>
            <p:spPr>
              <a:xfrm>
                <a:off x="28280" y="5800549"/>
                <a:ext cx="12245419" cy="1416093"/>
              </a:xfrm>
              <a:prstGeom prst="rect">
                <a:avLst/>
              </a:prstGeom>
              <a:noFill/>
            </p:spPr>
            <p:txBody>
              <a:bodyPr wrap="square">
                <a:spAutoFit/>
              </a:bodyPr>
              <a:lstStyle/>
              <a:p>
                <a:pPr marL="285750" indent="-285750" algn="just">
                  <a:lnSpc>
                    <a:spcPct val="150000"/>
                  </a:lnSpc>
                  <a:spcAft>
                    <a:spcPts val="800"/>
                  </a:spcAft>
                  <a:buFont typeface="Arial" panose="020B0604020202020204" pitchFamily="34" charset="0"/>
                  <a:buChar char="•"/>
                </a:pPr>
                <a:r>
                  <a:rPr lang="en-IN" sz="1400" dirty="0">
                    <a:effectLst/>
                    <a:latin typeface="Times New Roman" panose="02020603050405020304" pitchFamily="18" charset="0"/>
                    <a:ea typeface="Calibri" panose="020F0502020204030204" pitchFamily="34" charset="0"/>
                    <a:cs typeface="Times New Roman" panose="02020603050405020304" pitchFamily="18" charset="0"/>
                  </a:rPr>
                  <a:t> For an input voltage of </a:t>
                </a:r>
                <a14:m>
                  <m:oMath xmlns:m="http://schemas.openxmlformats.org/officeDocument/2006/math">
                    <m:sSub>
                      <m:sSubPr>
                        <m:ctrlPr>
                          <a:rPr lang="en-IN" sz="1400" i="1">
                            <a:effectLst/>
                            <a:latin typeface="Cambria Math" panose="02040503050406030204" pitchFamily="18" charset="0"/>
                            <a:ea typeface="Calibri" panose="020F0502020204030204" pitchFamily="34" charset="0"/>
                            <a:cs typeface="Times New Roman" panose="02020603050405020304" pitchFamily="18" charset="0"/>
                          </a:rPr>
                        </m:ctrlPr>
                      </m:sSubPr>
                      <m:e>
                        <m:r>
                          <m:rPr>
                            <m:sty m:val="p"/>
                          </m:rPr>
                          <a:rPr lang="en-IN" sz="1400">
                            <a:effectLst/>
                            <a:latin typeface="Cambria Math" panose="02040503050406030204" pitchFamily="18" charset="0"/>
                            <a:ea typeface="Calibri" panose="020F0502020204030204" pitchFamily="34" charset="0"/>
                            <a:cs typeface="Times New Roman" panose="02020603050405020304" pitchFamily="18" charset="0"/>
                          </a:rPr>
                          <m:t>V</m:t>
                        </m:r>
                      </m:e>
                      <m:sub>
                        <m:r>
                          <m:rPr>
                            <m:sty m:val="p"/>
                          </m:rPr>
                          <a:rPr lang="en-IN" sz="1400">
                            <a:effectLst/>
                            <a:latin typeface="Cambria Math" panose="02040503050406030204" pitchFamily="18" charset="0"/>
                            <a:ea typeface="Calibri" panose="020F0502020204030204" pitchFamily="34" charset="0"/>
                            <a:cs typeface="Times New Roman" panose="02020603050405020304" pitchFamily="18" charset="0"/>
                          </a:rPr>
                          <m:t>DC</m:t>
                        </m:r>
                      </m:sub>
                    </m:sSub>
                  </m:oMath>
                </a14:m>
                <a:r>
                  <a:rPr lang="en-IN" sz="1400" dirty="0">
                    <a:effectLst/>
                    <a:latin typeface="Times New Roman" panose="02020603050405020304" pitchFamily="18" charset="0"/>
                    <a:ea typeface="Times New Roman" panose="02020603050405020304" pitchFamily="18" charset="0"/>
                    <a:cs typeface="Times New Roman" panose="02020603050405020304" pitchFamily="18" charset="0"/>
                  </a:rPr>
                  <a:t>, Pole voltage comprising of levels </a:t>
                </a:r>
                <a14:m>
                  <m:oMath xmlns:m="http://schemas.openxmlformats.org/officeDocument/2006/math">
                    <m:f>
                      <m:fPr>
                        <m:ctrlPr>
                          <a:rPr lang="en-IN" sz="1400" i="1">
                            <a:effectLst/>
                            <a:latin typeface="Cambria Math" panose="02040503050406030204" pitchFamily="18" charset="0"/>
                            <a:ea typeface="Times New Roman" panose="02020603050405020304" pitchFamily="18" charset="0"/>
                            <a:cs typeface="Times New Roman" panose="02020603050405020304" pitchFamily="18" charset="0"/>
                          </a:rPr>
                        </m:ctrlPr>
                      </m:fPr>
                      <m:num>
                        <m:sSub>
                          <m:sSubPr>
                            <m:ctrlPr>
                              <a:rPr lang="en-IN" sz="1400" i="1">
                                <a:effectLst/>
                                <a:latin typeface="Cambria Math" panose="02040503050406030204" pitchFamily="18" charset="0"/>
                                <a:ea typeface="Times New Roman" panose="02020603050405020304" pitchFamily="18" charset="0"/>
                                <a:cs typeface="Times New Roman" panose="02020603050405020304" pitchFamily="18" charset="0"/>
                              </a:rPr>
                            </m:ctrlPr>
                          </m:sSubPr>
                          <m:e>
                            <m:r>
                              <m:rPr>
                                <m:sty m:val="p"/>
                              </m:rPr>
                              <a:rPr lang="en-IN" sz="1400">
                                <a:effectLst/>
                                <a:latin typeface="Cambria Math" panose="02040503050406030204" pitchFamily="18" charset="0"/>
                                <a:ea typeface="Times New Roman" panose="02020603050405020304" pitchFamily="18" charset="0"/>
                                <a:cs typeface="Times New Roman" panose="02020603050405020304" pitchFamily="18" charset="0"/>
                              </a:rPr>
                              <m:t>V</m:t>
                            </m:r>
                          </m:e>
                          <m:sub>
                            <m:r>
                              <m:rPr>
                                <m:sty m:val="p"/>
                              </m:rPr>
                              <a:rPr lang="en-IN" sz="1400">
                                <a:effectLst/>
                                <a:latin typeface="Cambria Math" panose="02040503050406030204" pitchFamily="18" charset="0"/>
                                <a:ea typeface="Times New Roman" panose="02020603050405020304" pitchFamily="18" charset="0"/>
                                <a:cs typeface="Times New Roman" panose="02020603050405020304" pitchFamily="18" charset="0"/>
                              </a:rPr>
                              <m:t>DC</m:t>
                            </m:r>
                          </m:sub>
                        </m:sSub>
                      </m:num>
                      <m:den>
                        <m:r>
                          <a:rPr lang="en-IN" sz="1400">
                            <a:effectLst/>
                            <a:latin typeface="Cambria Math" panose="02040503050406030204" pitchFamily="18" charset="0"/>
                            <a:ea typeface="Times New Roman" panose="02020603050405020304" pitchFamily="18" charset="0"/>
                            <a:cs typeface="Times New Roman" panose="02020603050405020304" pitchFamily="18" charset="0"/>
                          </a:rPr>
                          <m:t>2</m:t>
                        </m:r>
                      </m:den>
                    </m:f>
                  </m:oMath>
                </a14:m>
                <a:r>
                  <a:rPr lang="en-IN" sz="1400" dirty="0">
                    <a:effectLst/>
                    <a:latin typeface="Times New Roman" panose="02020603050405020304" pitchFamily="18" charset="0"/>
                    <a:ea typeface="Times New Roman" panose="02020603050405020304" pitchFamily="18" charset="0"/>
                    <a:cs typeface="Times New Roman" panose="02020603050405020304" pitchFamily="18" charset="0"/>
                  </a:rPr>
                  <a:t>,</a:t>
                </a:r>
                <a14:m>
                  <m:oMath xmlns:m="http://schemas.openxmlformats.org/officeDocument/2006/math">
                    <m:r>
                      <a:rPr lang="en-IN" sz="1400">
                        <a:effectLst/>
                        <a:latin typeface="Cambria Math" panose="02040503050406030204" pitchFamily="18" charset="0"/>
                        <a:ea typeface="Times New Roman" panose="02020603050405020304" pitchFamily="18" charset="0"/>
                        <a:cs typeface="Times New Roman" panose="02020603050405020304" pitchFamily="18" charset="0"/>
                      </a:rPr>
                      <m:t> </m:t>
                    </m:r>
                    <m:f>
                      <m:fPr>
                        <m:ctrlPr>
                          <a:rPr lang="en-IN" sz="1400" i="1">
                            <a:effectLst/>
                            <a:latin typeface="Cambria Math" panose="02040503050406030204" pitchFamily="18" charset="0"/>
                            <a:ea typeface="Times New Roman" panose="02020603050405020304" pitchFamily="18" charset="0"/>
                            <a:cs typeface="Times New Roman" panose="02020603050405020304" pitchFamily="18" charset="0"/>
                          </a:rPr>
                        </m:ctrlPr>
                      </m:fPr>
                      <m:num>
                        <m:sSub>
                          <m:sSubPr>
                            <m:ctrlPr>
                              <a:rPr lang="en-IN" sz="1400" i="1">
                                <a:effectLst/>
                                <a:latin typeface="Cambria Math" panose="02040503050406030204" pitchFamily="18" charset="0"/>
                                <a:ea typeface="Times New Roman" panose="02020603050405020304" pitchFamily="18" charset="0"/>
                                <a:cs typeface="Times New Roman" panose="02020603050405020304" pitchFamily="18" charset="0"/>
                              </a:rPr>
                            </m:ctrlPr>
                          </m:sSubPr>
                          <m:e>
                            <m:r>
                              <m:rPr>
                                <m:sty m:val="p"/>
                              </m:rPr>
                              <a:rPr lang="en-IN" sz="1400">
                                <a:effectLst/>
                                <a:latin typeface="Cambria Math" panose="02040503050406030204" pitchFamily="18" charset="0"/>
                                <a:ea typeface="Times New Roman" panose="02020603050405020304" pitchFamily="18" charset="0"/>
                                <a:cs typeface="Times New Roman" panose="02020603050405020304" pitchFamily="18" charset="0"/>
                              </a:rPr>
                              <m:t>V</m:t>
                            </m:r>
                          </m:e>
                          <m:sub>
                            <m:r>
                              <m:rPr>
                                <m:sty m:val="p"/>
                              </m:rPr>
                              <a:rPr lang="en-IN" sz="1400">
                                <a:effectLst/>
                                <a:latin typeface="Cambria Math" panose="02040503050406030204" pitchFamily="18" charset="0"/>
                                <a:ea typeface="Times New Roman" panose="02020603050405020304" pitchFamily="18" charset="0"/>
                                <a:cs typeface="Times New Roman" panose="02020603050405020304" pitchFamily="18" charset="0"/>
                              </a:rPr>
                              <m:t>DC</m:t>
                            </m:r>
                          </m:sub>
                        </m:sSub>
                      </m:num>
                      <m:den>
                        <m:r>
                          <a:rPr lang="en-IN" sz="1400">
                            <a:effectLst/>
                            <a:latin typeface="Cambria Math" panose="02040503050406030204" pitchFamily="18" charset="0"/>
                            <a:ea typeface="Times New Roman" panose="02020603050405020304" pitchFamily="18" charset="0"/>
                            <a:cs typeface="Times New Roman" panose="02020603050405020304" pitchFamily="18" charset="0"/>
                          </a:rPr>
                          <m:t>4</m:t>
                        </m:r>
                      </m:den>
                    </m:f>
                  </m:oMath>
                </a14:m>
                <a:r>
                  <a:rPr lang="en-IN" sz="1400" dirty="0">
                    <a:effectLst/>
                    <a:latin typeface="Times New Roman" panose="02020603050405020304" pitchFamily="18" charset="0"/>
                    <a:ea typeface="Times New Roman" panose="02020603050405020304" pitchFamily="18" charset="0"/>
                    <a:cs typeface="Times New Roman" panose="02020603050405020304" pitchFamily="18" charset="0"/>
                  </a:rPr>
                  <a:t>, 0,  </a:t>
                </a:r>
                <a14:m>
                  <m:oMath xmlns:m="http://schemas.openxmlformats.org/officeDocument/2006/math">
                    <m:f>
                      <m:fPr>
                        <m:ctrlPr>
                          <a:rPr lang="en-IN" sz="1400" i="1">
                            <a:effectLst/>
                            <a:latin typeface="Cambria Math" panose="02040503050406030204" pitchFamily="18" charset="0"/>
                            <a:ea typeface="Times New Roman" panose="02020603050405020304" pitchFamily="18" charset="0"/>
                            <a:cs typeface="Times New Roman" panose="02020603050405020304" pitchFamily="18" charset="0"/>
                          </a:rPr>
                        </m:ctrlPr>
                      </m:fPr>
                      <m:num>
                        <m:sSub>
                          <m:sSubPr>
                            <m:ctrlPr>
                              <a:rPr lang="en-IN" sz="14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IN" sz="1400" i="1">
                                <a:effectLst/>
                                <a:latin typeface="Cambria Math" panose="02040503050406030204" pitchFamily="18" charset="0"/>
                                <a:ea typeface="Times New Roman" panose="02020603050405020304" pitchFamily="18" charset="0"/>
                                <a:cs typeface="Times New Roman" panose="02020603050405020304" pitchFamily="18" charset="0"/>
                              </a:rPr>
                              <m:t>−</m:t>
                            </m:r>
                            <m:r>
                              <m:rPr>
                                <m:sty m:val="p"/>
                              </m:rPr>
                              <a:rPr lang="en-IN" sz="1400">
                                <a:effectLst/>
                                <a:latin typeface="Cambria Math" panose="02040503050406030204" pitchFamily="18" charset="0"/>
                                <a:ea typeface="Times New Roman" panose="02020603050405020304" pitchFamily="18" charset="0"/>
                                <a:cs typeface="Times New Roman" panose="02020603050405020304" pitchFamily="18" charset="0"/>
                              </a:rPr>
                              <m:t>V</m:t>
                            </m:r>
                          </m:e>
                          <m:sub>
                            <m:r>
                              <m:rPr>
                                <m:sty m:val="p"/>
                              </m:rPr>
                              <a:rPr lang="en-IN" sz="1400">
                                <a:effectLst/>
                                <a:latin typeface="Cambria Math" panose="02040503050406030204" pitchFamily="18" charset="0"/>
                                <a:ea typeface="Times New Roman" panose="02020603050405020304" pitchFamily="18" charset="0"/>
                                <a:cs typeface="Times New Roman" panose="02020603050405020304" pitchFamily="18" charset="0"/>
                              </a:rPr>
                              <m:t>DC</m:t>
                            </m:r>
                          </m:sub>
                        </m:sSub>
                      </m:num>
                      <m:den>
                        <m:r>
                          <a:rPr lang="en-IN" sz="1400">
                            <a:effectLst/>
                            <a:latin typeface="Cambria Math" panose="02040503050406030204" pitchFamily="18" charset="0"/>
                            <a:ea typeface="Times New Roman" panose="02020603050405020304" pitchFamily="18" charset="0"/>
                            <a:cs typeface="Times New Roman" panose="02020603050405020304" pitchFamily="18" charset="0"/>
                          </a:rPr>
                          <m:t>4</m:t>
                        </m:r>
                      </m:den>
                    </m:f>
                    <m:r>
                      <a:rPr lang="en-IN" sz="1400" i="1">
                        <a:effectLst/>
                        <a:latin typeface="Cambria Math" panose="02040503050406030204" pitchFamily="18" charset="0"/>
                        <a:ea typeface="Times New Roman" panose="02020603050405020304" pitchFamily="18" charset="0"/>
                        <a:cs typeface="Times New Roman" panose="02020603050405020304" pitchFamily="18" charset="0"/>
                      </a:rPr>
                      <m:t>, </m:t>
                    </m:r>
                    <m:f>
                      <m:fPr>
                        <m:ctrlPr>
                          <a:rPr lang="en-IN" sz="1400" i="1">
                            <a:effectLst/>
                            <a:latin typeface="Cambria Math" panose="02040503050406030204" pitchFamily="18" charset="0"/>
                            <a:ea typeface="Times New Roman" panose="02020603050405020304" pitchFamily="18" charset="0"/>
                            <a:cs typeface="Times New Roman" panose="02020603050405020304" pitchFamily="18" charset="0"/>
                          </a:rPr>
                        </m:ctrlPr>
                      </m:fPr>
                      <m:num>
                        <m:sSub>
                          <m:sSubPr>
                            <m:ctrlPr>
                              <a:rPr lang="en-IN" sz="14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IN" sz="1400" i="1">
                                <a:effectLst/>
                                <a:latin typeface="Cambria Math" panose="02040503050406030204" pitchFamily="18" charset="0"/>
                                <a:ea typeface="Times New Roman" panose="02020603050405020304" pitchFamily="18" charset="0"/>
                                <a:cs typeface="Times New Roman" panose="02020603050405020304" pitchFamily="18" charset="0"/>
                              </a:rPr>
                              <m:t>−</m:t>
                            </m:r>
                            <m:r>
                              <m:rPr>
                                <m:sty m:val="p"/>
                              </m:rPr>
                              <a:rPr lang="en-IN" sz="1400">
                                <a:effectLst/>
                                <a:latin typeface="Cambria Math" panose="02040503050406030204" pitchFamily="18" charset="0"/>
                                <a:ea typeface="Times New Roman" panose="02020603050405020304" pitchFamily="18" charset="0"/>
                                <a:cs typeface="Times New Roman" panose="02020603050405020304" pitchFamily="18" charset="0"/>
                              </a:rPr>
                              <m:t>V</m:t>
                            </m:r>
                          </m:e>
                          <m:sub>
                            <m:r>
                              <m:rPr>
                                <m:sty m:val="p"/>
                              </m:rPr>
                              <a:rPr lang="en-IN" sz="1400">
                                <a:effectLst/>
                                <a:latin typeface="Cambria Math" panose="02040503050406030204" pitchFamily="18" charset="0"/>
                                <a:ea typeface="Times New Roman" panose="02020603050405020304" pitchFamily="18" charset="0"/>
                                <a:cs typeface="Times New Roman" panose="02020603050405020304" pitchFamily="18" charset="0"/>
                              </a:rPr>
                              <m:t>DC</m:t>
                            </m:r>
                          </m:sub>
                        </m:sSub>
                      </m:num>
                      <m:den>
                        <m:r>
                          <a:rPr lang="en-IN" sz="1400">
                            <a:effectLst/>
                            <a:latin typeface="Cambria Math" panose="02040503050406030204" pitchFamily="18" charset="0"/>
                            <a:ea typeface="Times New Roman" panose="02020603050405020304" pitchFamily="18" charset="0"/>
                            <a:cs typeface="Times New Roman" panose="02020603050405020304" pitchFamily="18" charset="0"/>
                          </a:rPr>
                          <m:t>2</m:t>
                        </m:r>
                      </m:den>
                    </m:f>
                    <m:r>
                      <a:rPr lang="en-IN" sz="1400" i="1">
                        <a:effectLst/>
                        <a:latin typeface="Cambria Math" panose="02040503050406030204" pitchFamily="18" charset="0"/>
                        <a:ea typeface="Times New Roman" panose="02020603050405020304" pitchFamily="18" charset="0"/>
                        <a:cs typeface="Times New Roman" panose="02020603050405020304" pitchFamily="18" charset="0"/>
                      </a:rPr>
                      <m:t> </m:t>
                    </m:r>
                  </m:oMath>
                </a14:m>
                <a:r>
                  <a:rPr lang="en-IN" sz="1400" dirty="0">
                    <a:effectLst/>
                    <a:latin typeface="Times New Roman" panose="02020603050405020304" pitchFamily="18" charset="0"/>
                    <a:ea typeface="Times New Roman" panose="02020603050405020304" pitchFamily="18" charset="0"/>
                    <a:cs typeface="Times New Roman" panose="02020603050405020304" pitchFamily="18" charset="0"/>
                  </a:rPr>
                  <a:t>, Line voltage comprising of levels </a:t>
                </a:r>
                <a14:m>
                  <m:oMath xmlns:m="http://schemas.openxmlformats.org/officeDocument/2006/math">
                    <m:sSub>
                      <m:sSubPr>
                        <m:ctrlPr>
                          <a:rPr lang="en-IN" sz="1400" i="1">
                            <a:effectLst/>
                            <a:latin typeface="Cambria Math" panose="02040503050406030204" pitchFamily="18" charset="0"/>
                            <a:ea typeface="Calibri" panose="020F0502020204030204" pitchFamily="34" charset="0"/>
                            <a:cs typeface="Times New Roman" panose="02020603050405020304" pitchFamily="18" charset="0"/>
                          </a:rPr>
                        </m:ctrlPr>
                      </m:sSubPr>
                      <m:e>
                        <m:r>
                          <m:rPr>
                            <m:sty m:val="p"/>
                          </m:rPr>
                          <a:rPr lang="en-IN" sz="1400">
                            <a:effectLst/>
                            <a:latin typeface="Cambria Math" panose="02040503050406030204" pitchFamily="18" charset="0"/>
                            <a:ea typeface="Calibri" panose="020F0502020204030204" pitchFamily="34" charset="0"/>
                            <a:cs typeface="Times New Roman" panose="02020603050405020304" pitchFamily="18" charset="0"/>
                          </a:rPr>
                          <m:t>V</m:t>
                        </m:r>
                      </m:e>
                      <m:sub>
                        <m:r>
                          <m:rPr>
                            <m:sty m:val="p"/>
                          </m:rPr>
                          <a:rPr lang="en-IN" sz="1400">
                            <a:effectLst/>
                            <a:latin typeface="Cambria Math" panose="02040503050406030204" pitchFamily="18" charset="0"/>
                            <a:ea typeface="Calibri" panose="020F0502020204030204" pitchFamily="34" charset="0"/>
                            <a:cs typeface="Times New Roman" panose="02020603050405020304" pitchFamily="18" charset="0"/>
                          </a:rPr>
                          <m:t>DC</m:t>
                        </m:r>
                      </m:sub>
                    </m:sSub>
                  </m:oMath>
                </a14:m>
                <a:r>
                  <a:rPr lang="en-IN" sz="1400" dirty="0">
                    <a:effectLst/>
                    <a:latin typeface="Times New Roman" panose="02020603050405020304" pitchFamily="18" charset="0"/>
                    <a:ea typeface="Times New Roman" panose="02020603050405020304" pitchFamily="18" charset="0"/>
                    <a:cs typeface="Times New Roman" panose="02020603050405020304" pitchFamily="18" charset="0"/>
                  </a:rPr>
                  <a:t>,</a:t>
                </a:r>
                <a14:m>
                  <m:oMath xmlns:m="http://schemas.openxmlformats.org/officeDocument/2006/math">
                    <m:f>
                      <m:fPr>
                        <m:ctrlPr>
                          <a:rPr lang="en-IN" sz="1400" i="1">
                            <a:effectLst/>
                            <a:latin typeface="Cambria Math" panose="02040503050406030204" pitchFamily="18" charset="0"/>
                            <a:ea typeface="Times New Roman" panose="02020603050405020304" pitchFamily="18" charset="0"/>
                            <a:cs typeface="Times New Roman" panose="02020603050405020304" pitchFamily="18" charset="0"/>
                          </a:rPr>
                        </m:ctrlPr>
                      </m:fPr>
                      <m:num>
                        <m:sSub>
                          <m:sSubPr>
                            <m:ctrlPr>
                              <a:rPr lang="en-IN" sz="14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IN" sz="1400">
                                <a:effectLst/>
                                <a:latin typeface="Cambria Math" panose="02040503050406030204" pitchFamily="18" charset="0"/>
                                <a:ea typeface="Times New Roman" panose="02020603050405020304" pitchFamily="18" charset="0"/>
                                <a:cs typeface="Times New Roman" panose="02020603050405020304" pitchFamily="18" charset="0"/>
                              </a:rPr>
                              <m:t>38</m:t>
                            </m:r>
                            <m:r>
                              <m:rPr>
                                <m:sty m:val="p"/>
                              </m:rPr>
                              <a:rPr lang="en-IN" sz="1400">
                                <a:effectLst/>
                                <a:latin typeface="Cambria Math" panose="02040503050406030204" pitchFamily="18" charset="0"/>
                                <a:ea typeface="Times New Roman" panose="02020603050405020304" pitchFamily="18" charset="0"/>
                                <a:cs typeface="Times New Roman" panose="02020603050405020304" pitchFamily="18" charset="0"/>
                              </a:rPr>
                              <m:t>V</m:t>
                            </m:r>
                          </m:e>
                          <m:sub>
                            <m:r>
                              <m:rPr>
                                <m:sty m:val="p"/>
                              </m:rPr>
                              <a:rPr lang="en-IN" sz="1400">
                                <a:effectLst/>
                                <a:latin typeface="Cambria Math" panose="02040503050406030204" pitchFamily="18" charset="0"/>
                                <a:ea typeface="Times New Roman" panose="02020603050405020304" pitchFamily="18" charset="0"/>
                                <a:cs typeface="Times New Roman" panose="02020603050405020304" pitchFamily="18" charset="0"/>
                              </a:rPr>
                              <m:t>DC</m:t>
                            </m:r>
                          </m:sub>
                        </m:sSub>
                      </m:num>
                      <m:den>
                        <m:r>
                          <a:rPr lang="en-IN" sz="1400">
                            <a:effectLst/>
                            <a:latin typeface="Cambria Math" panose="02040503050406030204" pitchFamily="18" charset="0"/>
                            <a:ea typeface="Times New Roman" panose="02020603050405020304" pitchFamily="18" charset="0"/>
                            <a:cs typeface="Times New Roman" panose="02020603050405020304" pitchFamily="18" charset="0"/>
                          </a:rPr>
                          <m:t>51</m:t>
                        </m:r>
                      </m:den>
                    </m:f>
                    <m:r>
                      <a:rPr lang="en-IN" sz="1400" i="1">
                        <a:effectLst/>
                        <a:latin typeface="Cambria Math" panose="02040503050406030204" pitchFamily="18" charset="0"/>
                        <a:ea typeface="Times New Roman" panose="02020603050405020304" pitchFamily="18" charset="0"/>
                        <a:cs typeface="Times New Roman" panose="02020603050405020304" pitchFamily="18" charset="0"/>
                      </a:rPr>
                      <m:t>, </m:t>
                    </m:r>
                    <m:f>
                      <m:fPr>
                        <m:ctrlPr>
                          <a:rPr lang="en-IN" sz="1400" i="1">
                            <a:effectLst/>
                            <a:latin typeface="Cambria Math" panose="02040503050406030204" pitchFamily="18" charset="0"/>
                            <a:ea typeface="Times New Roman" panose="02020603050405020304" pitchFamily="18" charset="0"/>
                            <a:cs typeface="Times New Roman" panose="02020603050405020304" pitchFamily="18" charset="0"/>
                          </a:rPr>
                        </m:ctrlPr>
                      </m:fPr>
                      <m:num>
                        <m:sSub>
                          <m:sSubPr>
                            <m:ctrlPr>
                              <a:rPr lang="en-IN" sz="1400" i="1">
                                <a:effectLst/>
                                <a:latin typeface="Cambria Math" panose="02040503050406030204" pitchFamily="18" charset="0"/>
                                <a:ea typeface="Times New Roman" panose="02020603050405020304" pitchFamily="18" charset="0"/>
                                <a:cs typeface="Times New Roman" panose="02020603050405020304" pitchFamily="18" charset="0"/>
                              </a:rPr>
                            </m:ctrlPr>
                          </m:sSubPr>
                          <m:e>
                            <m:r>
                              <m:rPr>
                                <m:sty m:val="p"/>
                              </m:rPr>
                              <a:rPr lang="en-IN" sz="1400">
                                <a:effectLst/>
                                <a:latin typeface="Cambria Math" panose="02040503050406030204" pitchFamily="18" charset="0"/>
                                <a:ea typeface="Times New Roman" panose="02020603050405020304" pitchFamily="18" charset="0"/>
                                <a:cs typeface="Times New Roman" panose="02020603050405020304" pitchFamily="18" charset="0"/>
                              </a:rPr>
                              <m:t>V</m:t>
                            </m:r>
                          </m:e>
                          <m:sub>
                            <m:r>
                              <m:rPr>
                                <m:sty m:val="p"/>
                              </m:rPr>
                              <a:rPr lang="en-IN" sz="1400">
                                <a:effectLst/>
                                <a:latin typeface="Cambria Math" panose="02040503050406030204" pitchFamily="18" charset="0"/>
                                <a:ea typeface="Times New Roman" panose="02020603050405020304" pitchFamily="18" charset="0"/>
                                <a:cs typeface="Times New Roman" panose="02020603050405020304" pitchFamily="18" charset="0"/>
                              </a:rPr>
                              <m:t>DC</m:t>
                            </m:r>
                          </m:sub>
                        </m:sSub>
                      </m:num>
                      <m:den>
                        <m:r>
                          <a:rPr lang="en-IN" sz="1400">
                            <a:effectLst/>
                            <a:latin typeface="Cambria Math" panose="02040503050406030204" pitchFamily="18" charset="0"/>
                            <a:ea typeface="Times New Roman" panose="02020603050405020304" pitchFamily="18" charset="0"/>
                            <a:cs typeface="Times New Roman" panose="02020603050405020304" pitchFamily="18" charset="0"/>
                          </a:rPr>
                          <m:t>2</m:t>
                        </m:r>
                      </m:den>
                    </m:f>
                  </m:oMath>
                </a14:m>
                <a:r>
                  <a:rPr lang="en-IN" sz="1400" dirty="0">
                    <a:effectLst/>
                    <a:latin typeface="Times New Roman" panose="02020603050405020304" pitchFamily="18" charset="0"/>
                    <a:ea typeface="Times New Roman" panose="02020603050405020304" pitchFamily="18" charset="0"/>
                    <a:cs typeface="Times New Roman" panose="02020603050405020304" pitchFamily="18" charset="0"/>
                  </a:rPr>
                  <a:t>,</a:t>
                </a:r>
                <a14:m>
                  <m:oMath xmlns:m="http://schemas.openxmlformats.org/officeDocument/2006/math">
                    <m:r>
                      <a:rPr lang="en-IN" sz="1400">
                        <a:effectLst/>
                        <a:latin typeface="Cambria Math" panose="02040503050406030204" pitchFamily="18" charset="0"/>
                        <a:ea typeface="Times New Roman" panose="02020603050405020304" pitchFamily="18" charset="0"/>
                        <a:cs typeface="Times New Roman" panose="02020603050405020304" pitchFamily="18" charset="0"/>
                      </a:rPr>
                      <m:t> </m:t>
                    </m:r>
                    <m:f>
                      <m:fPr>
                        <m:ctrlPr>
                          <a:rPr lang="en-IN" sz="1400" i="1">
                            <a:effectLst/>
                            <a:latin typeface="Cambria Math" panose="02040503050406030204" pitchFamily="18" charset="0"/>
                            <a:ea typeface="Times New Roman" panose="02020603050405020304" pitchFamily="18" charset="0"/>
                            <a:cs typeface="Times New Roman" panose="02020603050405020304" pitchFamily="18" charset="0"/>
                          </a:rPr>
                        </m:ctrlPr>
                      </m:fPr>
                      <m:num>
                        <m:sSub>
                          <m:sSubPr>
                            <m:ctrlPr>
                              <a:rPr lang="en-IN" sz="1400" i="1">
                                <a:effectLst/>
                                <a:latin typeface="Cambria Math" panose="02040503050406030204" pitchFamily="18" charset="0"/>
                                <a:ea typeface="Times New Roman" panose="02020603050405020304" pitchFamily="18" charset="0"/>
                                <a:cs typeface="Times New Roman" panose="02020603050405020304" pitchFamily="18" charset="0"/>
                              </a:rPr>
                            </m:ctrlPr>
                          </m:sSubPr>
                          <m:e>
                            <m:r>
                              <m:rPr>
                                <m:sty m:val="p"/>
                              </m:rPr>
                              <a:rPr lang="en-IN" sz="1400">
                                <a:effectLst/>
                                <a:latin typeface="Cambria Math" panose="02040503050406030204" pitchFamily="18" charset="0"/>
                                <a:ea typeface="Times New Roman" panose="02020603050405020304" pitchFamily="18" charset="0"/>
                                <a:cs typeface="Times New Roman" panose="02020603050405020304" pitchFamily="18" charset="0"/>
                              </a:rPr>
                              <m:t>V</m:t>
                            </m:r>
                          </m:e>
                          <m:sub>
                            <m:r>
                              <m:rPr>
                                <m:sty m:val="p"/>
                              </m:rPr>
                              <a:rPr lang="en-IN" sz="1400">
                                <a:effectLst/>
                                <a:latin typeface="Cambria Math" panose="02040503050406030204" pitchFamily="18" charset="0"/>
                                <a:ea typeface="Times New Roman" panose="02020603050405020304" pitchFamily="18" charset="0"/>
                                <a:cs typeface="Times New Roman" panose="02020603050405020304" pitchFamily="18" charset="0"/>
                              </a:rPr>
                              <m:t>DC</m:t>
                            </m:r>
                          </m:sub>
                        </m:sSub>
                      </m:num>
                      <m:den>
                        <m:r>
                          <a:rPr lang="en-IN" sz="1400">
                            <a:effectLst/>
                            <a:latin typeface="Cambria Math" panose="02040503050406030204" pitchFamily="18" charset="0"/>
                            <a:ea typeface="Times New Roman" panose="02020603050405020304" pitchFamily="18" charset="0"/>
                            <a:cs typeface="Times New Roman" panose="02020603050405020304" pitchFamily="18" charset="0"/>
                          </a:rPr>
                          <m:t>4</m:t>
                        </m:r>
                      </m:den>
                    </m:f>
                  </m:oMath>
                </a14:m>
                <a:r>
                  <a:rPr lang="en-IN" sz="1400" dirty="0">
                    <a:effectLst/>
                    <a:latin typeface="Times New Roman" panose="02020603050405020304" pitchFamily="18" charset="0"/>
                    <a:ea typeface="Times New Roman" panose="02020603050405020304" pitchFamily="18" charset="0"/>
                    <a:cs typeface="Times New Roman" panose="02020603050405020304" pitchFamily="18" charset="0"/>
                  </a:rPr>
                  <a:t>, 0,  </a:t>
                </a:r>
                <a14:m>
                  <m:oMath xmlns:m="http://schemas.openxmlformats.org/officeDocument/2006/math">
                    <m:f>
                      <m:fPr>
                        <m:ctrlPr>
                          <a:rPr lang="en-IN" sz="1400" i="1">
                            <a:effectLst/>
                            <a:latin typeface="Cambria Math" panose="02040503050406030204" pitchFamily="18" charset="0"/>
                            <a:ea typeface="Times New Roman" panose="02020603050405020304" pitchFamily="18" charset="0"/>
                            <a:cs typeface="Times New Roman" panose="02020603050405020304" pitchFamily="18" charset="0"/>
                          </a:rPr>
                        </m:ctrlPr>
                      </m:fPr>
                      <m:num>
                        <m:sSub>
                          <m:sSubPr>
                            <m:ctrlPr>
                              <a:rPr lang="en-IN" sz="14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IN" sz="1400" i="1">
                                <a:effectLst/>
                                <a:latin typeface="Cambria Math" panose="02040503050406030204" pitchFamily="18" charset="0"/>
                                <a:ea typeface="Times New Roman" panose="02020603050405020304" pitchFamily="18" charset="0"/>
                                <a:cs typeface="Times New Roman" panose="02020603050405020304" pitchFamily="18" charset="0"/>
                              </a:rPr>
                              <m:t>−</m:t>
                            </m:r>
                            <m:r>
                              <m:rPr>
                                <m:sty m:val="p"/>
                              </m:rPr>
                              <a:rPr lang="en-IN" sz="1400">
                                <a:effectLst/>
                                <a:latin typeface="Cambria Math" panose="02040503050406030204" pitchFamily="18" charset="0"/>
                                <a:ea typeface="Times New Roman" panose="02020603050405020304" pitchFamily="18" charset="0"/>
                                <a:cs typeface="Times New Roman" panose="02020603050405020304" pitchFamily="18" charset="0"/>
                              </a:rPr>
                              <m:t>V</m:t>
                            </m:r>
                          </m:e>
                          <m:sub>
                            <m:r>
                              <m:rPr>
                                <m:sty m:val="p"/>
                              </m:rPr>
                              <a:rPr lang="en-IN" sz="1400">
                                <a:effectLst/>
                                <a:latin typeface="Cambria Math" panose="02040503050406030204" pitchFamily="18" charset="0"/>
                                <a:ea typeface="Times New Roman" panose="02020603050405020304" pitchFamily="18" charset="0"/>
                                <a:cs typeface="Times New Roman" panose="02020603050405020304" pitchFamily="18" charset="0"/>
                              </a:rPr>
                              <m:t>DC</m:t>
                            </m:r>
                          </m:sub>
                        </m:sSub>
                      </m:num>
                      <m:den>
                        <m:r>
                          <a:rPr lang="en-IN" sz="1400">
                            <a:effectLst/>
                            <a:latin typeface="Cambria Math" panose="02040503050406030204" pitchFamily="18" charset="0"/>
                            <a:ea typeface="Times New Roman" panose="02020603050405020304" pitchFamily="18" charset="0"/>
                            <a:cs typeface="Times New Roman" panose="02020603050405020304" pitchFamily="18" charset="0"/>
                          </a:rPr>
                          <m:t>4</m:t>
                        </m:r>
                      </m:den>
                    </m:f>
                    <m:r>
                      <a:rPr lang="en-IN" sz="1400" i="1">
                        <a:effectLst/>
                        <a:latin typeface="Cambria Math" panose="02040503050406030204" pitchFamily="18" charset="0"/>
                        <a:ea typeface="Times New Roman" panose="02020603050405020304" pitchFamily="18" charset="0"/>
                        <a:cs typeface="Times New Roman" panose="02020603050405020304" pitchFamily="18" charset="0"/>
                      </a:rPr>
                      <m:t>, </m:t>
                    </m:r>
                    <m:f>
                      <m:fPr>
                        <m:ctrlPr>
                          <a:rPr lang="en-IN" sz="1400" i="1">
                            <a:effectLst/>
                            <a:latin typeface="Cambria Math" panose="02040503050406030204" pitchFamily="18" charset="0"/>
                            <a:ea typeface="Times New Roman" panose="02020603050405020304" pitchFamily="18" charset="0"/>
                            <a:cs typeface="Times New Roman" panose="02020603050405020304" pitchFamily="18" charset="0"/>
                          </a:rPr>
                        </m:ctrlPr>
                      </m:fPr>
                      <m:num>
                        <m:sSub>
                          <m:sSubPr>
                            <m:ctrlPr>
                              <a:rPr lang="en-IN" sz="14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IN" sz="1400" i="1">
                                <a:effectLst/>
                                <a:latin typeface="Cambria Math" panose="02040503050406030204" pitchFamily="18" charset="0"/>
                                <a:ea typeface="Times New Roman" panose="02020603050405020304" pitchFamily="18" charset="0"/>
                                <a:cs typeface="Times New Roman" panose="02020603050405020304" pitchFamily="18" charset="0"/>
                              </a:rPr>
                              <m:t>−</m:t>
                            </m:r>
                            <m:r>
                              <m:rPr>
                                <m:sty m:val="p"/>
                              </m:rPr>
                              <a:rPr lang="en-IN" sz="1400">
                                <a:effectLst/>
                                <a:latin typeface="Cambria Math" panose="02040503050406030204" pitchFamily="18" charset="0"/>
                                <a:ea typeface="Times New Roman" panose="02020603050405020304" pitchFamily="18" charset="0"/>
                                <a:cs typeface="Times New Roman" panose="02020603050405020304" pitchFamily="18" charset="0"/>
                              </a:rPr>
                              <m:t>V</m:t>
                            </m:r>
                          </m:e>
                          <m:sub>
                            <m:r>
                              <m:rPr>
                                <m:sty m:val="p"/>
                              </m:rPr>
                              <a:rPr lang="en-IN" sz="1400">
                                <a:effectLst/>
                                <a:latin typeface="Cambria Math" panose="02040503050406030204" pitchFamily="18" charset="0"/>
                                <a:ea typeface="Times New Roman" panose="02020603050405020304" pitchFamily="18" charset="0"/>
                                <a:cs typeface="Times New Roman" panose="02020603050405020304" pitchFamily="18" charset="0"/>
                              </a:rPr>
                              <m:t>DC</m:t>
                            </m:r>
                          </m:sub>
                        </m:sSub>
                      </m:num>
                      <m:den>
                        <m:r>
                          <a:rPr lang="en-IN" sz="1400">
                            <a:effectLst/>
                            <a:latin typeface="Cambria Math" panose="02040503050406030204" pitchFamily="18" charset="0"/>
                            <a:ea typeface="Times New Roman" panose="02020603050405020304" pitchFamily="18" charset="0"/>
                            <a:cs typeface="Times New Roman" panose="02020603050405020304" pitchFamily="18" charset="0"/>
                          </a:rPr>
                          <m:t>2</m:t>
                        </m:r>
                      </m:den>
                    </m:f>
                    <m:r>
                      <a:rPr lang="en-IN" sz="1400" i="1">
                        <a:effectLst/>
                        <a:latin typeface="Cambria Math" panose="02040503050406030204" pitchFamily="18" charset="0"/>
                        <a:ea typeface="Times New Roman" panose="02020603050405020304" pitchFamily="18" charset="0"/>
                        <a:cs typeface="Times New Roman" panose="02020603050405020304" pitchFamily="18" charset="0"/>
                      </a:rPr>
                      <m:t>, </m:t>
                    </m:r>
                    <m:f>
                      <m:fPr>
                        <m:ctrlPr>
                          <a:rPr lang="en-IN" sz="1400" i="1">
                            <a:effectLst/>
                            <a:latin typeface="Cambria Math" panose="02040503050406030204" pitchFamily="18" charset="0"/>
                            <a:ea typeface="Times New Roman" panose="02020603050405020304" pitchFamily="18" charset="0"/>
                            <a:cs typeface="Times New Roman" panose="02020603050405020304" pitchFamily="18" charset="0"/>
                          </a:rPr>
                        </m:ctrlPr>
                      </m:fPr>
                      <m:num>
                        <m:r>
                          <a:rPr lang="en-IN" sz="1400" i="1">
                            <a:effectLst/>
                            <a:latin typeface="Cambria Math" panose="02040503050406030204" pitchFamily="18" charset="0"/>
                            <a:ea typeface="Times New Roman" panose="02020603050405020304" pitchFamily="18" charset="0"/>
                            <a:cs typeface="Times New Roman" panose="02020603050405020304" pitchFamily="18" charset="0"/>
                          </a:rPr>
                          <m:t>−38</m:t>
                        </m:r>
                        <m:sSub>
                          <m:sSubPr>
                            <m:ctrlPr>
                              <a:rPr lang="en-IN" sz="1400" i="1">
                                <a:effectLst/>
                                <a:latin typeface="Cambria Math" panose="02040503050406030204" pitchFamily="18" charset="0"/>
                                <a:ea typeface="Times New Roman" panose="02020603050405020304" pitchFamily="18" charset="0"/>
                                <a:cs typeface="Times New Roman" panose="02020603050405020304" pitchFamily="18" charset="0"/>
                              </a:rPr>
                            </m:ctrlPr>
                          </m:sSubPr>
                          <m:e>
                            <m:r>
                              <m:rPr>
                                <m:sty m:val="p"/>
                              </m:rPr>
                              <a:rPr lang="en-IN" sz="1400">
                                <a:effectLst/>
                                <a:latin typeface="Cambria Math" panose="02040503050406030204" pitchFamily="18" charset="0"/>
                                <a:ea typeface="Times New Roman" panose="02020603050405020304" pitchFamily="18" charset="0"/>
                                <a:cs typeface="Times New Roman" panose="02020603050405020304" pitchFamily="18" charset="0"/>
                              </a:rPr>
                              <m:t>V</m:t>
                            </m:r>
                          </m:e>
                          <m:sub>
                            <m:r>
                              <m:rPr>
                                <m:sty m:val="p"/>
                              </m:rPr>
                              <a:rPr lang="en-IN" sz="1400">
                                <a:effectLst/>
                                <a:latin typeface="Cambria Math" panose="02040503050406030204" pitchFamily="18" charset="0"/>
                                <a:ea typeface="Times New Roman" panose="02020603050405020304" pitchFamily="18" charset="0"/>
                                <a:cs typeface="Times New Roman" panose="02020603050405020304" pitchFamily="18" charset="0"/>
                              </a:rPr>
                              <m:t>DC</m:t>
                            </m:r>
                          </m:sub>
                        </m:sSub>
                      </m:num>
                      <m:den>
                        <m:r>
                          <a:rPr lang="en-IN" sz="1400">
                            <a:effectLst/>
                            <a:latin typeface="Cambria Math" panose="02040503050406030204" pitchFamily="18" charset="0"/>
                            <a:ea typeface="Times New Roman" panose="02020603050405020304" pitchFamily="18" charset="0"/>
                            <a:cs typeface="Times New Roman" panose="02020603050405020304" pitchFamily="18" charset="0"/>
                          </a:rPr>
                          <m:t>51</m:t>
                        </m:r>
                      </m:den>
                    </m:f>
                  </m:oMath>
                </a14:m>
                <a:r>
                  <a:rPr lang="en-IN" sz="1400" dirty="0">
                    <a:effectLst/>
                    <a:latin typeface="Times New Roman" panose="02020603050405020304" pitchFamily="18" charset="0"/>
                    <a:ea typeface="Times New Roman" panose="02020603050405020304" pitchFamily="18" charset="0"/>
                    <a:cs typeface="Times New Roman" panose="02020603050405020304" pitchFamily="18" charset="0"/>
                  </a:rPr>
                  <a:t>,</a:t>
                </a:r>
                <a14:m>
                  <m:oMath xmlns:m="http://schemas.openxmlformats.org/officeDocument/2006/math">
                    <m:r>
                      <a:rPr lang="en-IN" sz="1400" i="1">
                        <a:effectLst/>
                        <a:latin typeface="Cambria Math" panose="02040503050406030204" pitchFamily="18" charset="0"/>
                        <a:ea typeface="Times New Roman" panose="02020603050405020304" pitchFamily="18" charset="0"/>
                        <a:cs typeface="Times New Roman" panose="02020603050405020304" pitchFamily="18" charset="0"/>
                      </a:rPr>
                      <m:t>−</m:t>
                    </m:r>
                    <m:r>
                      <a:rPr lang="en-IN" sz="1400">
                        <a:effectLst/>
                        <a:latin typeface="Cambria Math" panose="02040503050406030204" pitchFamily="18" charset="0"/>
                        <a:ea typeface="Calibri" panose="020F0502020204030204" pitchFamily="34" charset="0"/>
                        <a:cs typeface="Times New Roman" panose="02020603050405020304" pitchFamily="18" charset="0"/>
                      </a:rPr>
                      <m:t> </m:t>
                    </m:r>
                    <m:sSub>
                      <m:sSubPr>
                        <m:ctrlPr>
                          <a:rPr lang="en-IN" sz="1400" i="1">
                            <a:effectLst/>
                            <a:latin typeface="Cambria Math" panose="02040503050406030204" pitchFamily="18" charset="0"/>
                            <a:ea typeface="Calibri" panose="020F0502020204030204" pitchFamily="34" charset="0"/>
                            <a:cs typeface="Times New Roman" panose="02020603050405020304" pitchFamily="18" charset="0"/>
                          </a:rPr>
                        </m:ctrlPr>
                      </m:sSubPr>
                      <m:e>
                        <m:r>
                          <m:rPr>
                            <m:sty m:val="p"/>
                          </m:rPr>
                          <a:rPr lang="en-IN" sz="1400">
                            <a:effectLst/>
                            <a:latin typeface="Cambria Math" panose="02040503050406030204" pitchFamily="18" charset="0"/>
                            <a:ea typeface="Calibri" panose="020F0502020204030204" pitchFamily="34" charset="0"/>
                            <a:cs typeface="Times New Roman" panose="02020603050405020304" pitchFamily="18" charset="0"/>
                          </a:rPr>
                          <m:t>V</m:t>
                        </m:r>
                      </m:e>
                      <m:sub>
                        <m:r>
                          <m:rPr>
                            <m:sty m:val="p"/>
                          </m:rPr>
                          <a:rPr lang="en-IN" sz="1400">
                            <a:effectLst/>
                            <a:latin typeface="Cambria Math" panose="02040503050406030204" pitchFamily="18" charset="0"/>
                            <a:ea typeface="Calibri" panose="020F0502020204030204" pitchFamily="34" charset="0"/>
                            <a:cs typeface="Times New Roman" panose="02020603050405020304" pitchFamily="18" charset="0"/>
                          </a:rPr>
                          <m:t>DC</m:t>
                        </m:r>
                      </m:sub>
                    </m:sSub>
                  </m:oMath>
                </a14:m>
                <a:r>
                  <a:rPr lang="en-IN" sz="1400" dirty="0">
                    <a:effectLst/>
                    <a:latin typeface="Times New Roman" panose="02020603050405020304" pitchFamily="18" charset="0"/>
                    <a:ea typeface="Times New Roman" panose="02020603050405020304" pitchFamily="18" charset="0"/>
                    <a:cs typeface="Times New Roman" panose="02020603050405020304" pitchFamily="18" charset="0"/>
                  </a:rPr>
                  <a:t> and common mode voltage comprising of levels  </a:t>
                </a:r>
                <a14:m>
                  <m:oMath xmlns:m="http://schemas.openxmlformats.org/officeDocument/2006/math">
                    <m:f>
                      <m:fPr>
                        <m:ctrlPr>
                          <a:rPr lang="en-IN" sz="1400" i="1">
                            <a:effectLst/>
                            <a:latin typeface="Cambria Math" panose="02040503050406030204" pitchFamily="18" charset="0"/>
                            <a:ea typeface="Times New Roman" panose="02020603050405020304" pitchFamily="18" charset="0"/>
                            <a:cs typeface="Times New Roman" panose="02020603050405020304" pitchFamily="18" charset="0"/>
                          </a:rPr>
                        </m:ctrlPr>
                      </m:fPr>
                      <m:num>
                        <m:sSub>
                          <m:sSubPr>
                            <m:ctrlPr>
                              <a:rPr lang="en-IN" sz="1400" i="1">
                                <a:effectLst/>
                                <a:latin typeface="Cambria Math" panose="02040503050406030204" pitchFamily="18" charset="0"/>
                                <a:ea typeface="Times New Roman" panose="02020603050405020304" pitchFamily="18" charset="0"/>
                                <a:cs typeface="Times New Roman" panose="02020603050405020304" pitchFamily="18" charset="0"/>
                              </a:rPr>
                            </m:ctrlPr>
                          </m:sSubPr>
                          <m:e>
                            <m:r>
                              <m:rPr>
                                <m:sty m:val="p"/>
                              </m:rPr>
                              <a:rPr lang="en-IN" sz="1400">
                                <a:effectLst/>
                                <a:latin typeface="Cambria Math" panose="02040503050406030204" pitchFamily="18" charset="0"/>
                                <a:ea typeface="Times New Roman" panose="02020603050405020304" pitchFamily="18" charset="0"/>
                                <a:cs typeface="Times New Roman" panose="02020603050405020304" pitchFamily="18" charset="0"/>
                              </a:rPr>
                              <m:t>V</m:t>
                            </m:r>
                          </m:e>
                          <m:sub>
                            <m:r>
                              <m:rPr>
                                <m:sty m:val="p"/>
                              </m:rPr>
                              <a:rPr lang="en-IN" sz="1400">
                                <a:effectLst/>
                                <a:latin typeface="Cambria Math" panose="02040503050406030204" pitchFamily="18" charset="0"/>
                                <a:ea typeface="Times New Roman" panose="02020603050405020304" pitchFamily="18" charset="0"/>
                                <a:cs typeface="Times New Roman" panose="02020603050405020304" pitchFamily="18" charset="0"/>
                              </a:rPr>
                              <m:t>DC</m:t>
                            </m:r>
                          </m:sub>
                        </m:sSub>
                      </m:num>
                      <m:den>
                        <m:r>
                          <a:rPr lang="en-IN" sz="1400">
                            <a:effectLst/>
                            <a:latin typeface="Cambria Math" panose="02040503050406030204" pitchFamily="18" charset="0"/>
                            <a:ea typeface="Times New Roman" panose="02020603050405020304" pitchFamily="18" charset="0"/>
                            <a:cs typeface="Times New Roman" panose="02020603050405020304" pitchFamily="18" charset="0"/>
                          </a:rPr>
                          <m:t>6</m:t>
                        </m:r>
                      </m:den>
                    </m:f>
                    <m:r>
                      <a:rPr lang="en-IN" sz="1400" i="1">
                        <a:effectLst/>
                        <a:latin typeface="Cambria Math" panose="02040503050406030204" pitchFamily="18" charset="0"/>
                        <a:ea typeface="Times New Roman" panose="02020603050405020304" pitchFamily="18" charset="0"/>
                        <a:cs typeface="Times New Roman" panose="02020603050405020304" pitchFamily="18" charset="0"/>
                      </a:rPr>
                      <m:t>, </m:t>
                    </m:r>
                    <m:f>
                      <m:fPr>
                        <m:ctrlPr>
                          <a:rPr lang="en-IN" sz="1400" i="1">
                            <a:effectLst/>
                            <a:latin typeface="Cambria Math" panose="02040503050406030204" pitchFamily="18" charset="0"/>
                            <a:ea typeface="Times New Roman" panose="02020603050405020304" pitchFamily="18" charset="0"/>
                            <a:cs typeface="Times New Roman" panose="02020603050405020304" pitchFamily="18" charset="0"/>
                          </a:rPr>
                        </m:ctrlPr>
                      </m:fPr>
                      <m:num>
                        <m:sSub>
                          <m:sSubPr>
                            <m:ctrlPr>
                              <a:rPr lang="en-IN" sz="1400" i="1">
                                <a:effectLst/>
                                <a:latin typeface="Cambria Math" panose="02040503050406030204" pitchFamily="18" charset="0"/>
                                <a:ea typeface="Times New Roman" panose="02020603050405020304" pitchFamily="18" charset="0"/>
                                <a:cs typeface="Times New Roman" panose="02020603050405020304" pitchFamily="18" charset="0"/>
                              </a:rPr>
                            </m:ctrlPr>
                          </m:sSubPr>
                          <m:e>
                            <m:r>
                              <m:rPr>
                                <m:sty m:val="p"/>
                              </m:rPr>
                              <a:rPr lang="en-IN" sz="1400">
                                <a:effectLst/>
                                <a:latin typeface="Cambria Math" panose="02040503050406030204" pitchFamily="18" charset="0"/>
                                <a:ea typeface="Times New Roman" panose="02020603050405020304" pitchFamily="18" charset="0"/>
                                <a:cs typeface="Times New Roman" panose="02020603050405020304" pitchFamily="18" charset="0"/>
                              </a:rPr>
                              <m:t>V</m:t>
                            </m:r>
                          </m:e>
                          <m:sub>
                            <m:r>
                              <m:rPr>
                                <m:sty m:val="p"/>
                              </m:rPr>
                              <a:rPr lang="en-IN" sz="1400">
                                <a:effectLst/>
                                <a:latin typeface="Cambria Math" panose="02040503050406030204" pitchFamily="18" charset="0"/>
                                <a:ea typeface="Times New Roman" panose="02020603050405020304" pitchFamily="18" charset="0"/>
                                <a:cs typeface="Times New Roman" panose="02020603050405020304" pitchFamily="18" charset="0"/>
                              </a:rPr>
                              <m:t>DC</m:t>
                            </m:r>
                          </m:sub>
                        </m:sSub>
                      </m:num>
                      <m:den>
                        <m:r>
                          <a:rPr lang="en-IN" sz="1400">
                            <a:effectLst/>
                            <a:latin typeface="Cambria Math" panose="02040503050406030204" pitchFamily="18" charset="0"/>
                            <a:ea typeface="Times New Roman" panose="02020603050405020304" pitchFamily="18" charset="0"/>
                            <a:cs typeface="Times New Roman" panose="02020603050405020304" pitchFamily="18" charset="0"/>
                          </a:rPr>
                          <m:t>12</m:t>
                        </m:r>
                      </m:den>
                    </m:f>
                  </m:oMath>
                </a14:m>
                <a:r>
                  <a:rPr lang="en-IN" sz="1400" dirty="0">
                    <a:effectLst/>
                    <a:latin typeface="Times New Roman" panose="02020603050405020304" pitchFamily="18" charset="0"/>
                    <a:ea typeface="Times New Roman" panose="02020603050405020304" pitchFamily="18" charset="0"/>
                    <a:cs typeface="Times New Roman" panose="02020603050405020304" pitchFamily="18" charset="0"/>
                  </a:rPr>
                  <a:t>,  </a:t>
                </a:r>
                <a14:m>
                  <m:oMath xmlns:m="http://schemas.openxmlformats.org/officeDocument/2006/math">
                    <m:f>
                      <m:fPr>
                        <m:ctrlPr>
                          <a:rPr lang="en-IN" sz="1400" i="1">
                            <a:effectLst/>
                            <a:latin typeface="Cambria Math" panose="02040503050406030204" pitchFamily="18" charset="0"/>
                            <a:ea typeface="Times New Roman" panose="02020603050405020304" pitchFamily="18" charset="0"/>
                            <a:cs typeface="Times New Roman" panose="02020603050405020304" pitchFamily="18" charset="0"/>
                          </a:rPr>
                        </m:ctrlPr>
                      </m:fPr>
                      <m:num>
                        <m:sSub>
                          <m:sSubPr>
                            <m:ctrlPr>
                              <a:rPr lang="en-IN" sz="14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IN" sz="1400" i="1">
                                <a:effectLst/>
                                <a:latin typeface="Cambria Math" panose="02040503050406030204" pitchFamily="18" charset="0"/>
                                <a:ea typeface="Times New Roman" panose="02020603050405020304" pitchFamily="18" charset="0"/>
                                <a:cs typeface="Times New Roman" panose="02020603050405020304" pitchFamily="18" charset="0"/>
                              </a:rPr>
                              <m:t>−</m:t>
                            </m:r>
                            <m:r>
                              <m:rPr>
                                <m:sty m:val="p"/>
                              </m:rPr>
                              <a:rPr lang="en-IN" sz="1400">
                                <a:effectLst/>
                                <a:latin typeface="Cambria Math" panose="02040503050406030204" pitchFamily="18" charset="0"/>
                                <a:ea typeface="Times New Roman" panose="02020603050405020304" pitchFamily="18" charset="0"/>
                                <a:cs typeface="Times New Roman" panose="02020603050405020304" pitchFamily="18" charset="0"/>
                              </a:rPr>
                              <m:t>V</m:t>
                            </m:r>
                          </m:e>
                          <m:sub>
                            <m:r>
                              <m:rPr>
                                <m:sty m:val="p"/>
                              </m:rPr>
                              <a:rPr lang="en-IN" sz="1400">
                                <a:effectLst/>
                                <a:latin typeface="Cambria Math" panose="02040503050406030204" pitchFamily="18" charset="0"/>
                                <a:ea typeface="Times New Roman" panose="02020603050405020304" pitchFamily="18" charset="0"/>
                                <a:cs typeface="Times New Roman" panose="02020603050405020304" pitchFamily="18" charset="0"/>
                              </a:rPr>
                              <m:t>DC</m:t>
                            </m:r>
                          </m:sub>
                        </m:sSub>
                      </m:num>
                      <m:den>
                        <m:r>
                          <a:rPr lang="en-IN" sz="1400">
                            <a:effectLst/>
                            <a:latin typeface="Cambria Math" panose="02040503050406030204" pitchFamily="18" charset="0"/>
                            <a:ea typeface="Times New Roman" panose="02020603050405020304" pitchFamily="18" charset="0"/>
                            <a:cs typeface="Times New Roman" panose="02020603050405020304" pitchFamily="18" charset="0"/>
                          </a:rPr>
                          <m:t>12</m:t>
                        </m:r>
                      </m:den>
                    </m:f>
                  </m:oMath>
                </a14:m>
                <a:r>
                  <a:rPr lang="en-IN" sz="1400" dirty="0">
                    <a:effectLst/>
                    <a:latin typeface="Times New Roman" panose="02020603050405020304" pitchFamily="18" charset="0"/>
                    <a:ea typeface="Times New Roman" panose="02020603050405020304" pitchFamily="18" charset="0"/>
                    <a:cs typeface="Times New Roman" panose="02020603050405020304" pitchFamily="18" charset="0"/>
                  </a:rPr>
                  <a:t>, </a:t>
                </a:r>
                <a14:m>
                  <m:oMath xmlns:m="http://schemas.openxmlformats.org/officeDocument/2006/math">
                    <m:f>
                      <m:fPr>
                        <m:ctrlPr>
                          <a:rPr lang="en-IN" sz="1400" i="1">
                            <a:effectLst/>
                            <a:latin typeface="Cambria Math" panose="02040503050406030204" pitchFamily="18" charset="0"/>
                            <a:ea typeface="Times New Roman" panose="02020603050405020304" pitchFamily="18" charset="0"/>
                            <a:cs typeface="Times New Roman" panose="02020603050405020304" pitchFamily="18" charset="0"/>
                          </a:rPr>
                        </m:ctrlPr>
                      </m:fPr>
                      <m:num>
                        <m:sSub>
                          <m:sSubPr>
                            <m:ctrlPr>
                              <a:rPr lang="en-IN" sz="14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IN" sz="1400" i="1">
                                <a:effectLst/>
                                <a:latin typeface="Cambria Math" panose="02040503050406030204" pitchFamily="18" charset="0"/>
                                <a:ea typeface="Times New Roman" panose="02020603050405020304" pitchFamily="18" charset="0"/>
                                <a:cs typeface="Times New Roman" panose="02020603050405020304" pitchFamily="18" charset="0"/>
                              </a:rPr>
                              <m:t>−</m:t>
                            </m:r>
                            <m:r>
                              <a:rPr lang="en-IN" sz="1400">
                                <a:effectLst/>
                                <a:latin typeface="Cambria Math" panose="02040503050406030204" pitchFamily="18" charset="0"/>
                                <a:ea typeface="Times New Roman" panose="02020603050405020304" pitchFamily="18" charset="0"/>
                                <a:cs typeface="Times New Roman" panose="02020603050405020304" pitchFamily="18" charset="0"/>
                              </a:rPr>
                              <m:t> </m:t>
                            </m:r>
                            <m:r>
                              <m:rPr>
                                <m:sty m:val="p"/>
                              </m:rPr>
                              <a:rPr lang="en-IN" sz="1400">
                                <a:effectLst/>
                                <a:latin typeface="Cambria Math" panose="02040503050406030204" pitchFamily="18" charset="0"/>
                                <a:ea typeface="Times New Roman" panose="02020603050405020304" pitchFamily="18" charset="0"/>
                                <a:cs typeface="Times New Roman" panose="02020603050405020304" pitchFamily="18" charset="0"/>
                              </a:rPr>
                              <m:t>V</m:t>
                            </m:r>
                          </m:e>
                          <m:sub>
                            <m:r>
                              <m:rPr>
                                <m:sty m:val="p"/>
                              </m:rPr>
                              <a:rPr lang="en-IN" sz="1400">
                                <a:effectLst/>
                                <a:latin typeface="Cambria Math" panose="02040503050406030204" pitchFamily="18" charset="0"/>
                                <a:ea typeface="Times New Roman" panose="02020603050405020304" pitchFamily="18" charset="0"/>
                                <a:cs typeface="Times New Roman" panose="02020603050405020304" pitchFamily="18" charset="0"/>
                              </a:rPr>
                              <m:t>DC</m:t>
                            </m:r>
                          </m:sub>
                        </m:sSub>
                      </m:num>
                      <m:den>
                        <m:r>
                          <a:rPr lang="en-IN" sz="1400">
                            <a:effectLst/>
                            <a:latin typeface="Cambria Math" panose="02040503050406030204" pitchFamily="18" charset="0"/>
                            <a:ea typeface="Times New Roman" panose="02020603050405020304" pitchFamily="18" charset="0"/>
                            <a:cs typeface="Times New Roman" panose="02020603050405020304" pitchFamily="18" charset="0"/>
                          </a:rPr>
                          <m:t>6</m:t>
                        </m:r>
                      </m:den>
                    </m:f>
                  </m:oMath>
                </a14:m>
                <a:r>
                  <a:rPr lang="en-IN" sz="1400" dirty="0">
                    <a:effectLst/>
                    <a:latin typeface="Times New Roman" panose="02020603050405020304" pitchFamily="18" charset="0"/>
                    <a:ea typeface="Times New Roman" panose="02020603050405020304" pitchFamily="18" charset="0"/>
                    <a:cs typeface="Times New Roman" panose="02020603050405020304" pitchFamily="18" charset="0"/>
                  </a:rPr>
                  <a:t> are obtained.</a:t>
                </a:r>
              </a:p>
              <a:p>
                <a:pPr algn="just">
                  <a:lnSpc>
                    <a:spcPct val="150000"/>
                  </a:lnSpc>
                  <a:spcAft>
                    <a:spcPts val="800"/>
                  </a:spcAft>
                </a:pP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9" name="TextBox 8">
                <a:extLst>
                  <a:ext uri="{FF2B5EF4-FFF2-40B4-BE49-F238E27FC236}">
                    <a16:creationId xmlns:a16="http://schemas.microsoft.com/office/drawing/2014/main" id="{7B47119F-83EB-4B0A-B29B-2236E83A032A}"/>
                  </a:ext>
                </a:extLst>
              </p:cNvPr>
              <p:cNvSpPr txBox="1">
                <a:spLocks noRot="1" noChangeAspect="1" noMove="1" noResize="1" noEditPoints="1" noAdjustHandles="1" noChangeArrowheads="1" noChangeShapeType="1" noTextEdit="1"/>
              </p:cNvSpPr>
              <p:nvPr/>
            </p:nvSpPr>
            <p:spPr>
              <a:xfrm>
                <a:off x="28280" y="5800549"/>
                <a:ext cx="12245419" cy="1416093"/>
              </a:xfrm>
              <a:prstGeom prst="rect">
                <a:avLst/>
              </a:prstGeom>
              <a:blipFill>
                <a:blip r:embed="rId6"/>
                <a:stretch>
                  <a:fillRect l="-100" r="-199"/>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0A93150E-929B-4DD8-B9BD-9939D7ADCA79}"/>
                  </a:ext>
                </a:extLst>
              </p:cNvPr>
              <p:cNvSpPr txBox="1"/>
              <p:nvPr/>
            </p:nvSpPr>
            <p:spPr>
              <a:xfrm>
                <a:off x="7532016" y="4434618"/>
                <a:ext cx="4487159" cy="791499"/>
              </a:xfrm>
              <a:prstGeom prst="rect">
                <a:avLst/>
              </a:prstGeom>
              <a:noFill/>
            </p:spPr>
            <p:txBody>
              <a:bodyPr wrap="square">
                <a:spAutoFit/>
              </a:bodyPr>
              <a:lstStyle/>
              <a:p>
                <a:pPr marL="285750" indent="-285750" algn="just">
                  <a:lnSpc>
                    <a:spcPct val="150000"/>
                  </a:lnSpc>
                  <a:spcAft>
                    <a:spcPts val="800"/>
                  </a:spcAft>
                  <a:buFont typeface="Arial" panose="020B0604020202020204" pitchFamily="34" charset="0"/>
                  <a:buChar char="•"/>
                </a:pP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Here, The machine runs at no load condition, So the Electromagnetic Torque </a:t>
                </a:r>
                <a14:m>
                  <m:oMath xmlns:m="http://schemas.openxmlformats.org/officeDocument/2006/math">
                    <m:sSub>
                      <m:sSubPr>
                        <m:ctrlPr>
                          <a:rPr lang="en-IN" sz="16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IN" sz="1600" i="1">
                            <a:effectLst/>
                            <a:latin typeface="Cambria Math" panose="02040503050406030204" pitchFamily="18" charset="0"/>
                            <a:ea typeface="Calibri" panose="020F0502020204030204" pitchFamily="34" charset="0"/>
                            <a:cs typeface="Times New Roman" panose="02020603050405020304" pitchFamily="18" charset="0"/>
                          </a:rPr>
                          <m:t>(</m:t>
                        </m:r>
                        <m:r>
                          <a:rPr lang="en-IN" sz="1600" i="1">
                            <a:effectLst/>
                            <a:latin typeface="Cambria Math" panose="02040503050406030204" pitchFamily="18" charset="0"/>
                            <a:ea typeface="Calibri" panose="020F0502020204030204" pitchFamily="34" charset="0"/>
                            <a:cs typeface="Times New Roman" panose="02020603050405020304" pitchFamily="18" charset="0"/>
                          </a:rPr>
                          <m:t>𝑇</m:t>
                        </m:r>
                      </m:e>
                      <m:sub>
                        <m:r>
                          <a:rPr lang="en-IN" sz="1600" i="1">
                            <a:effectLst/>
                            <a:latin typeface="Cambria Math" panose="02040503050406030204" pitchFamily="18" charset="0"/>
                            <a:ea typeface="Calibri" panose="020F0502020204030204" pitchFamily="34" charset="0"/>
                            <a:cs typeface="Times New Roman" panose="02020603050405020304" pitchFamily="18" charset="0"/>
                          </a:rPr>
                          <m:t>𝑒</m:t>
                        </m:r>
                      </m:sub>
                    </m:sSub>
                  </m:oMath>
                </a14:m>
                <a:r>
                  <a:rPr lang="en-IN" sz="1600" dirty="0">
                    <a:effectLst/>
                    <a:latin typeface="Times New Roman" panose="02020603050405020304" pitchFamily="18" charset="0"/>
                    <a:ea typeface="Times New Roman" panose="02020603050405020304" pitchFamily="18" charset="0"/>
                    <a:cs typeface="Times New Roman" panose="02020603050405020304" pitchFamily="18" charset="0"/>
                  </a:rPr>
                  <a:t>) is zero.</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11" name="TextBox 10">
                <a:extLst>
                  <a:ext uri="{FF2B5EF4-FFF2-40B4-BE49-F238E27FC236}">
                    <a16:creationId xmlns:a16="http://schemas.microsoft.com/office/drawing/2014/main" id="{0A93150E-929B-4DD8-B9BD-9939D7ADCA79}"/>
                  </a:ext>
                </a:extLst>
              </p:cNvPr>
              <p:cNvSpPr txBox="1">
                <a:spLocks noRot="1" noChangeAspect="1" noMove="1" noResize="1" noEditPoints="1" noAdjustHandles="1" noChangeArrowheads="1" noChangeShapeType="1" noTextEdit="1"/>
              </p:cNvSpPr>
              <p:nvPr/>
            </p:nvSpPr>
            <p:spPr>
              <a:xfrm>
                <a:off x="7532016" y="4434618"/>
                <a:ext cx="4487159" cy="791499"/>
              </a:xfrm>
              <a:prstGeom prst="rect">
                <a:avLst/>
              </a:prstGeom>
              <a:blipFill>
                <a:blip r:embed="rId7"/>
                <a:stretch>
                  <a:fillRect l="-543" r="-679" b="-8462"/>
                </a:stretch>
              </a:blipFill>
            </p:spPr>
            <p:txBody>
              <a:bodyPr/>
              <a:lstStyle/>
              <a:p>
                <a:r>
                  <a:rPr lang="en-IN">
                    <a:noFill/>
                  </a:rPr>
                  <a:t> </a:t>
                </a:r>
              </a:p>
            </p:txBody>
          </p:sp>
        </mc:Fallback>
      </mc:AlternateContent>
    </p:spTree>
    <p:extLst>
      <p:ext uri="{BB962C8B-B14F-4D97-AF65-F5344CB8AC3E}">
        <p14:creationId xmlns:p14="http://schemas.microsoft.com/office/powerpoint/2010/main" val="34002515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B54952A-9F96-4C60-89F6-D2E2E90F6BB0}"/>
              </a:ext>
            </a:extLst>
          </p:cNvPr>
          <p:cNvSpPr>
            <a:spLocks noGrp="1"/>
          </p:cNvSpPr>
          <p:nvPr>
            <p:ph type="sldNum" sz="quarter" idx="12"/>
          </p:nvPr>
        </p:nvSpPr>
        <p:spPr/>
        <p:txBody>
          <a:bodyPr/>
          <a:lstStyle/>
          <a:p>
            <a:fld id="{DF28FB93-0A08-4E7D-8E63-9EFA29F1E093}" type="slidenum">
              <a:rPr lang="en-US" smtClean="0"/>
              <a:pPr/>
              <a:t>31</a:t>
            </a:fld>
            <a:endParaRPr lang="en-US" dirty="0"/>
          </a:p>
        </p:txBody>
      </p:sp>
      <p:sp>
        <p:nvSpPr>
          <p:cNvPr id="4" name="TextBox 3">
            <a:extLst>
              <a:ext uri="{FF2B5EF4-FFF2-40B4-BE49-F238E27FC236}">
                <a16:creationId xmlns:a16="http://schemas.microsoft.com/office/drawing/2014/main" id="{07E22050-2793-4F52-91FE-9F43779D41CB}"/>
              </a:ext>
            </a:extLst>
          </p:cNvPr>
          <p:cNvSpPr txBox="1"/>
          <p:nvPr/>
        </p:nvSpPr>
        <p:spPr>
          <a:xfrm>
            <a:off x="0" y="0"/>
            <a:ext cx="6094428" cy="369332"/>
          </a:xfrm>
          <a:prstGeom prst="rect">
            <a:avLst/>
          </a:prstGeom>
          <a:noFill/>
        </p:spPr>
        <p:txBody>
          <a:bodyPr wrap="square">
            <a:spAutoFit/>
          </a:bodyPr>
          <a:lstStyle/>
          <a:p>
            <a:r>
              <a:rPr lang="en-IN" sz="1800" b="1" dirty="0">
                <a:latin typeface="Times New Roman" panose="02020603050405020304" pitchFamily="18" charset="0"/>
                <a:cs typeface="Times New Roman" panose="02020603050405020304" pitchFamily="18" charset="0"/>
              </a:rPr>
              <a:t>SIMULATION RESULTS (POD):</a:t>
            </a:r>
            <a:endParaRPr lang="en-IN" dirty="0"/>
          </a:p>
        </p:txBody>
      </p:sp>
      <p:pic>
        <p:nvPicPr>
          <p:cNvPr id="6" name="Picture 5">
            <a:extLst>
              <a:ext uri="{FF2B5EF4-FFF2-40B4-BE49-F238E27FC236}">
                <a16:creationId xmlns:a16="http://schemas.microsoft.com/office/drawing/2014/main" id="{19465EC4-D569-400D-96A1-F43C0523D549}"/>
              </a:ext>
            </a:extLst>
          </p:cNvPr>
          <p:cNvPicPr>
            <a:picLocks noChangeAspect="1"/>
          </p:cNvPicPr>
          <p:nvPr/>
        </p:nvPicPr>
        <p:blipFill>
          <a:blip r:embed="rId2"/>
          <a:stretch>
            <a:fillRect/>
          </a:stretch>
        </p:blipFill>
        <p:spPr>
          <a:xfrm>
            <a:off x="0" y="443059"/>
            <a:ext cx="3879274" cy="5486401"/>
          </a:xfrm>
          <a:prstGeom prst="rect">
            <a:avLst/>
          </a:prstGeom>
        </p:spPr>
      </p:pic>
      <p:pic>
        <p:nvPicPr>
          <p:cNvPr id="8" name="Picture 7">
            <a:extLst>
              <a:ext uri="{FF2B5EF4-FFF2-40B4-BE49-F238E27FC236}">
                <a16:creationId xmlns:a16="http://schemas.microsoft.com/office/drawing/2014/main" id="{0F5FB26F-6596-4E74-AC33-E87E00C25A8A}"/>
              </a:ext>
            </a:extLst>
          </p:cNvPr>
          <p:cNvPicPr>
            <a:picLocks noChangeAspect="1"/>
          </p:cNvPicPr>
          <p:nvPr/>
        </p:nvPicPr>
        <p:blipFill>
          <a:blip r:embed="rId3"/>
          <a:stretch>
            <a:fillRect/>
          </a:stretch>
        </p:blipFill>
        <p:spPr>
          <a:xfrm>
            <a:off x="3794002" y="443059"/>
            <a:ext cx="3879274" cy="5486401"/>
          </a:xfrm>
          <a:prstGeom prst="rect">
            <a:avLst/>
          </a:prstGeom>
        </p:spPr>
      </p:pic>
      <p:pic>
        <p:nvPicPr>
          <p:cNvPr id="10" name="Picture 9">
            <a:extLst>
              <a:ext uri="{FF2B5EF4-FFF2-40B4-BE49-F238E27FC236}">
                <a16:creationId xmlns:a16="http://schemas.microsoft.com/office/drawing/2014/main" id="{B9906443-09C8-444A-B6F6-3EB971F34099}"/>
              </a:ext>
            </a:extLst>
          </p:cNvPr>
          <p:cNvPicPr>
            <a:picLocks noChangeAspect="1"/>
          </p:cNvPicPr>
          <p:nvPr/>
        </p:nvPicPr>
        <p:blipFill rotWithShape="1">
          <a:blip r:embed="rId4"/>
          <a:srcRect t="2750" b="67010"/>
          <a:stretch/>
        </p:blipFill>
        <p:spPr>
          <a:xfrm>
            <a:off x="7673277" y="443059"/>
            <a:ext cx="4496432" cy="1923069"/>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EEC78044-66B8-4480-98CC-FCDF0036DFA2}"/>
                  </a:ext>
                </a:extLst>
              </p:cNvPr>
              <p:cNvSpPr txBox="1"/>
              <p:nvPr/>
            </p:nvSpPr>
            <p:spPr>
              <a:xfrm>
                <a:off x="134331" y="5749304"/>
                <a:ext cx="10470823" cy="2097305"/>
              </a:xfrm>
              <a:prstGeom prst="rect">
                <a:avLst/>
              </a:prstGeom>
              <a:noFill/>
            </p:spPr>
            <p:txBody>
              <a:bodyPr wrap="square">
                <a:spAutoFit/>
              </a:bodyPr>
              <a:lstStyle/>
              <a:p>
                <a:pPr marL="285750" indent="-285750" algn="just">
                  <a:lnSpc>
                    <a:spcPct val="150000"/>
                  </a:lnSpc>
                  <a:spcAft>
                    <a:spcPts val="800"/>
                  </a:spcAft>
                  <a:buFont typeface="Arial" panose="020B0604020202020204" pitchFamily="34" charset="0"/>
                  <a:buChar char="•"/>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 For an input voltage of </a:t>
                </a:r>
                <a14:m>
                  <m:oMath xmlns:m="http://schemas.openxmlformats.org/officeDocument/2006/math">
                    <m:sSub>
                      <m:sSubPr>
                        <m:ctrlPr>
                          <a:rPr lang="en-IN" sz="1800" i="1">
                            <a:effectLst/>
                            <a:latin typeface="Cambria Math" panose="02040503050406030204" pitchFamily="18" charset="0"/>
                            <a:ea typeface="Calibri" panose="020F0502020204030204" pitchFamily="34" charset="0"/>
                            <a:cs typeface="Times New Roman" panose="02020603050405020304" pitchFamily="18" charset="0"/>
                          </a:rPr>
                        </m:ctrlPr>
                      </m:sSubPr>
                      <m:e>
                        <m:r>
                          <m:rPr>
                            <m:sty m:val="p"/>
                          </m:rPr>
                          <a:rPr lang="en-IN" sz="1800">
                            <a:effectLst/>
                            <a:latin typeface="Cambria Math" panose="02040503050406030204" pitchFamily="18" charset="0"/>
                            <a:ea typeface="Calibri" panose="020F0502020204030204" pitchFamily="34" charset="0"/>
                            <a:cs typeface="Times New Roman" panose="02020603050405020304" pitchFamily="18" charset="0"/>
                          </a:rPr>
                          <m:t>V</m:t>
                        </m:r>
                      </m:e>
                      <m:sub>
                        <m:r>
                          <m:rPr>
                            <m:sty m:val="p"/>
                          </m:rPr>
                          <a:rPr lang="en-IN" sz="1800">
                            <a:effectLst/>
                            <a:latin typeface="Cambria Math" panose="02040503050406030204" pitchFamily="18" charset="0"/>
                            <a:ea typeface="Calibri" panose="020F0502020204030204" pitchFamily="34" charset="0"/>
                            <a:cs typeface="Times New Roman" panose="02020603050405020304" pitchFamily="18" charset="0"/>
                          </a:rPr>
                          <m:t>DC</m:t>
                        </m:r>
                      </m:sub>
                    </m:sSub>
                  </m:oMath>
                </a14:m>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 common mode voltage comprising of level</a:t>
                </a:r>
                <a14:m>
                  <m:oMath xmlns:m="http://schemas.openxmlformats.org/officeDocument/2006/math">
                    <m:r>
                      <a:rPr lang="en-IN" i="1">
                        <a:latin typeface="Cambria Math" panose="02040503050406030204" pitchFamily="18" charset="0"/>
                        <a:ea typeface="Times New Roman" panose="02020603050405020304" pitchFamily="18" charset="0"/>
                        <a:cs typeface="Times New Roman" panose="02020603050405020304" pitchFamily="18" charset="0"/>
                      </a:rPr>
                      <m:t> </m:t>
                    </m:r>
                    <m:f>
                      <m:fPr>
                        <m:ctrlPr>
                          <a:rPr lang="en-IN" sz="1800" i="1">
                            <a:effectLst/>
                            <a:latin typeface="Cambria Math" panose="02040503050406030204" pitchFamily="18" charset="0"/>
                            <a:ea typeface="Times New Roman" panose="02020603050405020304" pitchFamily="18" charset="0"/>
                            <a:cs typeface="Times New Roman" panose="02020603050405020304" pitchFamily="18" charset="0"/>
                          </a:rPr>
                        </m:ctrlPr>
                      </m:fPr>
                      <m:num>
                        <m:sSub>
                          <m:sSubPr>
                            <m:ctrlPr>
                              <a:rPr lang="en-IN"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m:rPr>
                                <m:sty m:val="p"/>
                              </m:rPr>
                              <a:rPr lang="en-IN" sz="1800">
                                <a:effectLst/>
                                <a:latin typeface="Cambria Math" panose="02040503050406030204" pitchFamily="18" charset="0"/>
                                <a:ea typeface="Times New Roman" panose="02020603050405020304" pitchFamily="18" charset="0"/>
                                <a:cs typeface="Times New Roman" panose="02020603050405020304" pitchFamily="18" charset="0"/>
                              </a:rPr>
                              <m:t>V</m:t>
                            </m:r>
                          </m:e>
                          <m:sub>
                            <m:r>
                              <m:rPr>
                                <m:sty m:val="p"/>
                              </m:rPr>
                              <a:rPr lang="en-IN" sz="1800">
                                <a:effectLst/>
                                <a:latin typeface="Cambria Math" panose="02040503050406030204" pitchFamily="18" charset="0"/>
                                <a:ea typeface="Times New Roman" panose="02020603050405020304" pitchFamily="18" charset="0"/>
                                <a:cs typeface="Times New Roman" panose="02020603050405020304" pitchFamily="18" charset="0"/>
                              </a:rPr>
                              <m:t>DC</m:t>
                            </m:r>
                          </m:sub>
                        </m:sSub>
                      </m:num>
                      <m:den>
                        <m:r>
                          <a:rPr lang="en-IN" sz="1800">
                            <a:effectLst/>
                            <a:latin typeface="Cambria Math" panose="02040503050406030204" pitchFamily="18" charset="0"/>
                            <a:ea typeface="Times New Roman" panose="02020603050405020304" pitchFamily="18" charset="0"/>
                            <a:cs typeface="Times New Roman" panose="02020603050405020304" pitchFamily="18" charset="0"/>
                          </a:rPr>
                          <m:t>12</m:t>
                        </m:r>
                      </m:den>
                    </m:f>
                  </m:oMath>
                </a14:m>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  </a:t>
                </a:r>
                <a14:m>
                  <m:oMath xmlns:m="http://schemas.openxmlformats.org/officeDocument/2006/math">
                    <m:f>
                      <m:fPr>
                        <m:ctrlPr>
                          <a:rPr lang="en-IN" sz="1800" i="1">
                            <a:effectLst/>
                            <a:latin typeface="Cambria Math" panose="02040503050406030204" pitchFamily="18" charset="0"/>
                            <a:ea typeface="Times New Roman" panose="02020603050405020304" pitchFamily="18" charset="0"/>
                            <a:cs typeface="Times New Roman" panose="02020603050405020304" pitchFamily="18" charset="0"/>
                          </a:rPr>
                        </m:ctrlPr>
                      </m:fPr>
                      <m:num>
                        <m:sSub>
                          <m:sSubPr>
                            <m:ctrlPr>
                              <a:rPr lang="en-IN"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IN" sz="1800" i="1">
                                <a:effectLst/>
                                <a:latin typeface="Cambria Math" panose="02040503050406030204" pitchFamily="18" charset="0"/>
                                <a:ea typeface="Times New Roman" panose="02020603050405020304" pitchFamily="18" charset="0"/>
                                <a:cs typeface="Times New Roman" panose="02020603050405020304" pitchFamily="18" charset="0"/>
                              </a:rPr>
                              <m:t>−</m:t>
                            </m:r>
                            <m:r>
                              <m:rPr>
                                <m:sty m:val="p"/>
                              </m:rPr>
                              <a:rPr lang="en-IN" sz="1800">
                                <a:effectLst/>
                                <a:latin typeface="Cambria Math" panose="02040503050406030204" pitchFamily="18" charset="0"/>
                                <a:ea typeface="Times New Roman" panose="02020603050405020304" pitchFamily="18" charset="0"/>
                                <a:cs typeface="Times New Roman" panose="02020603050405020304" pitchFamily="18" charset="0"/>
                              </a:rPr>
                              <m:t>V</m:t>
                            </m:r>
                          </m:e>
                          <m:sub>
                            <m:r>
                              <m:rPr>
                                <m:sty m:val="p"/>
                              </m:rPr>
                              <a:rPr lang="en-IN" sz="1800">
                                <a:effectLst/>
                                <a:latin typeface="Cambria Math" panose="02040503050406030204" pitchFamily="18" charset="0"/>
                                <a:ea typeface="Times New Roman" panose="02020603050405020304" pitchFamily="18" charset="0"/>
                                <a:cs typeface="Times New Roman" panose="02020603050405020304" pitchFamily="18" charset="0"/>
                              </a:rPr>
                              <m:t>DC</m:t>
                            </m:r>
                          </m:sub>
                        </m:sSub>
                      </m:num>
                      <m:den>
                        <m:r>
                          <a:rPr lang="en-IN" sz="1800">
                            <a:effectLst/>
                            <a:latin typeface="Cambria Math" panose="02040503050406030204" pitchFamily="18" charset="0"/>
                            <a:ea typeface="Times New Roman" panose="02020603050405020304" pitchFamily="18" charset="0"/>
                            <a:cs typeface="Times New Roman" panose="02020603050405020304" pitchFamily="18" charset="0"/>
                          </a:rPr>
                          <m:t>12</m:t>
                        </m:r>
                      </m:den>
                    </m:f>
                    <m:r>
                      <a:rPr lang="en-IN" sz="1800" b="0" i="0" smtClean="0">
                        <a:effectLst/>
                        <a:latin typeface="Cambria Math" panose="02040503050406030204" pitchFamily="18" charset="0"/>
                        <a:ea typeface="Times New Roman" panose="02020603050405020304" pitchFamily="18" charset="0"/>
                        <a:cs typeface="Times New Roman" panose="02020603050405020304" pitchFamily="18" charset="0"/>
                      </a:rPr>
                      <m:t> </m:t>
                    </m:r>
                  </m:oMath>
                </a14:m>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are obtained.</a:t>
                </a:r>
                <a:r>
                  <a:rPr lang="en-IN" dirty="0">
                    <a:latin typeface="Times New Roman" panose="02020603050405020304" pitchFamily="18" charset="0"/>
                    <a:ea typeface="Calibri" panose="020F0502020204030204" pitchFamily="34" charset="0"/>
                    <a:cs typeface="Times New Roman" panose="02020603050405020304" pitchFamily="18" charset="0"/>
                  </a:rPr>
                  <a:t> Here, The machine runs at no load condition, So the Electromagnetic Torque </a:t>
                </a:r>
                <a14:m>
                  <m:oMath xmlns:m="http://schemas.openxmlformats.org/officeDocument/2006/math">
                    <m:sSub>
                      <m:sSubPr>
                        <m:ctrlPr>
                          <a:rPr lang="en-IN" i="1">
                            <a:latin typeface="Cambria Math" panose="02040503050406030204" pitchFamily="18" charset="0"/>
                            <a:ea typeface="Calibri" panose="020F0502020204030204" pitchFamily="34" charset="0"/>
                            <a:cs typeface="Times New Roman" panose="02020603050405020304" pitchFamily="18" charset="0"/>
                          </a:rPr>
                        </m:ctrlPr>
                      </m:sSubPr>
                      <m:e>
                        <m:r>
                          <a:rPr lang="en-IN" i="1">
                            <a:latin typeface="Cambria Math" panose="02040503050406030204" pitchFamily="18" charset="0"/>
                            <a:ea typeface="Calibri" panose="020F0502020204030204" pitchFamily="34" charset="0"/>
                            <a:cs typeface="Times New Roman" panose="02020603050405020304" pitchFamily="18" charset="0"/>
                          </a:rPr>
                          <m:t>(</m:t>
                        </m:r>
                        <m:r>
                          <a:rPr lang="en-IN" i="1">
                            <a:latin typeface="Cambria Math" panose="02040503050406030204" pitchFamily="18" charset="0"/>
                            <a:ea typeface="Calibri" panose="020F0502020204030204" pitchFamily="34" charset="0"/>
                            <a:cs typeface="Times New Roman" panose="02020603050405020304" pitchFamily="18" charset="0"/>
                          </a:rPr>
                          <m:t>𝑇</m:t>
                        </m:r>
                      </m:e>
                      <m:sub>
                        <m:r>
                          <a:rPr lang="en-IN" i="1">
                            <a:latin typeface="Cambria Math" panose="02040503050406030204" pitchFamily="18" charset="0"/>
                            <a:ea typeface="Calibri" panose="020F0502020204030204" pitchFamily="34" charset="0"/>
                            <a:cs typeface="Times New Roman" panose="02020603050405020304" pitchFamily="18" charset="0"/>
                          </a:rPr>
                          <m:t>𝑒</m:t>
                        </m:r>
                      </m:sub>
                    </m:sSub>
                  </m:oMath>
                </a14:m>
                <a:r>
                  <a:rPr lang="en-IN" dirty="0">
                    <a:latin typeface="Times New Roman" panose="02020603050405020304" pitchFamily="18" charset="0"/>
                    <a:ea typeface="Times New Roman" panose="02020603050405020304" pitchFamily="18" charset="0"/>
                    <a:cs typeface="Times New Roman" panose="02020603050405020304" pitchFamily="18" charset="0"/>
                  </a:rPr>
                  <a:t>) is zero.</a:t>
                </a:r>
                <a:endParaRPr lang="en-IN" dirty="0">
                  <a:latin typeface="Calibri" panose="020F0502020204030204" pitchFamily="34" charset="0"/>
                  <a:ea typeface="Calibri" panose="020F0502020204030204" pitchFamily="34" charset="0"/>
                  <a:cs typeface="Times New Roman" panose="02020603050405020304" pitchFamily="18" charset="0"/>
                </a:endParaRPr>
              </a:p>
              <a:p>
                <a:pPr marL="285750" indent="-285750" algn="just">
                  <a:lnSpc>
                    <a:spcPct val="150000"/>
                  </a:lnSpc>
                  <a:spcAft>
                    <a:spcPts val="800"/>
                  </a:spcAft>
                  <a:buFont typeface="Arial" panose="020B0604020202020204" pitchFamily="34" charset="0"/>
                  <a:buChar char="•"/>
                </a:pPr>
                <a:endParaRPr lang="en-IN"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gn="just">
                  <a:lnSpc>
                    <a:spcPct val="150000"/>
                  </a:lnSpc>
                  <a:spcAft>
                    <a:spcPts val="800"/>
                  </a:spcAft>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12" name="TextBox 11">
                <a:extLst>
                  <a:ext uri="{FF2B5EF4-FFF2-40B4-BE49-F238E27FC236}">
                    <a16:creationId xmlns:a16="http://schemas.microsoft.com/office/drawing/2014/main" id="{EEC78044-66B8-4480-98CC-FCDF0036DFA2}"/>
                  </a:ext>
                </a:extLst>
              </p:cNvPr>
              <p:cNvSpPr txBox="1">
                <a:spLocks noRot="1" noChangeAspect="1" noMove="1" noResize="1" noEditPoints="1" noAdjustHandles="1" noChangeArrowheads="1" noChangeShapeType="1" noTextEdit="1"/>
              </p:cNvSpPr>
              <p:nvPr/>
            </p:nvSpPr>
            <p:spPr>
              <a:xfrm>
                <a:off x="134331" y="5749304"/>
                <a:ext cx="10470823" cy="2097305"/>
              </a:xfrm>
              <a:prstGeom prst="rect">
                <a:avLst/>
              </a:prstGeom>
              <a:blipFill>
                <a:blip r:embed="rId5"/>
                <a:stretch>
                  <a:fillRect l="-349" r="-524"/>
                </a:stretch>
              </a:blipFill>
            </p:spPr>
            <p:txBody>
              <a:bodyPr/>
              <a:lstStyle/>
              <a:p>
                <a:r>
                  <a:rPr lang="en-IN">
                    <a:noFill/>
                  </a:rPr>
                  <a:t> </a:t>
                </a:r>
              </a:p>
            </p:txBody>
          </p:sp>
        </mc:Fallback>
      </mc:AlternateContent>
    </p:spTree>
    <p:extLst>
      <p:ext uri="{BB962C8B-B14F-4D97-AF65-F5344CB8AC3E}">
        <p14:creationId xmlns:p14="http://schemas.microsoft.com/office/powerpoint/2010/main" val="229948172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95DEF9B-8EF4-46D9-B46C-ED9F54581AE7}"/>
              </a:ext>
            </a:extLst>
          </p:cNvPr>
          <p:cNvSpPr>
            <a:spLocks noGrp="1"/>
          </p:cNvSpPr>
          <p:nvPr>
            <p:ph type="sldNum" sz="quarter" idx="12"/>
          </p:nvPr>
        </p:nvSpPr>
        <p:spPr/>
        <p:txBody>
          <a:bodyPr/>
          <a:lstStyle/>
          <a:p>
            <a:fld id="{DF28FB93-0A08-4E7D-8E63-9EFA29F1E093}" type="slidenum">
              <a:rPr lang="en-US" smtClean="0"/>
              <a:pPr/>
              <a:t>32</a:t>
            </a:fld>
            <a:endParaRPr lang="en-US" dirty="0"/>
          </a:p>
        </p:txBody>
      </p:sp>
      <p:sp>
        <p:nvSpPr>
          <p:cNvPr id="4" name="TextBox 3">
            <a:extLst>
              <a:ext uri="{FF2B5EF4-FFF2-40B4-BE49-F238E27FC236}">
                <a16:creationId xmlns:a16="http://schemas.microsoft.com/office/drawing/2014/main" id="{B8B81824-3AE1-47BA-A06D-DCD13E4AB414}"/>
              </a:ext>
            </a:extLst>
          </p:cNvPr>
          <p:cNvSpPr txBox="1"/>
          <p:nvPr/>
        </p:nvSpPr>
        <p:spPr>
          <a:xfrm>
            <a:off x="0" y="0"/>
            <a:ext cx="6094428" cy="369332"/>
          </a:xfrm>
          <a:prstGeom prst="rect">
            <a:avLst/>
          </a:prstGeom>
          <a:noFill/>
        </p:spPr>
        <p:txBody>
          <a:bodyPr wrap="square">
            <a:spAutoFit/>
          </a:bodyPr>
          <a:lstStyle/>
          <a:p>
            <a:r>
              <a:rPr lang="en-IN" sz="1800" b="1" dirty="0">
                <a:latin typeface="Times New Roman" panose="02020603050405020304" pitchFamily="18" charset="0"/>
                <a:cs typeface="Times New Roman" panose="02020603050405020304" pitchFamily="18" charset="0"/>
              </a:rPr>
              <a:t>SIMULATION RESULTS (APOD):</a:t>
            </a:r>
            <a:endParaRPr lang="en-IN" dirty="0"/>
          </a:p>
        </p:txBody>
      </p:sp>
      <p:pic>
        <p:nvPicPr>
          <p:cNvPr id="6" name="Picture 5">
            <a:extLst>
              <a:ext uri="{FF2B5EF4-FFF2-40B4-BE49-F238E27FC236}">
                <a16:creationId xmlns:a16="http://schemas.microsoft.com/office/drawing/2014/main" id="{35ED84F6-288B-4B6C-BA7A-FC64178F5F37}"/>
              </a:ext>
            </a:extLst>
          </p:cNvPr>
          <p:cNvPicPr>
            <a:picLocks noChangeAspect="1"/>
          </p:cNvPicPr>
          <p:nvPr/>
        </p:nvPicPr>
        <p:blipFill>
          <a:blip r:embed="rId2"/>
          <a:stretch>
            <a:fillRect/>
          </a:stretch>
        </p:blipFill>
        <p:spPr>
          <a:xfrm>
            <a:off x="0" y="499621"/>
            <a:ext cx="3837140" cy="5426812"/>
          </a:xfrm>
          <a:prstGeom prst="rect">
            <a:avLst/>
          </a:prstGeom>
        </p:spPr>
      </p:pic>
      <p:pic>
        <p:nvPicPr>
          <p:cNvPr id="8" name="Picture 7">
            <a:extLst>
              <a:ext uri="{FF2B5EF4-FFF2-40B4-BE49-F238E27FC236}">
                <a16:creationId xmlns:a16="http://schemas.microsoft.com/office/drawing/2014/main" id="{8631591E-7187-4CE1-A31A-2357338D748C}"/>
              </a:ext>
            </a:extLst>
          </p:cNvPr>
          <p:cNvPicPr>
            <a:picLocks noChangeAspect="1"/>
          </p:cNvPicPr>
          <p:nvPr/>
        </p:nvPicPr>
        <p:blipFill>
          <a:blip r:embed="rId3"/>
          <a:stretch>
            <a:fillRect/>
          </a:stretch>
        </p:blipFill>
        <p:spPr>
          <a:xfrm>
            <a:off x="3837140" y="499621"/>
            <a:ext cx="3837140" cy="5426812"/>
          </a:xfrm>
          <a:prstGeom prst="rect">
            <a:avLst/>
          </a:prstGeom>
        </p:spPr>
      </p:pic>
      <p:pic>
        <p:nvPicPr>
          <p:cNvPr id="10" name="Picture 9">
            <a:extLst>
              <a:ext uri="{FF2B5EF4-FFF2-40B4-BE49-F238E27FC236}">
                <a16:creationId xmlns:a16="http://schemas.microsoft.com/office/drawing/2014/main" id="{085C37B0-181F-46BA-BFA0-9541CF06063F}"/>
              </a:ext>
            </a:extLst>
          </p:cNvPr>
          <p:cNvPicPr>
            <a:picLocks noChangeAspect="1"/>
          </p:cNvPicPr>
          <p:nvPr/>
        </p:nvPicPr>
        <p:blipFill rotWithShape="1">
          <a:blip r:embed="rId4"/>
          <a:srcRect t="3162" b="66323"/>
          <a:stretch/>
        </p:blipFill>
        <p:spPr>
          <a:xfrm>
            <a:off x="7580724" y="1212955"/>
            <a:ext cx="4634346" cy="2000072"/>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CA16F67B-BCAE-47D0-9961-5AD40E852C77}"/>
                  </a:ext>
                </a:extLst>
              </p:cNvPr>
              <p:cNvSpPr txBox="1"/>
              <p:nvPr/>
            </p:nvSpPr>
            <p:spPr>
              <a:xfrm>
                <a:off x="93556" y="5672822"/>
                <a:ext cx="11207684" cy="2097305"/>
              </a:xfrm>
              <a:prstGeom prst="rect">
                <a:avLst/>
              </a:prstGeom>
              <a:noFill/>
            </p:spPr>
            <p:txBody>
              <a:bodyPr wrap="square">
                <a:spAutoFit/>
              </a:bodyPr>
              <a:lstStyle/>
              <a:p>
                <a:pPr marL="285750" indent="-285750" algn="just">
                  <a:lnSpc>
                    <a:spcPct val="150000"/>
                  </a:lnSpc>
                  <a:spcAft>
                    <a:spcPts val="800"/>
                  </a:spcAft>
                  <a:buFont typeface="Arial" panose="020B0604020202020204" pitchFamily="34" charset="0"/>
                  <a:buChar char="•"/>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 For an input voltage of </a:t>
                </a:r>
                <a14:m>
                  <m:oMath xmlns:m="http://schemas.openxmlformats.org/officeDocument/2006/math">
                    <m:sSub>
                      <m:sSubPr>
                        <m:ctrlPr>
                          <a:rPr lang="en-IN" sz="1800" i="1">
                            <a:effectLst/>
                            <a:latin typeface="Cambria Math" panose="02040503050406030204" pitchFamily="18" charset="0"/>
                            <a:ea typeface="Calibri" panose="020F0502020204030204" pitchFamily="34" charset="0"/>
                            <a:cs typeface="Times New Roman" panose="02020603050405020304" pitchFamily="18" charset="0"/>
                          </a:rPr>
                        </m:ctrlPr>
                      </m:sSubPr>
                      <m:e>
                        <m:r>
                          <m:rPr>
                            <m:sty m:val="p"/>
                          </m:rPr>
                          <a:rPr lang="en-IN" sz="1800">
                            <a:effectLst/>
                            <a:latin typeface="Cambria Math" panose="02040503050406030204" pitchFamily="18" charset="0"/>
                            <a:ea typeface="Calibri" panose="020F0502020204030204" pitchFamily="34" charset="0"/>
                            <a:cs typeface="Times New Roman" panose="02020603050405020304" pitchFamily="18" charset="0"/>
                          </a:rPr>
                          <m:t>V</m:t>
                        </m:r>
                      </m:e>
                      <m:sub>
                        <m:r>
                          <m:rPr>
                            <m:sty m:val="p"/>
                          </m:rPr>
                          <a:rPr lang="en-IN" sz="1800">
                            <a:effectLst/>
                            <a:latin typeface="Cambria Math" panose="02040503050406030204" pitchFamily="18" charset="0"/>
                            <a:ea typeface="Calibri" panose="020F0502020204030204" pitchFamily="34" charset="0"/>
                            <a:cs typeface="Times New Roman" panose="02020603050405020304" pitchFamily="18" charset="0"/>
                          </a:rPr>
                          <m:t>DC</m:t>
                        </m:r>
                      </m:sub>
                    </m:sSub>
                  </m:oMath>
                </a14:m>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 common mode voltage comprising of level</a:t>
                </a:r>
                <a14:m>
                  <m:oMath xmlns:m="http://schemas.openxmlformats.org/officeDocument/2006/math">
                    <m:r>
                      <a:rPr lang="en-IN" i="1">
                        <a:latin typeface="Cambria Math" panose="02040503050406030204" pitchFamily="18" charset="0"/>
                        <a:ea typeface="Times New Roman" panose="02020603050405020304" pitchFamily="18" charset="0"/>
                        <a:cs typeface="Times New Roman" panose="02020603050405020304" pitchFamily="18" charset="0"/>
                      </a:rPr>
                      <m:t> </m:t>
                    </m:r>
                    <m:f>
                      <m:fPr>
                        <m:ctrlPr>
                          <a:rPr lang="en-IN" sz="1800" i="1">
                            <a:effectLst/>
                            <a:latin typeface="Cambria Math" panose="02040503050406030204" pitchFamily="18" charset="0"/>
                            <a:ea typeface="Times New Roman" panose="02020603050405020304" pitchFamily="18" charset="0"/>
                            <a:cs typeface="Times New Roman" panose="02020603050405020304" pitchFamily="18" charset="0"/>
                          </a:rPr>
                        </m:ctrlPr>
                      </m:fPr>
                      <m:num>
                        <m:sSub>
                          <m:sSubPr>
                            <m:ctrlPr>
                              <a:rPr lang="en-IN"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m:rPr>
                                <m:sty m:val="p"/>
                              </m:rPr>
                              <a:rPr lang="en-IN" sz="1800">
                                <a:effectLst/>
                                <a:latin typeface="Cambria Math" panose="02040503050406030204" pitchFamily="18" charset="0"/>
                                <a:ea typeface="Times New Roman" panose="02020603050405020304" pitchFamily="18" charset="0"/>
                                <a:cs typeface="Times New Roman" panose="02020603050405020304" pitchFamily="18" charset="0"/>
                              </a:rPr>
                              <m:t>V</m:t>
                            </m:r>
                          </m:e>
                          <m:sub>
                            <m:r>
                              <m:rPr>
                                <m:sty m:val="p"/>
                              </m:rPr>
                              <a:rPr lang="en-IN" sz="1800">
                                <a:effectLst/>
                                <a:latin typeface="Cambria Math" panose="02040503050406030204" pitchFamily="18" charset="0"/>
                                <a:ea typeface="Times New Roman" panose="02020603050405020304" pitchFamily="18" charset="0"/>
                                <a:cs typeface="Times New Roman" panose="02020603050405020304" pitchFamily="18" charset="0"/>
                              </a:rPr>
                              <m:t>DC</m:t>
                            </m:r>
                          </m:sub>
                        </m:sSub>
                      </m:num>
                      <m:den>
                        <m:r>
                          <a:rPr lang="en-IN" sz="1800">
                            <a:effectLst/>
                            <a:latin typeface="Cambria Math" panose="02040503050406030204" pitchFamily="18" charset="0"/>
                            <a:ea typeface="Times New Roman" panose="02020603050405020304" pitchFamily="18" charset="0"/>
                            <a:cs typeface="Times New Roman" panose="02020603050405020304" pitchFamily="18" charset="0"/>
                          </a:rPr>
                          <m:t>12</m:t>
                        </m:r>
                      </m:den>
                    </m:f>
                  </m:oMath>
                </a14:m>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  </a:t>
                </a:r>
                <a14:m>
                  <m:oMath xmlns:m="http://schemas.openxmlformats.org/officeDocument/2006/math">
                    <m:f>
                      <m:fPr>
                        <m:ctrlPr>
                          <a:rPr lang="en-IN" sz="1800" i="1">
                            <a:effectLst/>
                            <a:latin typeface="Cambria Math" panose="02040503050406030204" pitchFamily="18" charset="0"/>
                            <a:ea typeface="Times New Roman" panose="02020603050405020304" pitchFamily="18" charset="0"/>
                            <a:cs typeface="Times New Roman" panose="02020603050405020304" pitchFamily="18" charset="0"/>
                          </a:rPr>
                        </m:ctrlPr>
                      </m:fPr>
                      <m:num>
                        <m:sSub>
                          <m:sSubPr>
                            <m:ctrlPr>
                              <a:rPr lang="en-IN"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IN" sz="1800" i="1">
                                <a:effectLst/>
                                <a:latin typeface="Cambria Math" panose="02040503050406030204" pitchFamily="18" charset="0"/>
                                <a:ea typeface="Times New Roman" panose="02020603050405020304" pitchFamily="18" charset="0"/>
                                <a:cs typeface="Times New Roman" panose="02020603050405020304" pitchFamily="18" charset="0"/>
                              </a:rPr>
                              <m:t>−</m:t>
                            </m:r>
                            <m:r>
                              <m:rPr>
                                <m:sty m:val="p"/>
                              </m:rPr>
                              <a:rPr lang="en-IN" sz="1800">
                                <a:effectLst/>
                                <a:latin typeface="Cambria Math" panose="02040503050406030204" pitchFamily="18" charset="0"/>
                                <a:ea typeface="Times New Roman" panose="02020603050405020304" pitchFamily="18" charset="0"/>
                                <a:cs typeface="Times New Roman" panose="02020603050405020304" pitchFamily="18" charset="0"/>
                              </a:rPr>
                              <m:t>V</m:t>
                            </m:r>
                          </m:e>
                          <m:sub>
                            <m:r>
                              <m:rPr>
                                <m:sty m:val="p"/>
                              </m:rPr>
                              <a:rPr lang="en-IN" sz="1800">
                                <a:effectLst/>
                                <a:latin typeface="Cambria Math" panose="02040503050406030204" pitchFamily="18" charset="0"/>
                                <a:ea typeface="Times New Roman" panose="02020603050405020304" pitchFamily="18" charset="0"/>
                                <a:cs typeface="Times New Roman" panose="02020603050405020304" pitchFamily="18" charset="0"/>
                              </a:rPr>
                              <m:t>DC</m:t>
                            </m:r>
                          </m:sub>
                        </m:sSub>
                      </m:num>
                      <m:den>
                        <m:r>
                          <a:rPr lang="en-IN" sz="1800">
                            <a:effectLst/>
                            <a:latin typeface="Cambria Math" panose="02040503050406030204" pitchFamily="18" charset="0"/>
                            <a:ea typeface="Times New Roman" panose="02020603050405020304" pitchFamily="18" charset="0"/>
                            <a:cs typeface="Times New Roman" panose="02020603050405020304" pitchFamily="18" charset="0"/>
                          </a:rPr>
                          <m:t>12</m:t>
                        </m:r>
                      </m:den>
                    </m:f>
                    <m:r>
                      <a:rPr lang="en-IN" sz="1800" b="0" i="0" smtClean="0">
                        <a:effectLst/>
                        <a:latin typeface="Cambria Math" panose="02040503050406030204" pitchFamily="18" charset="0"/>
                        <a:ea typeface="Times New Roman" panose="02020603050405020304" pitchFamily="18" charset="0"/>
                        <a:cs typeface="Times New Roman" panose="02020603050405020304" pitchFamily="18" charset="0"/>
                      </a:rPr>
                      <m:t> </m:t>
                    </m:r>
                  </m:oMath>
                </a14:m>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are obtained.</a:t>
                </a:r>
                <a:r>
                  <a:rPr lang="en-IN" dirty="0">
                    <a:latin typeface="Times New Roman" panose="02020603050405020304" pitchFamily="18" charset="0"/>
                    <a:ea typeface="Calibri" panose="020F0502020204030204" pitchFamily="34" charset="0"/>
                    <a:cs typeface="Times New Roman" panose="02020603050405020304" pitchFamily="18" charset="0"/>
                  </a:rPr>
                  <a:t> Here, The machine runs at no load condition, So the Electromagnetic Torque </a:t>
                </a:r>
                <a14:m>
                  <m:oMath xmlns:m="http://schemas.openxmlformats.org/officeDocument/2006/math">
                    <m:sSub>
                      <m:sSubPr>
                        <m:ctrlPr>
                          <a:rPr lang="en-IN" i="1">
                            <a:latin typeface="Cambria Math" panose="02040503050406030204" pitchFamily="18" charset="0"/>
                            <a:ea typeface="Calibri" panose="020F0502020204030204" pitchFamily="34" charset="0"/>
                            <a:cs typeface="Times New Roman" panose="02020603050405020304" pitchFamily="18" charset="0"/>
                          </a:rPr>
                        </m:ctrlPr>
                      </m:sSubPr>
                      <m:e>
                        <m:r>
                          <a:rPr lang="en-IN" i="1">
                            <a:latin typeface="Cambria Math" panose="02040503050406030204" pitchFamily="18" charset="0"/>
                            <a:ea typeface="Calibri" panose="020F0502020204030204" pitchFamily="34" charset="0"/>
                            <a:cs typeface="Times New Roman" panose="02020603050405020304" pitchFamily="18" charset="0"/>
                          </a:rPr>
                          <m:t>(</m:t>
                        </m:r>
                        <m:r>
                          <a:rPr lang="en-IN" i="1">
                            <a:latin typeface="Cambria Math" panose="02040503050406030204" pitchFamily="18" charset="0"/>
                            <a:ea typeface="Calibri" panose="020F0502020204030204" pitchFamily="34" charset="0"/>
                            <a:cs typeface="Times New Roman" panose="02020603050405020304" pitchFamily="18" charset="0"/>
                          </a:rPr>
                          <m:t>𝑇</m:t>
                        </m:r>
                      </m:e>
                      <m:sub>
                        <m:r>
                          <a:rPr lang="en-IN" i="1">
                            <a:latin typeface="Cambria Math" panose="02040503050406030204" pitchFamily="18" charset="0"/>
                            <a:ea typeface="Calibri" panose="020F0502020204030204" pitchFamily="34" charset="0"/>
                            <a:cs typeface="Times New Roman" panose="02020603050405020304" pitchFamily="18" charset="0"/>
                          </a:rPr>
                          <m:t>𝑒</m:t>
                        </m:r>
                      </m:sub>
                    </m:sSub>
                  </m:oMath>
                </a14:m>
                <a:r>
                  <a:rPr lang="en-IN" dirty="0">
                    <a:latin typeface="Times New Roman" panose="02020603050405020304" pitchFamily="18" charset="0"/>
                    <a:ea typeface="Times New Roman" panose="02020603050405020304" pitchFamily="18" charset="0"/>
                    <a:cs typeface="Times New Roman" panose="02020603050405020304" pitchFamily="18" charset="0"/>
                  </a:rPr>
                  <a:t>) is zero.</a:t>
                </a:r>
                <a:endParaRPr lang="en-IN" dirty="0">
                  <a:latin typeface="Calibri" panose="020F0502020204030204" pitchFamily="34" charset="0"/>
                  <a:ea typeface="Calibri" panose="020F0502020204030204" pitchFamily="34" charset="0"/>
                  <a:cs typeface="Times New Roman" panose="02020603050405020304" pitchFamily="18" charset="0"/>
                </a:endParaRPr>
              </a:p>
              <a:p>
                <a:pPr marL="285750" indent="-285750" algn="just">
                  <a:lnSpc>
                    <a:spcPct val="150000"/>
                  </a:lnSpc>
                  <a:spcAft>
                    <a:spcPts val="800"/>
                  </a:spcAft>
                  <a:buFont typeface="Arial" panose="020B0604020202020204" pitchFamily="34" charset="0"/>
                  <a:buChar char="•"/>
                </a:pPr>
                <a:endParaRPr lang="en-IN"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gn="just">
                  <a:lnSpc>
                    <a:spcPct val="150000"/>
                  </a:lnSpc>
                  <a:spcAft>
                    <a:spcPts val="800"/>
                  </a:spcAft>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12" name="TextBox 11">
                <a:extLst>
                  <a:ext uri="{FF2B5EF4-FFF2-40B4-BE49-F238E27FC236}">
                    <a16:creationId xmlns:a16="http://schemas.microsoft.com/office/drawing/2014/main" id="{CA16F67B-BCAE-47D0-9961-5AD40E852C77}"/>
                  </a:ext>
                </a:extLst>
              </p:cNvPr>
              <p:cNvSpPr txBox="1">
                <a:spLocks noRot="1" noChangeAspect="1" noMove="1" noResize="1" noEditPoints="1" noAdjustHandles="1" noChangeArrowheads="1" noChangeShapeType="1" noTextEdit="1"/>
              </p:cNvSpPr>
              <p:nvPr/>
            </p:nvSpPr>
            <p:spPr>
              <a:xfrm>
                <a:off x="93556" y="5672822"/>
                <a:ext cx="11207684" cy="2097305"/>
              </a:xfrm>
              <a:prstGeom prst="rect">
                <a:avLst/>
              </a:prstGeom>
              <a:blipFill>
                <a:blip r:embed="rId5"/>
                <a:stretch>
                  <a:fillRect l="-326" r="-435"/>
                </a:stretch>
              </a:blipFill>
            </p:spPr>
            <p:txBody>
              <a:bodyPr/>
              <a:lstStyle/>
              <a:p>
                <a:r>
                  <a:rPr lang="en-IN">
                    <a:noFill/>
                  </a:rPr>
                  <a:t> </a:t>
                </a:r>
              </a:p>
            </p:txBody>
          </p:sp>
        </mc:Fallback>
      </mc:AlternateContent>
    </p:spTree>
    <p:extLst>
      <p:ext uri="{BB962C8B-B14F-4D97-AF65-F5344CB8AC3E}">
        <p14:creationId xmlns:p14="http://schemas.microsoft.com/office/powerpoint/2010/main" val="50853281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F559D7B-24A0-482A-937F-E778F7907BFE}"/>
              </a:ext>
            </a:extLst>
          </p:cNvPr>
          <p:cNvSpPr>
            <a:spLocks noGrp="1"/>
          </p:cNvSpPr>
          <p:nvPr>
            <p:ph type="sldNum" sz="quarter" idx="12"/>
          </p:nvPr>
        </p:nvSpPr>
        <p:spPr/>
        <p:txBody>
          <a:bodyPr/>
          <a:lstStyle/>
          <a:p>
            <a:fld id="{DF28FB93-0A08-4E7D-8E63-9EFA29F1E093}" type="slidenum">
              <a:rPr lang="en-US" smtClean="0"/>
              <a:pPr/>
              <a:t>33</a:t>
            </a:fld>
            <a:endParaRPr lang="en-US" dirty="0"/>
          </a:p>
        </p:txBody>
      </p:sp>
      <mc:AlternateContent xmlns:mc="http://schemas.openxmlformats.org/markup-compatibility/2006" xmlns:a14="http://schemas.microsoft.com/office/drawing/2010/main">
        <mc:Choice Requires="a14">
          <p:graphicFrame>
            <p:nvGraphicFramePr>
              <p:cNvPr id="9" name="Table 11">
                <a:extLst>
                  <a:ext uri="{FF2B5EF4-FFF2-40B4-BE49-F238E27FC236}">
                    <a16:creationId xmlns:a16="http://schemas.microsoft.com/office/drawing/2014/main" id="{F462DA6C-F879-4A82-8944-CB925021F54D}"/>
                  </a:ext>
                </a:extLst>
              </p:cNvPr>
              <p:cNvGraphicFramePr>
                <a:graphicFrameLocks noGrp="1"/>
              </p:cNvGraphicFramePr>
              <p:nvPr>
                <p:extLst>
                  <p:ext uri="{D42A27DB-BD31-4B8C-83A1-F6EECF244321}">
                    <p14:modId xmlns:p14="http://schemas.microsoft.com/office/powerpoint/2010/main" val="800943376"/>
                  </p:ext>
                </p:extLst>
              </p:nvPr>
            </p:nvGraphicFramePr>
            <p:xfrm>
              <a:off x="2618603" y="1372883"/>
              <a:ext cx="6778316" cy="3801090"/>
            </p:xfrm>
            <a:graphic>
              <a:graphicData uri="http://schemas.openxmlformats.org/drawingml/2006/table">
                <a:tbl>
                  <a:tblPr firstRow="1" bandRow="1">
                    <a:tableStyleId>{073A0DAA-6AF3-43AB-8588-CEC1D06C72B9}</a:tableStyleId>
                  </a:tblPr>
                  <a:tblGrid>
                    <a:gridCol w="1829087">
                      <a:extLst>
                        <a:ext uri="{9D8B030D-6E8A-4147-A177-3AD203B41FA5}">
                          <a16:colId xmlns:a16="http://schemas.microsoft.com/office/drawing/2014/main" val="3521428729"/>
                        </a:ext>
                      </a:extLst>
                    </a:gridCol>
                    <a:gridCol w="3033713">
                      <a:extLst>
                        <a:ext uri="{9D8B030D-6E8A-4147-A177-3AD203B41FA5}">
                          <a16:colId xmlns:a16="http://schemas.microsoft.com/office/drawing/2014/main" val="549114408"/>
                        </a:ext>
                      </a:extLst>
                    </a:gridCol>
                    <a:gridCol w="1915516">
                      <a:extLst>
                        <a:ext uri="{9D8B030D-6E8A-4147-A177-3AD203B41FA5}">
                          <a16:colId xmlns:a16="http://schemas.microsoft.com/office/drawing/2014/main" val="3730377992"/>
                        </a:ext>
                      </a:extLst>
                    </a:gridCol>
                  </a:tblGrid>
                  <a:tr h="948735">
                    <a:tc>
                      <a:txBody>
                        <a:bodyPr/>
                        <a:lstStyle/>
                        <a:p>
                          <a:pPr algn="ctr"/>
                          <a:endParaRPr lang="en-IN" dirty="0">
                            <a:latin typeface="Times New Roman" panose="02020603050405020304" pitchFamily="18" charset="0"/>
                            <a:cs typeface="Times New Roman" panose="02020603050405020304" pitchFamily="18" charset="0"/>
                          </a:endParaRPr>
                        </a:p>
                        <a:p>
                          <a:pPr algn="ctr"/>
                          <a:r>
                            <a:rPr lang="en-IN" dirty="0">
                              <a:latin typeface="Times New Roman" panose="02020603050405020304" pitchFamily="18" charset="0"/>
                              <a:cs typeface="Times New Roman" panose="02020603050405020304" pitchFamily="18" charset="0"/>
                            </a:rPr>
                            <a:t>TECHNIQUE</a:t>
                          </a:r>
                        </a:p>
                      </a:txBody>
                      <a:tcPr/>
                    </a:tc>
                    <a:tc>
                      <a:txBody>
                        <a:bodyPr/>
                        <a:lstStyle/>
                        <a:p>
                          <a:pPr algn="ctr"/>
                          <a:r>
                            <a:rPr lang="en-IN" dirty="0">
                              <a:latin typeface="Times New Roman" panose="02020603050405020304" pitchFamily="18" charset="0"/>
                              <a:cs typeface="Times New Roman" panose="02020603050405020304" pitchFamily="18" charset="0"/>
                            </a:rPr>
                            <a:t>COMMON MODE VOLTAGE (</a:t>
                          </a:r>
                          <a:r>
                            <a:rPr lang="en-IN" dirty="0" err="1">
                              <a:latin typeface="Times New Roman" panose="02020603050405020304" pitchFamily="18" charset="0"/>
                              <a:cs typeface="Times New Roman" panose="02020603050405020304" pitchFamily="18" charset="0"/>
                            </a:rPr>
                            <a:t>Vno</a:t>
                          </a:r>
                          <a:r>
                            <a:rPr lang="en-IN" dirty="0">
                              <a:latin typeface="Times New Roman" panose="02020603050405020304" pitchFamily="18" charset="0"/>
                              <a:cs typeface="Times New Roman" panose="02020603050405020304" pitchFamily="18" charset="0"/>
                            </a:rPr>
                            <a:t>)</a:t>
                          </a:r>
                        </a:p>
                      </a:txBody>
                      <a:tcPr/>
                    </a:tc>
                    <a:tc>
                      <a:txBody>
                        <a:bodyPr/>
                        <a:lstStyle/>
                        <a:p>
                          <a:pPr algn="ctr"/>
                          <a:r>
                            <a:rPr lang="en-IN" dirty="0">
                              <a:latin typeface="Times New Roman" panose="02020603050405020304" pitchFamily="18" charset="0"/>
                              <a:cs typeface="Times New Roman" panose="02020603050405020304" pitchFamily="18" charset="0"/>
                            </a:rPr>
                            <a:t>THD (%)</a:t>
                          </a:r>
                        </a:p>
                      </a:txBody>
                      <a:tcPr/>
                    </a:tc>
                    <a:extLst>
                      <a:ext uri="{0D108BD9-81ED-4DB2-BD59-A6C34878D82A}">
                        <a16:rowId xmlns:a16="http://schemas.microsoft.com/office/drawing/2014/main" val="3420599585"/>
                      </a:ext>
                    </a:extLst>
                  </a:tr>
                  <a:tr h="943351">
                    <a:tc>
                      <a:txBody>
                        <a:bodyPr/>
                        <a:lstStyle/>
                        <a:p>
                          <a:pPr algn="ctr"/>
                          <a:r>
                            <a:rPr lang="en-IN" dirty="0">
                              <a:latin typeface="Times New Roman" panose="02020603050405020304" pitchFamily="18" charset="0"/>
                              <a:cs typeface="Times New Roman" panose="02020603050405020304" pitchFamily="18" charset="0"/>
                            </a:rPr>
                            <a:t>PD SPWM</a:t>
                          </a:r>
                        </a:p>
                      </a:txBody>
                      <a:tcPr/>
                    </a:tc>
                    <a:tc>
                      <a:txBody>
                        <a:bodyPr/>
                        <a:lstStyle/>
                        <a:p>
                          <a:pPr algn="ctr">
                            <a:lnSpc>
                              <a:spcPct val="150000"/>
                            </a:lnSpc>
                          </a:pPr>
                          <a14:m>
                            <m:oMath xmlns:m="http://schemas.openxmlformats.org/officeDocument/2006/math">
                              <m:f>
                                <m:fPr>
                                  <m:ctrlPr>
                                    <a:rPr lang="en-IN" sz="1800" i="1" smtClean="0">
                                      <a:effectLst/>
                                      <a:latin typeface="Cambria Math" panose="02040503050406030204" pitchFamily="18" charset="0"/>
                                      <a:ea typeface="Times New Roman" panose="02020603050405020304" pitchFamily="18" charset="0"/>
                                      <a:cs typeface="Times New Roman" panose="02020603050405020304" pitchFamily="18" charset="0"/>
                                    </a:rPr>
                                  </m:ctrlPr>
                                </m:fPr>
                                <m:num>
                                  <m:sSub>
                                    <m:sSubPr>
                                      <m:ctrlPr>
                                        <a:rPr lang="en-IN"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m:rPr>
                                          <m:sty m:val="p"/>
                                        </m:rPr>
                                        <a:rPr lang="en-IN" sz="1800">
                                          <a:effectLst/>
                                          <a:latin typeface="Cambria Math" panose="02040503050406030204" pitchFamily="18" charset="0"/>
                                          <a:ea typeface="Times New Roman" panose="02020603050405020304" pitchFamily="18" charset="0"/>
                                          <a:cs typeface="Times New Roman" panose="02020603050405020304" pitchFamily="18" charset="0"/>
                                        </a:rPr>
                                        <m:t>V</m:t>
                                      </m:r>
                                    </m:e>
                                    <m:sub>
                                      <m:r>
                                        <m:rPr>
                                          <m:sty m:val="p"/>
                                        </m:rPr>
                                        <a:rPr lang="en-IN" sz="1800">
                                          <a:effectLst/>
                                          <a:latin typeface="Cambria Math" panose="02040503050406030204" pitchFamily="18" charset="0"/>
                                          <a:ea typeface="Times New Roman" panose="02020603050405020304" pitchFamily="18" charset="0"/>
                                          <a:cs typeface="Times New Roman" panose="02020603050405020304" pitchFamily="18" charset="0"/>
                                        </a:rPr>
                                        <m:t>DC</m:t>
                                      </m:r>
                                    </m:sub>
                                  </m:sSub>
                                </m:num>
                                <m:den>
                                  <m:r>
                                    <a:rPr lang="en-IN" sz="1800">
                                      <a:effectLst/>
                                      <a:latin typeface="Cambria Math" panose="02040503050406030204" pitchFamily="18" charset="0"/>
                                      <a:ea typeface="Times New Roman" panose="02020603050405020304" pitchFamily="18" charset="0"/>
                                      <a:cs typeface="Times New Roman" panose="02020603050405020304" pitchFamily="18" charset="0"/>
                                    </a:rPr>
                                    <m:t>6</m:t>
                                  </m:r>
                                </m:den>
                              </m:f>
                              <m:r>
                                <a:rPr lang="en-IN" sz="1800" i="1">
                                  <a:effectLst/>
                                  <a:latin typeface="Cambria Math" panose="02040503050406030204" pitchFamily="18" charset="0"/>
                                  <a:ea typeface="Times New Roman" panose="02020603050405020304" pitchFamily="18" charset="0"/>
                                  <a:cs typeface="Times New Roman" panose="02020603050405020304" pitchFamily="18" charset="0"/>
                                </a:rPr>
                                <m:t>, </m:t>
                              </m:r>
                              <m:f>
                                <m:fPr>
                                  <m:ctrlPr>
                                    <a:rPr lang="en-IN" sz="1800" i="1">
                                      <a:effectLst/>
                                      <a:latin typeface="Cambria Math" panose="02040503050406030204" pitchFamily="18" charset="0"/>
                                      <a:ea typeface="Times New Roman" panose="02020603050405020304" pitchFamily="18" charset="0"/>
                                      <a:cs typeface="Times New Roman" panose="02020603050405020304" pitchFamily="18" charset="0"/>
                                    </a:rPr>
                                  </m:ctrlPr>
                                </m:fPr>
                                <m:num>
                                  <m:sSub>
                                    <m:sSubPr>
                                      <m:ctrlPr>
                                        <a:rPr lang="en-IN"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m:rPr>
                                          <m:sty m:val="p"/>
                                        </m:rPr>
                                        <a:rPr lang="en-IN" sz="1800">
                                          <a:effectLst/>
                                          <a:latin typeface="Cambria Math" panose="02040503050406030204" pitchFamily="18" charset="0"/>
                                          <a:ea typeface="Times New Roman" panose="02020603050405020304" pitchFamily="18" charset="0"/>
                                          <a:cs typeface="Times New Roman" panose="02020603050405020304" pitchFamily="18" charset="0"/>
                                        </a:rPr>
                                        <m:t>V</m:t>
                                      </m:r>
                                    </m:e>
                                    <m:sub>
                                      <m:r>
                                        <m:rPr>
                                          <m:sty m:val="p"/>
                                        </m:rPr>
                                        <a:rPr lang="en-IN" sz="1800">
                                          <a:effectLst/>
                                          <a:latin typeface="Cambria Math" panose="02040503050406030204" pitchFamily="18" charset="0"/>
                                          <a:ea typeface="Times New Roman" panose="02020603050405020304" pitchFamily="18" charset="0"/>
                                          <a:cs typeface="Times New Roman" panose="02020603050405020304" pitchFamily="18" charset="0"/>
                                        </a:rPr>
                                        <m:t>DC</m:t>
                                      </m:r>
                                    </m:sub>
                                  </m:sSub>
                                </m:num>
                                <m:den>
                                  <m:r>
                                    <a:rPr lang="en-IN" sz="1800">
                                      <a:effectLst/>
                                      <a:latin typeface="Cambria Math" panose="02040503050406030204" pitchFamily="18" charset="0"/>
                                      <a:ea typeface="Times New Roman" panose="02020603050405020304" pitchFamily="18" charset="0"/>
                                      <a:cs typeface="Times New Roman" panose="02020603050405020304" pitchFamily="18" charset="0"/>
                                    </a:rPr>
                                    <m:t>12</m:t>
                                  </m:r>
                                </m:den>
                              </m:f>
                            </m:oMath>
                          </a14:m>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  </a:t>
                          </a:r>
                          <a14:m>
                            <m:oMath xmlns:m="http://schemas.openxmlformats.org/officeDocument/2006/math">
                              <m:f>
                                <m:fPr>
                                  <m:ctrlPr>
                                    <a:rPr lang="en-IN" sz="1800" i="1">
                                      <a:effectLst/>
                                      <a:latin typeface="Cambria Math" panose="02040503050406030204" pitchFamily="18" charset="0"/>
                                      <a:ea typeface="Times New Roman" panose="02020603050405020304" pitchFamily="18" charset="0"/>
                                      <a:cs typeface="Times New Roman" panose="02020603050405020304" pitchFamily="18" charset="0"/>
                                    </a:rPr>
                                  </m:ctrlPr>
                                </m:fPr>
                                <m:num>
                                  <m:sSub>
                                    <m:sSubPr>
                                      <m:ctrlPr>
                                        <a:rPr lang="en-IN"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IN" sz="1800" i="1">
                                          <a:effectLst/>
                                          <a:latin typeface="Cambria Math" panose="02040503050406030204" pitchFamily="18" charset="0"/>
                                          <a:ea typeface="Times New Roman" panose="02020603050405020304" pitchFamily="18" charset="0"/>
                                          <a:cs typeface="Times New Roman" panose="02020603050405020304" pitchFamily="18" charset="0"/>
                                        </a:rPr>
                                        <m:t>−</m:t>
                                      </m:r>
                                      <m:r>
                                        <m:rPr>
                                          <m:sty m:val="p"/>
                                        </m:rPr>
                                        <a:rPr lang="en-IN" sz="1800">
                                          <a:effectLst/>
                                          <a:latin typeface="Cambria Math" panose="02040503050406030204" pitchFamily="18" charset="0"/>
                                          <a:ea typeface="Times New Roman" panose="02020603050405020304" pitchFamily="18" charset="0"/>
                                          <a:cs typeface="Times New Roman" panose="02020603050405020304" pitchFamily="18" charset="0"/>
                                        </a:rPr>
                                        <m:t>V</m:t>
                                      </m:r>
                                    </m:e>
                                    <m:sub>
                                      <m:r>
                                        <m:rPr>
                                          <m:sty m:val="p"/>
                                        </m:rPr>
                                        <a:rPr lang="en-IN" sz="1800">
                                          <a:effectLst/>
                                          <a:latin typeface="Cambria Math" panose="02040503050406030204" pitchFamily="18" charset="0"/>
                                          <a:ea typeface="Times New Roman" panose="02020603050405020304" pitchFamily="18" charset="0"/>
                                          <a:cs typeface="Times New Roman" panose="02020603050405020304" pitchFamily="18" charset="0"/>
                                        </a:rPr>
                                        <m:t>DC</m:t>
                                      </m:r>
                                    </m:sub>
                                  </m:sSub>
                                </m:num>
                                <m:den>
                                  <m:r>
                                    <a:rPr lang="en-IN" sz="1800">
                                      <a:effectLst/>
                                      <a:latin typeface="Cambria Math" panose="02040503050406030204" pitchFamily="18" charset="0"/>
                                      <a:ea typeface="Times New Roman" panose="02020603050405020304" pitchFamily="18" charset="0"/>
                                      <a:cs typeface="Times New Roman" panose="02020603050405020304" pitchFamily="18" charset="0"/>
                                    </a:rPr>
                                    <m:t>12</m:t>
                                  </m:r>
                                </m:den>
                              </m:f>
                            </m:oMath>
                          </a14:m>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 </a:t>
                          </a:r>
                          <a14:m>
                            <m:oMath xmlns:m="http://schemas.openxmlformats.org/officeDocument/2006/math">
                              <m:f>
                                <m:fPr>
                                  <m:ctrlPr>
                                    <a:rPr lang="en-IN" sz="1800" i="1">
                                      <a:effectLst/>
                                      <a:latin typeface="Cambria Math" panose="02040503050406030204" pitchFamily="18" charset="0"/>
                                      <a:ea typeface="Times New Roman" panose="02020603050405020304" pitchFamily="18" charset="0"/>
                                      <a:cs typeface="Times New Roman" panose="02020603050405020304" pitchFamily="18" charset="0"/>
                                    </a:rPr>
                                  </m:ctrlPr>
                                </m:fPr>
                                <m:num>
                                  <m:sSub>
                                    <m:sSubPr>
                                      <m:ctrlPr>
                                        <a:rPr lang="en-IN"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IN" sz="1800" i="1">
                                          <a:effectLst/>
                                          <a:latin typeface="Cambria Math" panose="02040503050406030204" pitchFamily="18" charset="0"/>
                                          <a:ea typeface="Times New Roman" panose="02020603050405020304" pitchFamily="18" charset="0"/>
                                          <a:cs typeface="Times New Roman" panose="02020603050405020304" pitchFamily="18" charset="0"/>
                                        </a:rPr>
                                        <m:t>−</m:t>
                                      </m:r>
                                      <m:r>
                                        <a:rPr lang="en-IN" sz="1800">
                                          <a:effectLst/>
                                          <a:latin typeface="Cambria Math" panose="02040503050406030204" pitchFamily="18" charset="0"/>
                                          <a:ea typeface="Times New Roman" panose="02020603050405020304" pitchFamily="18" charset="0"/>
                                          <a:cs typeface="Times New Roman" panose="02020603050405020304" pitchFamily="18" charset="0"/>
                                        </a:rPr>
                                        <m:t> </m:t>
                                      </m:r>
                                      <m:r>
                                        <m:rPr>
                                          <m:sty m:val="p"/>
                                        </m:rPr>
                                        <a:rPr lang="en-IN" sz="1800">
                                          <a:effectLst/>
                                          <a:latin typeface="Cambria Math" panose="02040503050406030204" pitchFamily="18" charset="0"/>
                                          <a:ea typeface="Times New Roman" panose="02020603050405020304" pitchFamily="18" charset="0"/>
                                          <a:cs typeface="Times New Roman" panose="02020603050405020304" pitchFamily="18" charset="0"/>
                                        </a:rPr>
                                        <m:t>V</m:t>
                                      </m:r>
                                    </m:e>
                                    <m:sub>
                                      <m:r>
                                        <m:rPr>
                                          <m:sty m:val="p"/>
                                        </m:rPr>
                                        <a:rPr lang="en-IN" sz="1800">
                                          <a:effectLst/>
                                          <a:latin typeface="Cambria Math" panose="02040503050406030204" pitchFamily="18" charset="0"/>
                                          <a:ea typeface="Times New Roman" panose="02020603050405020304" pitchFamily="18" charset="0"/>
                                          <a:cs typeface="Times New Roman" panose="02020603050405020304" pitchFamily="18" charset="0"/>
                                        </a:rPr>
                                        <m:t>DC</m:t>
                                      </m:r>
                                    </m:sub>
                                  </m:sSub>
                                </m:num>
                                <m:den>
                                  <m:r>
                                    <a:rPr lang="en-IN" sz="1800">
                                      <a:effectLst/>
                                      <a:latin typeface="Cambria Math" panose="02040503050406030204" pitchFamily="18" charset="0"/>
                                      <a:ea typeface="Times New Roman" panose="02020603050405020304" pitchFamily="18" charset="0"/>
                                      <a:cs typeface="Times New Roman" panose="02020603050405020304" pitchFamily="18" charset="0"/>
                                    </a:rPr>
                                    <m:t>6</m:t>
                                  </m:r>
                                </m:den>
                              </m:f>
                            </m:oMath>
                          </a14:m>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dirty="0">
                            <a:latin typeface="Times New Roman" panose="02020603050405020304" pitchFamily="18" charset="0"/>
                            <a:cs typeface="Times New Roman" panose="02020603050405020304" pitchFamily="18" charset="0"/>
                          </a:endParaRPr>
                        </a:p>
                      </a:txBody>
                      <a:tcPr/>
                    </a:tc>
                    <a:tc>
                      <a:txBody>
                        <a:bodyPr/>
                        <a:lstStyle/>
                        <a:p>
                          <a:pPr algn="ctr"/>
                          <a:r>
                            <a:rPr lang="en-US" dirty="0">
                              <a:latin typeface="Times New Roman" panose="02020603050405020304" pitchFamily="18" charset="0"/>
                              <a:cs typeface="Times New Roman" panose="02020603050405020304" pitchFamily="18" charset="0"/>
                            </a:rPr>
                            <a:t>17.25</a:t>
                          </a: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796165212"/>
                      </a:ext>
                    </a:extLst>
                  </a:tr>
                  <a:tr h="935309">
                    <a:tc>
                      <a:txBody>
                        <a:bodyPr/>
                        <a:lstStyle/>
                        <a:p>
                          <a:pPr algn="ctr"/>
                          <a:r>
                            <a:rPr lang="en-IN" dirty="0">
                              <a:latin typeface="Times New Roman" panose="02020603050405020304" pitchFamily="18" charset="0"/>
                              <a:cs typeface="Times New Roman" panose="02020603050405020304" pitchFamily="18" charset="0"/>
                            </a:rPr>
                            <a:t>POD SPWM</a:t>
                          </a:r>
                        </a:p>
                      </a:txBody>
                      <a:tcPr/>
                    </a:tc>
                    <a:tc>
                      <a:txBody>
                        <a:bodyPr/>
                        <a:lstStyle/>
                        <a:p>
                          <a:pPr algn="ctr">
                            <a:lnSpc>
                              <a:spcPct val="150000"/>
                            </a:lnSpc>
                          </a:pPr>
                          <a14:m>
                            <m:oMath xmlns:m="http://schemas.openxmlformats.org/officeDocument/2006/math">
                              <m:f>
                                <m:fPr>
                                  <m:ctrlPr>
                                    <a:rPr lang="en-IN" sz="1800" i="1" smtClean="0">
                                      <a:effectLst/>
                                      <a:latin typeface="Cambria Math" panose="02040503050406030204" pitchFamily="18" charset="0"/>
                                      <a:ea typeface="Times New Roman" panose="02020603050405020304" pitchFamily="18" charset="0"/>
                                      <a:cs typeface="Times New Roman" panose="02020603050405020304" pitchFamily="18" charset="0"/>
                                    </a:rPr>
                                  </m:ctrlPr>
                                </m:fPr>
                                <m:num>
                                  <m:sSub>
                                    <m:sSubPr>
                                      <m:ctrlPr>
                                        <a:rPr lang="en-IN"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m:rPr>
                                          <m:sty m:val="p"/>
                                        </m:rPr>
                                        <a:rPr lang="en-IN" sz="1800">
                                          <a:effectLst/>
                                          <a:latin typeface="Cambria Math" panose="02040503050406030204" pitchFamily="18" charset="0"/>
                                          <a:ea typeface="Times New Roman" panose="02020603050405020304" pitchFamily="18" charset="0"/>
                                          <a:cs typeface="Times New Roman" panose="02020603050405020304" pitchFamily="18" charset="0"/>
                                        </a:rPr>
                                        <m:t>V</m:t>
                                      </m:r>
                                    </m:e>
                                    <m:sub>
                                      <m:r>
                                        <m:rPr>
                                          <m:sty m:val="p"/>
                                        </m:rPr>
                                        <a:rPr lang="en-IN" sz="1800">
                                          <a:effectLst/>
                                          <a:latin typeface="Cambria Math" panose="02040503050406030204" pitchFamily="18" charset="0"/>
                                          <a:ea typeface="Times New Roman" panose="02020603050405020304" pitchFamily="18" charset="0"/>
                                          <a:cs typeface="Times New Roman" panose="02020603050405020304" pitchFamily="18" charset="0"/>
                                        </a:rPr>
                                        <m:t>DC</m:t>
                                      </m:r>
                                    </m:sub>
                                  </m:sSub>
                                </m:num>
                                <m:den>
                                  <m:r>
                                    <a:rPr lang="en-IN" sz="1800">
                                      <a:effectLst/>
                                      <a:latin typeface="Cambria Math" panose="02040503050406030204" pitchFamily="18" charset="0"/>
                                      <a:ea typeface="Times New Roman" panose="02020603050405020304" pitchFamily="18" charset="0"/>
                                      <a:cs typeface="Times New Roman" panose="02020603050405020304" pitchFamily="18" charset="0"/>
                                    </a:rPr>
                                    <m:t>12</m:t>
                                  </m:r>
                                </m:den>
                              </m:f>
                            </m:oMath>
                          </a14:m>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  </a:t>
                          </a:r>
                          <a14:m>
                            <m:oMath xmlns:m="http://schemas.openxmlformats.org/officeDocument/2006/math">
                              <m:f>
                                <m:fPr>
                                  <m:ctrlPr>
                                    <a:rPr lang="en-IN" sz="1800" i="1">
                                      <a:effectLst/>
                                      <a:latin typeface="Cambria Math" panose="02040503050406030204" pitchFamily="18" charset="0"/>
                                      <a:ea typeface="Times New Roman" panose="02020603050405020304" pitchFamily="18" charset="0"/>
                                      <a:cs typeface="Times New Roman" panose="02020603050405020304" pitchFamily="18" charset="0"/>
                                    </a:rPr>
                                  </m:ctrlPr>
                                </m:fPr>
                                <m:num>
                                  <m:sSub>
                                    <m:sSubPr>
                                      <m:ctrlPr>
                                        <a:rPr lang="en-IN"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IN" sz="1800" i="1">
                                          <a:effectLst/>
                                          <a:latin typeface="Cambria Math" panose="02040503050406030204" pitchFamily="18" charset="0"/>
                                          <a:ea typeface="Times New Roman" panose="02020603050405020304" pitchFamily="18" charset="0"/>
                                          <a:cs typeface="Times New Roman" panose="02020603050405020304" pitchFamily="18" charset="0"/>
                                        </a:rPr>
                                        <m:t>−</m:t>
                                      </m:r>
                                      <m:r>
                                        <m:rPr>
                                          <m:sty m:val="p"/>
                                        </m:rPr>
                                        <a:rPr lang="en-IN" sz="1800">
                                          <a:effectLst/>
                                          <a:latin typeface="Cambria Math" panose="02040503050406030204" pitchFamily="18" charset="0"/>
                                          <a:ea typeface="Times New Roman" panose="02020603050405020304" pitchFamily="18" charset="0"/>
                                          <a:cs typeface="Times New Roman" panose="02020603050405020304" pitchFamily="18" charset="0"/>
                                        </a:rPr>
                                        <m:t>V</m:t>
                                      </m:r>
                                    </m:e>
                                    <m:sub>
                                      <m:r>
                                        <m:rPr>
                                          <m:sty m:val="p"/>
                                        </m:rPr>
                                        <a:rPr lang="en-IN" sz="1800">
                                          <a:effectLst/>
                                          <a:latin typeface="Cambria Math" panose="02040503050406030204" pitchFamily="18" charset="0"/>
                                          <a:ea typeface="Times New Roman" panose="02020603050405020304" pitchFamily="18" charset="0"/>
                                          <a:cs typeface="Times New Roman" panose="02020603050405020304" pitchFamily="18" charset="0"/>
                                        </a:rPr>
                                        <m:t>DC</m:t>
                                      </m:r>
                                    </m:sub>
                                  </m:sSub>
                                </m:num>
                                <m:den>
                                  <m:r>
                                    <a:rPr lang="en-IN" sz="1800">
                                      <a:effectLst/>
                                      <a:latin typeface="Cambria Math" panose="02040503050406030204" pitchFamily="18" charset="0"/>
                                      <a:ea typeface="Times New Roman" panose="02020603050405020304" pitchFamily="18" charset="0"/>
                                      <a:cs typeface="Times New Roman" panose="02020603050405020304" pitchFamily="18" charset="0"/>
                                    </a:rPr>
                                    <m:t>12</m:t>
                                  </m:r>
                                </m:den>
                              </m:f>
                            </m:oMath>
                          </a14:m>
                          <a:endParaRPr lang="en-IN" dirty="0">
                            <a:latin typeface="Times New Roman" panose="02020603050405020304" pitchFamily="18" charset="0"/>
                            <a:cs typeface="Times New Roman" panose="02020603050405020304" pitchFamily="18" charset="0"/>
                          </a:endParaRPr>
                        </a:p>
                      </a:txBody>
                      <a:tcPr/>
                    </a:tc>
                    <a:tc>
                      <a:txBody>
                        <a:bodyPr/>
                        <a:lstStyle/>
                        <a:p>
                          <a:pPr algn="ctr"/>
                          <a:r>
                            <a:rPr lang="en-IN" dirty="0">
                              <a:latin typeface="Times New Roman" panose="02020603050405020304" pitchFamily="18" charset="0"/>
                              <a:cs typeface="Times New Roman" panose="02020603050405020304" pitchFamily="18" charset="0"/>
                            </a:rPr>
                            <a:t>30.03</a:t>
                          </a:r>
                        </a:p>
                      </a:txBody>
                      <a:tcPr/>
                    </a:tc>
                    <a:extLst>
                      <a:ext uri="{0D108BD9-81ED-4DB2-BD59-A6C34878D82A}">
                        <a16:rowId xmlns:a16="http://schemas.microsoft.com/office/drawing/2014/main" val="1137297159"/>
                      </a:ext>
                    </a:extLst>
                  </a:tr>
                  <a:tr h="973695">
                    <a:tc>
                      <a:txBody>
                        <a:bodyPr/>
                        <a:lstStyle/>
                        <a:p>
                          <a:pPr algn="ctr"/>
                          <a:r>
                            <a:rPr lang="en-IN" dirty="0">
                              <a:latin typeface="Times New Roman" panose="02020603050405020304" pitchFamily="18" charset="0"/>
                              <a:cs typeface="Times New Roman" panose="02020603050405020304" pitchFamily="18" charset="0"/>
                            </a:rPr>
                            <a:t>APOD SPWM</a:t>
                          </a:r>
                        </a:p>
                      </a:txBody>
                      <a:tcPr/>
                    </a:tc>
                    <a:tc>
                      <a:txBody>
                        <a:bodyPr/>
                        <a:lstStyle/>
                        <a:p>
                          <a:pPr algn="ctr">
                            <a:lnSpc>
                              <a:spcPct val="150000"/>
                            </a:lnSpc>
                          </a:pPr>
                          <a14:m>
                            <m:oMath xmlns:m="http://schemas.openxmlformats.org/officeDocument/2006/math">
                              <m:f>
                                <m:fPr>
                                  <m:ctrlPr>
                                    <a:rPr lang="en-IN" sz="1800" i="1" smtClean="0">
                                      <a:effectLst/>
                                      <a:latin typeface="Cambria Math" panose="02040503050406030204" pitchFamily="18" charset="0"/>
                                      <a:ea typeface="Times New Roman" panose="02020603050405020304" pitchFamily="18" charset="0"/>
                                      <a:cs typeface="Times New Roman" panose="02020603050405020304" pitchFamily="18" charset="0"/>
                                    </a:rPr>
                                  </m:ctrlPr>
                                </m:fPr>
                                <m:num>
                                  <m:sSub>
                                    <m:sSubPr>
                                      <m:ctrlPr>
                                        <a:rPr lang="en-IN"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m:rPr>
                                          <m:sty m:val="p"/>
                                        </m:rPr>
                                        <a:rPr lang="en-IN" sz="1800">
                                          <a:effectLst/>
                                          <a:latin typeface="Cambria Math" panose="02040503050406030204" pitchFamily="18" charset="0"/>
                                          <a:ea typeface="Times New Roman" panose="02020603050405020304" pitchFamily="18" charset="0"/>
                                          <a:cs typeface="Times New Roman" panose="02020603050405020304" pitchFamily="18" charset="0"/>
                                        </a:rPr>
                                        <m:t>V</m:t>
                                      </m:r>
                                    </m:e>
                                    <m:sub>
                                      <m:r>
                                        <m:rPr>
                                          <m:sty m:val="p"/>
                                        </m:rPr>
                                        <a:rPr lang="en-IN" sz="1800">
                                          <a:effectLst/>
                                          <a:latin typeface="Cambria Math" panose="02040503050406030204" pitchFamily="18" charset="0"/>
                                          <a:ea typeface="Times New Roman" panose="02020603050405020304" pitchFamily="18" charset="0"/>
                                          <a:cs typeface="Times New Roman" panose="02020603050405020304" pitchFamily="18" charset="0"/>
                                        </a:rPr>
                                        <m:t>DC</m:t>
                                      </m:r>
                                    </m:sub>
                                  </m:sSub>
                                </m:num>
                                <m:den>
                                  <m:r>
                                    <a:rPr lang="en-IN" sz="1800">
                                      <a:effectLst/>
                                      <a:latin typeface="Cambria Math" panose="02040503050406030204" pitchFamily="18" charset="0"/>
                                      <a:ea typeface="Times New Roman" panose="02020603050405020304" pitchFamily="18" charset="0"/>
                                      <a:cs typeface="Times New Roman" panose="02020603050405020304" pitchFamily="18" charset="0"/>
                                    </a:rPr>
                                    <m:t>12</m:t>
                                  </m:r>
                                </m:den>
                              </m:f>
                            </m:oMath>
                          </a14:m>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  </a:t>
                          </a:r>
                          <a14:m>
                            <m:oMath xmlns:m="http://schemas.openxmlformats.org/officeDocument/2006/math">
                              <m:f>
                                <m:fPr>
                                  <m:ctrlPr>
                                    <a:rPr lang="en-IN" sz="1800" i="1">
                                      <a:effectLst/>
                                      <a:latin typeface="Cambria Math" panose="02040503050406030204" pitchFamily="18" charset="0"/>
                                      <a:ea typeface="Times New Roman" panose="02020603050405020304" pitchFamily="18" charset="0"/>
                                      <a:cs typeface="Times New Roman" panose="02020603050405020304" pitchFamily="18" charset="0"/>
                                    </a:rPr>
                                  </m:ctrlPr>
                                </m:fPr>
                                <m:num>
                                  <m:sSub>
                                    <m:sSubPr>
                                      <m:ctrlPr>
                                        <a:rPr lang="en-IN"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IN" sz="1800" i="1">
                                          <a:effectLst/>
                                          <a:latin typeface="Cambria Math" panose="02040503050406030204" pitchFamily="18" charset="0"/>
                                          <a:ea typeface="Times New Roman" panose="02020603050405020304" pitchFamily="18" charset="0"/>
                                          <a:cs typeface="Times New Roman" panose="02020603050405020304" pitchFamily="18" charset="0"/>
                                        </a:rPr>
                                        <m:t>−</m:t>
                                      </m:r>
                                      <m:r>
                                        <m:rPr>
                                          <m:sty m:val="p"/>
                                        </m:rPr>
                                        <a:rPr lang="en-IN" sz="1800">
                                          <a:effectLst/>
                                          <a:latin typeface="Cambria Math" panose="02040503050406030204" pitchFamily="18" charset="0"/>
                                          <a:ea typeface="Times New Roman" panose="02020603050405020304" pitchFamily="18" charset="0"/>
                                          <a:cs typeface="Times New Roman" panose="02020603050405020304" pitchFamily="18" charset="0"/>
                                        </a:rPr>
                                        <m:t>V</m:t>
                                      </m:r>
                                    </m:e>
                                    <m:sub>
                                      <m:r>
                                        <m:rPr>
                                          <m:sty m:val="p"/>
                                        </m:rPr>
                                        <a:rPr lang="en-IN" sz="1800">
                                          <a:effectLst/>
                                          <a:latin typeface="Cambria Math" panose="02040503050406030204" pitchFamily="18" charset="0"/>
                                          <a:ea typeface="Times New Roman" panose="02020603050405020304" pitchFamily="18" charset="0"/>
                                          <a:cs typeface="Times New Roman" panose="02020603050405020304" pitchFamily="18" charset="0"/>
                                        </a:rPr>
                                        <m:t>DC</m:t>
                                      </m:r>
                                    </m:sub>
                                  </m:sSub>
                                </m:num>
                                <m:den>
                                  <m:r>
                                    <a:rPr lang="en-IN" sz="1800">
                                      <a:effectLst/>
                                      <a:latin typeface="Cambria Math" panose="02040503050406030204" pitchFamily="18" charset="0"/>
                                      <a:ea typeface="Times New Roman" panose="02020603050405020304" pitchFamily="18" charset="0"/>
                                      <a:cs typeface="Times New Roman" panose="02020603050405020304" pitchFamily="18" charset="0"/>
                                    </a:rPr>
                                    <m:t>12</m:t>
                                  </m:r>
                                </m:den>
                              </m:f>
                            </m:oMath>
                          </a14:m>
                          <a:endParaRPr lang="en-IN" dirty="0">
                            <a:latin typeface="Times New Roman" panose="02020603050405020304" pitchFamily="18" charset="0"/>
                            <a:cs typeface="Times New Roman" panose="02020603050405020304" pitchFamily="18" charset="0"/>
                          </a:endParaRPr>
                        </a:p>
                      </a:txBody>
                      <a:tcPr/>
                    </a:tc>
                    <a:tc>
                      <a:txBody>
                        <a:bodyPr/>
                        <a:lstStyle/>
                        <a:p>
                          <a:pPr algn="ctr"/>
                          <a:r>
                            <a:rPr lang="en-IN" dirty="0">
                              <a:latin typeface="Times New Roman" panose="02020603050405020304" pitchFamily="18" charset="0"/>
                              <a:cs typeface="Times New Roman" panose="02020603050405020304" pitchFamily="18" charset="0"/>
                            </a:rPr>
                            <a:t>28.82</a:t>
                          </a:r>
                        </a:p>
                      </a:txBody>
                      <a:tcPr/>
                    </a:tc>
                    <a:extLst>
                      <a:ext uri="{0D108BD9-81ED-4DB2-BD59-A6C34878D82A}">
                        <a16:rowId xmlns:a16="http://schemas.microsoft.com/office/drawing/2014/main" val="1063423456"/>
                      </a:ext>
                    </a:extLst>
                  </a:tr>
                </a:tbl>
              </a:graphicData>
            </a:graphic>
          </p:graphicFrame>
        </mc:Choice>
        <mc:Fallback xmlns="">
          <p:graphicFrame>
            <p:nvGraphicFramePr>
              <p:cNvPr id="9" name="Table 11">
                <a:extLst>
                  <a:ext uri="{FF2B5EF4-FFF2-40B4-BE49-F238E27FC236}">
                    <a16:creationId xmlns:a16="http://schemas.microsoft.com/office/drawing/2014/main" id="{F462DA6C-F879-4A82-8944-CB925021F54D}"/>
                  </a:ext>
                </a:extLst>
              </p:cNvPr>
              <p:cNvGraphicFramePr>
                <a:graphicFrameLocks noGrp="1"/>
              </p:cNvGraphicFramePr>
              <p:nvPr>
                <p:extLst>
                  <p:ext uri="{D42A27DB-BD31-4B8C-83A1-F6EECF244321}">
                    <p14:modId xmlns:p14="http://schemas.microsoft.com/office/powerpoint/2010/main" val="800943376"/>
                  </p:ext>
                </p:extLst>
              </p:nvPr>
            </p:nvGraphicFramePr>
            <p:xfrm>
              <a:off x="2618603" y="1372883"/>
              <a:ext cx="6778316" cy="3801090"/>
            </p:xfrm>
            <a:graphic>
              <a:graphicData uri="http://schemas.openxmlformats.org/drawingml/2006/table">
                <a:tbl>
                  <a:tblPr firstRow="1" bandRow="1">
                    <a:tableStyleId>{073A0DAA-6AF3-43AB-8588-CEC1D06C72B9}</a:tableStyleId>
                  </a:tblPr>
                  <a:tblGrid>
                    <a:gridCol w="1829087">
                      <a:extLst>
                        <a:ext uri="{9D8B030D-6E8A-4147-A177-3AD203B41FA5}">
                          <a16:colId xmlns:a16="http://schemas.microsoft.com/office/drawing/2014/main" val="3521428729"/>
                        </a:ext>
                      </a:extLst>
                    </a:gridCol>
                    <a:gridCol w="3033713">
                      <a:extLst>
                        <a:ext uri="{9D8B030D-6E8A-4147-A177-3AD203B41FA5}">
                          <a16:colId xmlns:a16="http://schemas.microsoft.com/office/drawing/2014/main" val="549114408"/>
                        </a:ext>
                      </a:extLst>
                    </a:gridCol>
                    <a:gridCol w="1915516">
                      <a:extLst>
                        <a:ext uri="{9D8B030D-6E8A-4147-A177-3AD203B41FA5}">
                          <a16:colId xmlns:a16="http://schemas.microsoft.com/office/drawing/2014/main" val="3730377992"/>
                        </a:ext>
                      </a:extLst>
                    </a:gridCol>
                  </a:tblGrid>
                  <a:tr h="948735">
                    <a:tc>
                      <a:txBody>
                        <a:bodyPr/>
                        <a:lstStyle/>
                        <a:p>
                          <a:pPr algn="ctr"/>
                          <a:endParaRPr lang="en-IN" dirty="0">
                            <a:latin typeface="Times New Roman" panose="02020603050405020304" pitchFamily="18" charset="0"/>
                            <a:cs typeface="Times New Roman" panose="02020603050405020304" pitchFamily="18" charset="0"/>
                          </a:endParaRPr>
                        </a:p>
                        <a:p>
                          <a:pPr algn="ctr"/>
                          <a:r>
                            <a:rPr lang="en-IN" dirty="0">
                              <a:latin typeface="Times New Roman" panose="02020603050405020304" pitchFamily="18" charset="0"/>
                              <a:cs typeface="Times New Roman" panose="02020603050405020304" pitchFamily="18" charset="0"/>
                            </a:rPr>
                            <a:t>TECHNIQUE</a:t>
                          </a:r>
                        </a:p>
                      </a:txBody>
                      <a:tcPr/>
                    </a:tc>
                    <a:tc>
                      <a:txBody>
                        <a:bodyPr/>
                        <a:lstStyle/>
                        <a:p>
                          <a:pPr algn="ctr"/>
                          <a:r>
                            <a:rPr lang="en-IN" dirty="0">
                              <a:latin typeface="Times New Roman" panose="02020603050405020304" pitchFamily="18" charset="0"/>
                              <a:cs typeface="Times New Roman" panose="02020603050405020304" pitchFamily="18" charset="0"/>
                            </a:rPr>
                            <a:t>COMMON MODE VOLTAGE (</a:t>
                          </a:r>
                          <a:r>
                            <a:rPr lang="en-IN" dirty="0" err="1">
                              <a:latin typeface="Times New Roman" panose="02020603050405020304" pitchFamily="18" charset="0"/>
                              <a:cs typeface="Times New Roman" panose="02020603050405020304" pitchFamily="18" charset="0"/>
                            </a:rPr>
                            <a:t>Vno</a:t>
                          </a:r>
                          <a:r>
                            <a:rPr lang="en-IN" dirty="0">
                              <a:latin typeface="Times New Roman" panose="02020603050405020304" pitchFamily="18" charset="0"/>
                              <a:cs typeface="Times New Roman" panose="02020603050405020304" pitchFamily="18" charset="0"/>
                            </a:rPr>
                            <a:t>)</a:t>
                          </a:r>
                        </a:p>
                      </a:txBody>
                      <a:tcPr/>
                    </a:tc>
                    <a:tc>
                      <a:txBody>
                        <a:bodyPr/>
                        <a:lstStyle/>
                        <a:p>
                          <a:pPr algn="ctr"/>
                          <a:r>
                            <a:rPr lang="en-IN" dirty="0">
                              <a:latin typeface="Times New Roman" panose="02020603050405020304" pitchFamily="18" charset="0"/>
                              <a:cs typeface="Times New Roman" panose="02020603050405020304" pitchFamily="18" charset="0"/>
                            </a:rPr>
                            <a:t>THD (%)</a:t>
                          </a:r>
                        </a:p>
                      </a:txBody>
                      <a:tcPr/>
                    </a:tc>
                    <a:extLst>
                      <a:ext uri="{0D108BD9-81ED-4DB2-BD59-A6C34878D82A}">
                        <a16:rowId xmlns:a16="http://schemas.microsoft.com/office/drawing/2014/main" val="3420599585"/>
                      </a:ext>
                    </a:extLst>
                  </a:tr>
                  <a:tr h="943351">
                    <a:tc>
                      <a:txBody>
                        <a:bodyPr/>
                        <a:lstStyle/>
                        <a:p>
                          <a:pPr algn="ctr"/>
                          <a:r>
                            <a:rPr lang="en-IN" dirty="0">
                              <a:latin typeface="Times New Roman" panose="02020603050405020304" pitchFamily="18" charset="0"/>
                              <a:cs typeface="Times New Roman" panose="02020603050405020304" pitchFamily="18" charset="0"/>
                            </a:rPr>
                            <a:t>PD SPWM</a:t>
                          </a:r>
                        </a:p>
                      </a:txBody>
                      <a:tcPr/>
                    </a:tc>
                    <a:tc>
                      <a:txBody>
                        <a:bodyPr/>
                        <a:lstStyle/>
                        <a:p>
                          <a:endParaRPr lang="en-US"/>
                        </a:p>
                      </a:txBody>
                      <a:tcPr>
                        <a:blipFill>
                          <a:blip r:embed="rId2"/>
                          <a:stretch>
                            <a:fillRect l="-60442" t="-103871" r="-64056" b="-203226"/>
                          </a:stretch>
                        </a:blipFill>
                      </a:tcPr>
                    </a:tc>
                    <a:tc>
                      <a:txBody>
                        <a:bodyPr/>
                        <a:lstStyle/>
                        <a:p>
                          <a:pPr algn="ctr"/>
                          <a:r>
                            <a:rPr lang="en-US" dirty="0">
                              <a:latin typeface="Times New Roman" panose="02020603050405020304" pitchFamily="18" charset="0"/>
                              <a:cs typeface="Times New Roman" panose="02020603050405020304" pitchFamily="18" charset="0"/>
                            </a:rPr>
                            <a:t>17.25</a:t>
                          </a: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796165212"/>
                      </a:ext>
                    </a:extLst>
                  </a:tr>
                  <a:tr h="935309">
                    <a:tc>
                      <a:txBody>
                        <a:bodyPr/>
                        <a:lstStyle/>
                        <a:p>
                          <a:pPr algn="ctr"/>
                          <a:r>
                            <a:rPr lang="en-IN" dirty="0">
                              <a:latin typeface="Times New Roman" panose="02020603050405020304" pitchFamily="18" charset="0"/>
                              <a:cs typeface="Times New Roman" panose="02020603050405020304" pitchFamily="18" charset="0"/>
                            </a:rPr>
                            <a:t>POD SPWM</a:t>
                          </a:r>
                        </a:p>
                      </a:txBody>
                      <a:tcPr/>
                    </a:tc>
                    <a:tc>
                      <a:txBody>
                        <a:bodyPr/>
                        <a:lstStyle/>
                        <a:p>
                          <a:endParaRPr lang="en-US"/>
                        </a:p>
                      </a:txBody>
                      <a:tcPr>
                        <a:blipFill>
                          <a:blip r:embed="rId2"/>
                          <a:stretch>
                            <a:fillRect l="-60442" t="-206536" r="-64056" b="-105882"/>
                          </a:stretch>
                        </a:blipFill>
                      </a:tcPr>
                    </a:tc>
                    <a:tc>
                      <a:txBody>
                        <a:bodyPr/>
                        <a:lstStyle/>
                        <a:p>
                          <a:pPr algn="ctr"/>
                          <a:r>
                            <a:rPr lang="en-IN" dirty="0">
                              <a:latin typeface="Times New Roman" panose="02020603050405020304" pitchFamily="18" charset="0"/>
                              <a:cs typeface="Times New Roman" panose="02020603050405020304" pitchFamily="18" charset="0"/>
                            </a:rPr>
                            <a:t>30.03</a:t>
                          </a:r>
                        </a:p>
                      </a:txBody>
                      <a:tcPr/>
                    </a:tc>
                    <a:extLst>
                      <a:ext uri="{0D108BD9-81ED-4DB2-BD59-A6C34878D82A}">
                        <a16:rowId xmlns:a16="http://schemas.microsoft.com/office/drawing/2014/main" val="1137297159"/>
                      </a:ext>
                    </a:extLst>
                  </a:tr>
                  <a:tr h="973695">
                    <a:tc>
                      <a:txBody>
                        <a:bodyPr/>
                        <a:lstStyle/>
                        <a:p>
                          <a:pPr algn="ctr"/>
                          <a:r>
                            <a:rPr lang="en-IN" dirty="0">
                              <a:latin typeface="Times New Roman" panose="02020603050405020304" pitchFamily="18" charset="0"/>
                              <a:cs typeface="Times New Roman" panose="02020603050405020304" pitchFamily="18" charset="0"/>
                            </a:rPr>
                            <a:t>APOD SPWM</a:t>
                          </a:r>
                        </a:p>
                      </a:txBody>
                      <a:tcPr/>
                    </a:tc>
                    <a:tc>
                      <a:txBody>
                        <a:bodyPr/>
                        <a:lstStyle/>
                        <a:p>
                          <a:endParaRPr lang="en-US"/>
                        </a:p>
                      </a:txBody>
                      <a:tcPr>
                        <a:blipFill>
                          <a:blip r:embed="rId2"/>
                          <a:stretch>
                            <a:fillRect l="-60442" t="-293125" r="-64056" b="-1250"/>
                          </a:stretch>
                        </a:blipFill>
                      </a:tcPr>
                    </a:tc>
                    <a:tc>
                      <a:txBody>
                        <a:bodyPr/>
                        <a:lstStyle/>
                        <a:p>
                          <a:pPr algn="ctr"/>
                          <a:r>
                            <a:rPr lang="en-IN" dirty="0">
                              <a:latin typeface="Times New Roman" panose="02020603050405020304" pitchFamily="18" charset="0"/>
                              <a:cs typeface="Times New Roman" panose="02020603050405020304" pitchFamily="18" charset="0"/>
                            </a:rPr>
                            <a:t>28.82</a:t>
                          </a:r>
                        </a:p>
                      </a:txBody>
                      <a:tcPr/>
                    </a:tc>
                    <a:extLst>
                      <a:ext uri="{0D108BD9-81ED-4DB2-BD59-A6C34878D82A}">
                        <a16:rowId xmlns:a16="http://schemas.microsoft.com/office/drawing/2014/main" val="1063423456"/>
                      </a:ext>
                    </a:extLst>
                  </a:tr>
                </a:tbl>
              </a:graphicData>
            </a:graphic>
          </p:graphicFrame>
        </mc:Fallback>
      </mc:AlternateContent>
      <p:sp>
        <p:nvSpPr>
          <p:cNvPr id="10" name="TextBox 9">
            <a:extLst>
              <a:ext uri="{FF2B5EF4-FFF2-40B4-BE49-F238E27FC236}">
                <a16:creationId xmlns:a16="http://schemas.microsoft.com/office/drawing/2014/main" id="{5BF194D2-C23C-40EE-99BA-07F384CEB23F}"/>
              </a:ext>
            </a:extLst>
          </p:cNvPr>
          <p:cNvSpPr txBox="1"/>
          <p:nvPr/>
        </p:nvSpPr>
        <p:spPr>
          <a:xfrm>
            <a:off x="4443286" y="863256"/>
            <a:ext cx="6094428" cy="369332"/>
          </a:xfrm>
          <a:prstGeom prst="rect">
            <a:avLst/>
          </a:prstGeom>
          <a:noFill/>
        </p:spPr>
        <p:txBody>
          <a:bodyPr wrap="square">
            <a:spAutoFit/>
          </a:bodyPr>
          <a:lstStyle/>
          <a:p>
            <a:r>
              <a:rPr lang="en-IN" sz="1800" dirty="0">
                <a:effectLst/>
                <a:latin typeface="Times New Roman" panose="02020603050405020304" pitchFamily="18" charset="0"/>
                <a:ea typeface="Calibri" panose="020F0502020204030204" pitchFamily="34" charset="0"/>
              </a:rPr>
              <a:t>Results of </a:t>
            </a:r>
            <a:r>
              <a:rPr lang="en-IN" dirty="0">
                <a:latin typeface="Times New Roman" panose="02020603050405020304" pitchFamily="18" charset="0"/>
                <a:ea typeface="Calibri" panose="020F0502020204030204" pitchFamily="34" charset="0"/>
              </a:rPr>
              <a:t>Five</a:t>
            </a:r>
            <a:r>
              <a:rPr lang="en-IN" sz="1800" dirty="0">
                <a:effectLst/>
                <a:latin typeface="Times New Roman" panose="02020603050405020304" pitchFamily="18" charset="0"/>
                <a:ea typeface="Calibri" panose="020F0502020204030204" pitchFamily="34" charset="0"/>
              </a:rPr>
              <a:t> level Inverter</a:t>
            </a:r>
            <a:endParaRPr lang="en-IN" dirty="0"/>
          </a:p>
        </p:txBody>
      </p:sp>
      <p:sp>
        <p:nvSpPr>
          <p:cNvPr id="7" name="Rectangle 6">
            <a:extLst>
              <a:ext uri="{FF2B5EF4-FFF2-40B4-BE49-F238E27FC236}">
                <a16:creationId xmlns:a16="http://schemas.microsoft.com/office/drawing/2014/main" id="{B7395080-B080-4146-A8CB-D2E41570CEE1}"/>
              </a:ext>
            </a:extLst>
          </p:cNvPr>
          <p:cNvSpPr/>
          <p:nvPr/>
        </p:nvSpPr>
        <p:spPr>
          <a:xfrm>
            <a:off x="430551" y="5856450"/>
            <a:ext cx="11544955" cy="369332"/>
          </a:xfrm>
          <a:prstGeom prst="rect">
            <a:avLst/>
          </a:prstGeom>
          <a:noFill/>
        </p:spPr>
        <p:txBody>
          <a:bodyPr wrap="none" lIns="91440" tIns="45720" rIns="91440" bIns="45720">
            <a:spAutoFit/>
          </a:bodyPr>
          <a:lstStyle/>
          <a:p>
            <a:pPr algn="ctr"/>
            <a:r>
              <a:rPr lang="en-US" b="0" cap="none" spc="0" dirty="0">
                <a:ln w="0"/>
                <a:solidFill>
                  <a:schemeClr val="tx1"/>
                </a:solidFill>
                <a:latin typeface="Times New Roman" panose="02020603050405020304" pitchFamily="18" charset="0"/>
                <a:cs typeface="Times New Roman" panose="02020603050405020304" pitchFamily="18" charset="0"/>
              </a:rPr>
              <a:t>In Both POD and APOD techniques common mode voltage levels are same but compared to POD , APOD offers less THD</a:t>
            </a:r>
          </a:p>
        </p:txBody>
      </p:sp>
    </p:spTree>
    <p:extLst>
      <p:ext uri="{BB962C8B-B14F-4D97-AF65-F5344CB8AC3E}">
        <p14:creationId xmlns:p14="http://schemas.microsoft.com/office/powerpoint/2010/main" val="393696085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76C592-B48A-4B0F-838E-51E9610ED5FE}"/>
              </a:ext>
            </a:extLst>
          </p:cNvPr>
          <p:cNvSpPr>
            <a:spLocks noGrp="1"/>
          </p:cNvSpPr>
          <p:nvPr>
            <p:ph type="title"/>
          </p:nvPr>
        </p:nvSpPr>
        <p:spPr>
          <a:xfrm>
            <a:off x="0" y="0"/>
            <a:ext cx="2602584" cy="587752"/>
          </a:xfrm>
        </p:spPr>
        <p:txBody>
          <a:bodyPr>
            <a:normAutofit/>
          </a:bodyPr>
          <a:lstStyle/>
          <a:p>
            <a:r>
              <a:rPr lang="en-US" sz="2300" b="1" dirty="0">
                <a:latin typeface="Times New Roman" panose="02020603050405020304" pitchFamily="18" charset="0"/>
                <a:cs typeface="Times New Roman" panose="02020603050405020304" pitchFamily="18" charset="0"/>
              </a:rPr>
              <a:t>CONCLUSION</a:t>
            </a:r>
            <a:endParaRPr lang="en-IN" sz="2300" b="1" dirty="0">
              <a:latin typeface="Times New Roman" panose="02020603050405020304" pitchFamily="18" charset="0"/>
              <a:cs typeface="Times New Roman" panose="02020603050405020304" pitchFamily="18" charset="0"/>
            </a:endParaRPr>
          </a:p>
        </p:txBody>
      </p:sp>
      <p:sp>
        <p:nvSpPr>
          <p:cNvPr id="3" name="Slide Number Placeholder 2">
            <a:extLst>
              <a:ext uri="{FF2B5EF4-FFF2-40B4-BE49-F238E27FC236}">
                <a16:creationId xmlns:a16="http://schemas.microsoft.com/office/drawing/2014/main" id="{C616DE41-7BD4-4EFA-A459-CDC701405AC1}"/>
              </a:ext>
            </a:extLst>
          </p:cNvPr>
          <p:cNvSpPr>
            <a:spLocks noGrp="1"/>
          </p:cNvSpPr>
          <p:nvPr>
            <p:ph type="sldNum" sz="quarter" idx="12"/>
          </p:nvPr>
        </p:nvSpPr>
        <p:spPr/>
        <p:txBody>
          <a:bodyPr/>
          <a:lstStyle/>
          <a:p>
            <a:fld id="{DF28FB93-0A08-4E7D-8E63-9EFA29F1E093}" type="slidenum">
              <a:rPr lang="en-US" smtClean="0"/>
              <a:pPr/>
              <a:t>34</a:t>
            </a:fld>
            <a:endParaRPr lang="en-US" dirty="0"/>
          </a:p>
        </p:txBody>
      </p:sp>
      <p:sp>
        <p:nvSpPr>
          <p:cNvPr id="7" name="TextBox 6">
            <a:extLst>
              <a:ext uri="{FF2B5EF4-FFF2-40B4-BE49-F238E27FC236}">
                <a16:creationId xmlns:a16="http://schemas.microsoft.com/office/drawing/2014/main" id="{B9D184F0-C178-4D1B-B901-3F64840DC0DA}"/>
              </a:ext>
            </a:extLst>
          </p:cNvPr>
          <p:cNvSpPr txBox="1"/>
          <p:nvPr/>
        </p:nvSpPr>
        <p:spPr>
          <a:xfrm>
            <a:off x="116733" y="971220"/>
            <a:ext cx="4562272" cy="3787383"/>
          </a:xfrm>
          <a:prstGeom prst="rect">
            <a:avLst/>
          </a:prstGeom>
          <a:noFill/>
        </p:spPr>
        <p:txBody>
          <a:bodyPr wrap="square">
            <a:spAutoFit/>
          </a:bodyPr>
          <a:lstStyle/>
          <a:p>
            <a:pPr algn="just">
              <a:lnSpc>
                <a:spcPct val="150000"/>
              </a:lnSpc>
              <a:spcAft>
                <a:spcPts val="800"/>
              </a:spcAft>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In this project Simulation of Two level, Three level, Four level and Five level Inverter employing different carrier based pulse width modulation techniques such as PD, POD and APOD is implemented. The analysis and variation of Total Harmonic Distortion (</a:t>
            </a: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THD</a:t>
            </a: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 and Common Mode Voltage (CMV) of different Multilevel Inverters topologies are plotted and tabulated. </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p:txBody>
      </p:sp>
      <mc:AlternateContent xmlns:mc="http://schemas.openxmlformats.org/markup-compatibility/2006" xmlns:a14="http://schemas.microsoft.com/office/drawing/2010/main">
        <mc:Choice Requires="a14">
          <p:graphicFrame>
            <p:nvGraphicFramePr>
              <p:cNvPr id="4" name="Table 5">
                <a:extLst>
                  <a:ext uri="{FF2B5EF4-FFF2-40B4-BE49-F238E27FC236}">
                    <a16:creationId xmlns:a16="http://schemas.microsoft.com/office/drawing/2014/main" id="{87B22071-604E-4590-AF7C-B028A82FCE5C}"/>
                  </a:ext>
                </a:extLst>
              </p:cNvPr>
              <p:cNvGraphicFramePr>
                <a:graphicFrameLocks noGrp="1"/>
              </p:cNvGraphicFramePr>
              <p:nvPr>
                <p:extLst>
                  <p:ext uri="{D42A27DB-BD31-4B8C-83A1-F6EECF244321}">
                    <p14:modId xmlns:p14="http://schemas.microsoft.com/office/powerpoint/2010/main" val="1375916782"/>
                  </p:ext>
                </p:extLst>
              </p:nvPr>
            </p:nvGraphicFramePr>
            <p:xfrm>
              <a:off x="4775203" y="195453"/>
              <a:ext cx="7416797" cy="6467094"/>
            </p:xfrm>
            <a:graphic>
              <a:graphicData uri="http://schemas.openxmlformats.org/drawingml/2006/table">
                <a:tbl>
                  <a:tblPr firstRow="1" bandRow="1">
                    <a:tableStyleId>{073A0DAA-6AF3-43AB-8588-CEC1D06C72B9}</a:tableStyleId>
                  </a:tblPr>
                  <a:tblGrid>
                    <a:gridCol w="1104873">
                      <a:extLst>
                        <a:ext uri="{9D8B030D-6E8A-4147-A177-3AD203B41FA5}">
                          <a16:colId xmlns:a16="http://schemas.microsoft.com/office/drawing/2014/main" val="1326032001"/>
                        </a:ext>
                      </a:extLst>
                    </a:gridCol>
                    <a:gridCol w="1493490">
                      <a:extLst>
                        <a:ext uri="{9D8B030D-6E8A-4147-A177-3AD203B41FA5}">
                          <a16:colId xmlns:a16="http://schemas.microsoft.com/office/drawing/2014/main" val="438354425"/>
                        </a:ext>
                      </a:extLst>
                    </a:gridCol>
                    <a:gridCol w="3366615">
                      <a:extLst>
                        <a:ext uri="{9D8B030D-6E8A-4147-A177-3AD203B41FA5}">
                          <a16:colId xmlns:a16="http://schemas.microsoft.com/office/drawing/2014/main" val="1991541408"/>
                        </a:ext>
                      </a:extLst>
                    </a:gridCol>
                    <a:gridCol w="1451819">
                      <a:extLst>
                        <a:ext uri="{9D8B030D-6E8A-4147-A177-3AD203B41FA5}">
                          <a16:colId xmlns:a16="http://schemas.microsoft.com/office/drawing/2014/main" val="4102904932"/>
                        </a:ext>
                      </a:extLst>
                    </a:gridCol>
                  </a:tblGrid>
                  <a:tr h="1006904">
                    <a:tc>
                      <a:txBody>
                        <a:bodyPr/>
                        <a:lstStyle/>
                        <a:p>
                          <a:pPr algn="ctr"/>
                          <a:r>
                            <a:rPr lang="en-IN" sz="1600" dirty="0">
                              <a:latin typeface="Times New Roman" panose="02020603050405020304" pitchFamily="18" charset="0"/>
                              <a:cs typeface="Times New Roman" panose="02020603050405020304" pitchFamily="18" charset="0"/>
                            </a:rPr>
                            <a:t>LEVEL</a:t>
                          </a:r>
                        </a:p>
                      </a:txBody>
                      <a:tcPr/>
                    </a:tc>
                    <a:tc>
                      <a:txBody>
                        <a:bodyPr/>
                        <a:lstStyle/>
                        <a:p>
                          <a:pPr algn="ctr"/>
                          <a:r>
                            <a:rPr lang="en-IN" sz="1600" dirty="0">
                              <a:latin typeface="Times New Roman" panose="02020603050405020304" pitchFamily="18" charset="0"/>
                              <a:cs typeface="Times New Roman" panose="02020603050405020304" pitchFamily="18" charset="0"/>
                            </a:rPr>
                            <a:t>SPWM </a:t>
                          </a:r>
                        </a:p>
                        <a:p>
                          <a:pPr algn="ctr"/>
                          <a:r>
                            <a:rPr lang="en-IN" sz="1600" dirty="0">
                              <a:latin typeface="Times New Roman" panose="02020603050405020304" pitchFamily="18" charset="0"/>
                              <a:cs typeface="Times New Roman" panose="02020603050405020304" pitchFamily="18" charset="0"/>
                            </a:rPr>
                            <a:t>TECHNIQUE</a:t>
                          </a:r>
                        </a:p>
                      </a:txBody>
                      <a:tcPr/>
                    </a:tc>
                    <a:tc>
                      <a:txBody>
                        <a:bodyPr/>
                        <a:lstStyle/>
                        <a:p>
                          <a:pPr algn="ctr"/>
                          <a:r>
                            <a:rPr lang="en-IN" sz="1600" dirty="0">
                              <a:latin typeface="Times New Roman" panose="02020603050405020304" pitchFamily="18" charset="0"/>
                              <a:cs typeface="Times New Roman" panose="02020603050405020304" pitchFamily="18" charset="0"/>
                            </a:rPr>
                            <a:t>COMMON MODE VOLTAGE</a:t>
                          </a:r>
                        </a:p>
                        <a:p>
                          <a:pPr algn="ctr"/>
                          <a:r>
                            <a:rPr lang="en-IN" sz="1600" dirty="0">
                              <a:latin typeface="Times New Roman" panose="02020603050405020304" pitchFamily="18" charset="0"/>
                              <a:cs typeface="Times New Roman" panose="02020603050405020304" pitchFamily="18" charset="0"/>
                            </a:rPr>
                            <a:t> (</a:t>
                          </a:r>
                          <a:r>
                            <a:rPr lang="en-IN" sz="1600" dirty="0" err="1">
                              <a:latin typeface="Times New Roman" panose="02020603050405020304" pitchFamily="18" charset="0"/>
                              <a:cs typeface="Times New Roman" panose="02020603050405020304" pitchFamily="18" charset="0"/>
                            </a:rPr>
                            <a:t>Vno</a:t>
                          </a:r>
                          <a:r>
                            <a:rPr lang="en-IN" sz="1600" dirty="0">
                              <a:latin typeface="Times New Roman" panose="02020603050405020304" pitchFamily="18" charset="0"/>
                              <a:cs typeface="Times New Roman" panose="02020603050405020304" pitchFamily="18" charset="0"/>
                            </a:rPr>
                            <a:t>)</a:t>
                          </a:r>
                        </a:p>
                      </a:txBody>
                      <a:tcPr/>
                    </a:tc>
                    <a:tc>
                      <a:txBody>
                        <a:bodyPr/>
                        <a:lstStyle/>
                        <a:p>
                          <a:pPr algn="ctr"/>
                          <a:r>
                            <a:rPr lang="en-IN" sz="1600" dirty="0">
                              <a:latin typeface="Times New Roman" panose="02020603050405020304" pitchFamily="18" charset="0"/>
                              <a:cs typeface="Times New Roman" panose="02020603050405020304" pitchFamily="18" charset="0"/>
                            </a:rPr>
                            <a:t>THD(%)</a:t>
                          </a:r>
                        </a:p>
                        <a:p>
                          <a:pPr algn="ctr"/>
                          <a:r>
                            <a:rPr lang="en-IN" sz="1600" dirty="0">
                              <a:latin typeface="Times New Roman" panose="02020603050405020304" pitchFamily="18" charset="0"/>
                              <a:cs typeface="Times New Roman" panose="02020603050405020304" pitchFamily="18" charset="0"/>
                            </a:rPr>
                            <a:t>LINE VOLTAGE</a:t>
                          </a:r>
                        </a:p>
                        <a:p>
                          <a:pPr algn="ctr"/>
                          <a:r>
                            <a:rPr lang="en-IN" sz="1600" dirty="0">
                              <a:latin typeface="Times New Roman" panose="02020603050405020304" pitchFamily="18" charset="0"/>
                              <a:cs typeface="Times New Roman" panose="02020603050405020304" pitchFamily="18" charset="0"/>
                            </a:rPr>
                            <a:t>(</a:t>
                          </a:r>
                          <a:r>
                            <a:rPr lang="en-IN" sz="1600" dirty="0" err="1">
                              <a:latin typeface="Times New Roman" panose="02020603050405020304" pitchFamily="18" charset="0"/>
                              <a:cs typeface="Times New Roman" panose="02020603050405020304" pitchFamily="18" charset="0"/>
                            </a:rPr>
                            <a:t>Vab</a:t>
                          </a:r>
                          <a:r>
                            <a:rPr lang="en-IN" sz="1600" dirty="0">
                              <a:latin typeface="Times New Roman" panose="02020603050405020304" pitchFamily="18" charset="0"/>
                              <a:cs typeface="Times New Roman" panose="02020603050405020304" pitchFamily="18" charset="0"/>
                            </a:rPr>
                            <a:t>)</a:t>
                          </a:r>
                        </a:p>
                      </a:txBody>
                      <a:tcPr/>
                    </a:tc>
                    <a:extLst>
                      <a:ext uri="{0D108BD9-81ED-4DB2-BD59-A6C34878D82A}">
                        <a16:rowId xmlns:a16="http://schemas.microsoft.com/office/drawing/2014/main" val="800703511"/>
                      </a:ext>
                    </a:extLst>
                  </a:tr>
                  <a:tr h="417745">
                    <a:tc>
                      <a:txBody>
                        <a:bodyPr/>
                        <a:lstStyle/>
                        <a:p>
                          <a:pPr algn="ctr"/>
                          <a:r>
                            <a:rPr lang="en-IN" sz="1600" dirty="0">
                              <a:latin typeface="Times New Roman" panose="02020603050405020304" pitchFamily="18" charset="0"/>
                              <a:cs typeface="Times New Roman" panose="02020603050405020304" pitchFamily="18" charset="0"/>
                            </a:rPr>
                            <a:t>TWO </a:t>
                          </a:r>
                        </a:p>
                      </a:txBody>
                      <a:tcPr/>
                    </a:tc>
                    <a:tc>
                      <a:txBody>
                        <a:bodyPr/>
                        <a:lstStyle/>
                        <a:p>
                          <a:pPr algn="ctr"/>
                          <a:r>
                            <a:rPr lang="en-IN" sz="1600" dirty="0">
                              <a:latin typeface="Times New Roman" panose="02020603050405020304" pitchFamily="18" charset="0"/>
                              <a:cs typeface="Times New Roman" panose="02020603050405020304" pitchFamily="18" charset="0"/>
                            </a:rPr>
                            <a:t>PD</a:t>
                          </a:r>
                        </a:p>
                      </a:txBody>
                      <a:tcPr/>
                    </a:tc>
                    <a:tc>
                      <a:txBody>
                        <a:bodyPr/>
                        <a:lstStyle/>
                        <a:p>
                          <a:pPr algn="ctr"/>
                          <a:r>
                            <a:rPr lang="en-IN" sz="1600" kern="1200" dirty="0">
                              <a:solidFill>
                                <a:schemeClr val="dk1"/>
                              </a:solidFill>
                              <a:effectLst/>
                              <a:latin typeface="Times New Roman" panose="02020603050405020304" pitchFamily="18" charset="0"/>
                              <a:ea typeface="+mn-ea"/>
                              <a:cs typeface="Times New Roman" panose="02020603050405020304" pitchFamily="18" charset="0"/>
                            </a:rPr>
                            <a:t> 0, </a:t>
                          </a:r>
                          <a14:m>
                            <m:oMath xmlns:m="http://schemas.openxmlformats.org/officeDocument/2006/math">
                              <m:f>
                                <m:fPr>
                                  <m:ctrlPr>
                                    <a:rPr lang="en-IN" sz="1600" i="1" kern="1200">
                                      <a:solidFill>
                                        <a:schemeClr val="dk1"/>
                                      </a:solidFill>
                                      <a:effectLst/>
                                      <a:latin typeface="Cambria Math" panose="02040503050406030204" pitchFamily="18" charset="0"/>
                                      <a:ea typeface="+mn-ea"/>
                                      <a:cs typeface="+mn-cs"/>
                                    </a:rPr>
                                  </m:ctrlPr>
                                </m:fPr>
                                <m:num>
                                  <m:sSub>
                                    <m:sSubPr>
                                      <m:ctrlPr>
                                        <a:rPr lang="en-IN" sz="1600" i="1" kern="1200">
                                          <a:solidFill>
                                            <a:schemeClr val="dk1"/>
                                          </a:solidFill>
                                          <a:effectLst/>
                                          <a:latin typeface="Cambria Math" panose="02040503050406030204" pitchFamily="18" charset="0"/>
                                          <a:ea typeface="+mn-ea"/>
                                          <a:cs typeface="+mn-cs"/>
                                        </a:rPr>
                                      </m:ctrlPr>
                                    </m:sSubPr>
                                    <m:e>
                                      <m:r>
                                        <m:rPr>
                                          <m:sty m:val="p"/>
                                        </m:rPr>
                                        <a:rPr lang="en-IN" sz="1600" kern="1200">
                                          <a:solidFill>
                                            <a:schemeClr val="dk1"/>
                                          </a:solidFill>
                                          <a:effectLst/>
                                          <a:latin typeface="Cambria Math" panose="02040503050406030204" pitchFamily="18" charset="0"/>
                                          <a:ea typeface="+mn-ea"/>
                                          <a:cs typeface="+mn-cs"/>
                                        </a:rPr>
                                        <m:t>V</m:t>
                                      </m:r>
                                    </m:e>
                                    <m:sub>
                                      <m:r>
                                        <m:rPr>
                                          <m:sty m:val="p"/>
                                        </m:rPr>
                                        <a:rPr lang="en-IN" sz="1600" kern="1200">
                                          <a:solidFill>
                                            <a:schemeClr val="dk1"/>
                                          </a:solidFill>
                                          <a:effectLst/>
                                          <a:latin typeface="Cambria Math" panose="02040503050406030204" pitchFamily="18" charset="0"/>
                                          <a:ea typeface="+mn-ea"/>
                                          <a:cs typeface="+mn-cs"/>
                                        </a:rPr>
                                        <m:t>DC</m:t>
                                      </m:r>
                                    </m:sub>
                                  </m:sSub>
                                </m:num>
                                <m:den>
                                  <m:r>
                                    <a:rPr lang="en-IN" sz="1600" kern="1200">
                                      <a:solidFill>
                                        <a:schemeClr val="dk1"/>
                                      </a:solidFill>
                                      <a:effectLst/>
                                      <a:latin typeface="Cambria Math" panose="02040503050406030204" pitchFamily="18" charset="0"/>
                                      <a:ea typeface="+mn-ea"/>
                                      <a:cs typeface="+mn-cs"/>
                                    </a:rPr>
                                    <m:t>3</m:t>
                                  </m:r>
                                </m:den>
                              </m:f>
                            </m:oMath>
                          </a14:m>
                          <a:r>
                            <a:rPr lang="en-IN" sz="1600" kern="1200" dirty="0">
                              <a:solidFill>
                                <a:schemeClr val="dk1"/>
                              </a:solidFill>
                              <a:effectLst/>
                              <a:latin typeface="Times New Roman" panose="02020603050405020304" pitchFamily="18" charset="0"/>
                              <a:ea typeface="+mn-ea"/>
                              <a:cs typeface="Times New Roman" panose="02020603050405020304" pitchFamily="18" charset="0"/>
                            </a:rPr>
                            <a:t> , </a:t>
                          </a:r>
                          <a14:m>
                            <m:oMath xmlns:m="http://schemas.openxmlformats.org/officeDocument/2006/math">
                              <m:f>
                                <m:fPr>
                                  <m:ctrlPr>
                                    <a:rPr lang="en-IN" sz="1600" i="1" kern="1200">
                                      <a:solidFill>
                                        <a:schemeClr val="dk1"/>
                                      </a:solidFill>
                                      <a:effectLst/>
                                      <a:latin typeface="Cambria Math" panose="02040503050406030204" pitchFamily="18" charset="0"/>
                                      <a:ea typeface="+mn-ea"/>
                                      <a:cs typeface="+mn-cs"/>
                                    </a:rPr>
                                  </m:ctrlPr>
                                </m:fPr>
                                <m:num>
                                  <m:r>
                                    <a:rPr lang="en-IN" sz="1600" kern="1200">
                                      <a:solidFill>
                                        <a:schemeClr val="dk1"/>
                                      </a:solidFill>
                                      <a:effectLst/>
                                      <a:latin typeface="Cambria Math" panose="02040503050406030204" pitchFamily="18" charset="0"/>
                                      <a:ea typeface="+mn-ea"/>
                                      <a:cs typeface="+mn-cs"/>
                                    </a:rPr>
                                    <m:t>2</m:t>
                                  </m:r>
                                  <m:sSub>
                                    <m:sSubPr>
                                      <m:ctrlPr>
                                        <a:rPr lang="en-IN" sz="1600" i="1" kern="1200">
                                          <a:solidFill>
                                            <a:schemeClr val="dk1"/>
                                          </a:solidFill>
                                          <a:effectLst/>
                                          <a:latin typeface="Cambria Math" panose="02040503050406030204" pitchFamily="18" charset="0"/>
                                          <a:ea typeface="+mn-ea"/>
                                          <a:cs typeface="+mn-cs"/>
                                        </a:rPr>
                                      </m:ctrlPr>
                                    </m:sSubPr>
                                    <m:e>
                                      <m:r>
                                        <m:rPr>
                                          <m:sty m:val="p"/>
                                        </m:rPr>
                                        <a:rPr lang="en-IN" sz="1600" kern="1200">
                                          <a:solidFill>
                                            <a:schemeClr val="dk1"/>
                                          </a:solidFill>
                                          <a:effectLst/>
                                          <a:latin typeface="Cambria Math" panose="02040503050406030204" pitchFamily="18" charset="0"/>
                                          <a:ea typeface="+mn-ea"/>
                                          <a:cs typeface="+mn-cs"/>
                                        </a:rPr>
                                        <m:t>V</m:t>
                                      </m:r>
                                    </m:e>
                                    <m:sub>
                                      <m:r>
                                        <m:rPr>
                                          <m:sty m:val="p"/>
                                        </m:rPr>
                                        <a:rPr lang="en-IN" sz="1600" kern="1200">
                                          <a:solidFill>
                                            <a:schemeClr val="dk1"/>
                                          </a:solidFill>
                                          <a:effectLst/>
                                          <a:latin typeface="Cambria Math" panose="02040503050406030204" pitchFamily="18" charset="0"/>
                                          <a:ea typeface="+mn-ea"/>
                                          <a:cs typeface="+mn-cs"/>
                                        </a:rPr>
                                        <m:t>DC</m:t>
                                      </m:r>
                                    </m:sub>
                                  </m:sSub>
                                </m:num>
                                <m:den>
                                  <m:r>
                                    <a:rPr lang="en-IN" sz="1600" kern="1200">
                                      <a:solidFill>
                                        <a:schemeClr val="dk1"/>
                                      </a:solidFill>
                                      <a:effectLst/>
                                      <a:latin typeface="Cambria Math" panose="02040503050406030204" pitchFamily="18" charset="0"/>
                                      <a:ea typeface="+mn-ea"/>
                                      <a:cs typeface="+mn-cs"/>
                                    </a:rPr>
                                    <m:t>3</m:t>
                                  </m:r>
                                </m:den>
                              </m:f>
                            </m:oMath>
                          </a14:m>
                          <a:r>
                            <a:rPr lang="en-IN" sz="1600" kern="1200" dirty="0">
                              <a:solidFill>
                                <a:schemeClr val="dk1"/>
                              </a:solidFill>
                              <a:effectLst/>
                              <a:latin typeface="Times New Roman" panose="02020603050405020304" pitchFamily="18" charset="0"/>
                              <a:ea typeface="+mn-ea"/>
                              <a:cs typeface="Times New Roman" panose="02020603050405020304" pitchFamily="18" charset="0"/>
                            </a:rPr>
                            <a:t> , </a:t>
                          </a:r>
                          <a14:m>
                            <m:oMath xmlns:m="http://schemas.openxmlformats.org/officeDocument/2006/math">
                              <m:sSub>
                                <m:sSubPr>
                                  <m:ctrlPr>
                                    <a:rPr lang="en-IN" sz="1600" i="1" kern="1200">
                                      <a:solidFill>
                                        <a:schemeClr val="dk1"/>
                                      </a:solidFill>
                                      <a:effectLst/>
                                      <a:latin typeface="Cambria Math" panose="02040503050406030204" pitchFamily="18" charset="0"/>
                                      <a:ea typeface="+mn-ea"/>
                                      <a:cs typeface="+mn-cs"/>
                                    </a:rPr>
                                  </m:ctrlPr>
                                </m:sSubPr>
                                <m:e>
                                  <m:r>
                                    <m:rPr>
                                      <m:sty m:val="p"/>
                                    </m:rPr>
                                    <a:rPr lang="en-IN" sz="1600" kern="1200">
                                      <a:solidFill>
                                        <a:schemeClr val="dk1"/>
                                      </a:solidFill>
                                      <a:effectLst/>
                                      <a:latin typeface="Cambria Math" panose="02040503050406030204" pitchFamily="18" charset="0"/>
                                      <a:ea typeface="+mn-ea"/>
                                      <a:cs typeface="+mn-cs"/>
                                    </a:rPr>
                                    <m:t>V</m:t>
                                  </m:r>
                                </m:e>
                                <m:sub>
                                  <m:r>
                                    <m:rPr>
                                      <m:sty m:val="p"/>
                                    </m:rPr>
                                    <a:rPr lang="en-IN" sz="1600" kern="1200">
                                      <a:solidFill>
                                        <a:schemeClr val="dk1"/>
                                      </a:solidFill>
                                      <a:effectLst/>
                                      <a:latin typeface="Cambria Math" panose="02040503050406030204" pitchFamily="18" charset="0"/>
                                      <a:ea typeface="+mn-ea"/>
                                      <a:cs typeface="+mn-cs"/>
                                    </a:rPr>
                                    <m:t>DC</m:t>
                                  </m:r>
                                </m:sub>
                              </m:sSub>
                            </m:oMath>
                          </a14:m>
                          <a:endParaRPr lang="en-IN" sz="1600" dirty="0">
                            <a:latin typeface="Times New Roman" panose="02020603050405020304" pitchFamily="18" charset="0"/>
                            <a:cs typeface="Times New Roman" panose="02020603050405020304" pitchFamily="18" charset="0"/>
                          </a:endParaRPr>
                        </a:p>
                      </a:txBody>
                      <a:tcPr/>
                    </a:tc>
                    <a:tc>
                      <a:txBody>
                        <a:bodyPr/>
                        <a:lstStyle/>
                        <a:p>
                          <a:pPr algn="ctr"/>
                          <a:r>
                            <a:rPr lang="en-IN" sz="1600" dirty="0">
                              <a:latin typeface="Times New Roman" panose="02020603050405020304" pitchFamily="18" charset="0"/>
                              <a:cs typeface="Times New Roman" panose="02020603050405020304" pitchFamily="18" charset="0"/>
                            </a:rPr>
                            <a:t>79.43</a:t>
                          </a:r>
                        </a:p>
                      </a:txBody>
                      <a:tcPr/>
                    </a:tc>
                    <a:extLst>
                      <a:ext uri="{0D108BD9-81ED-4DB2-BD59-A6C34878D82A}">
                        <a16:rowId xmlns:a16="http://schemas.microsoft.com/office/drawing/2014/main" val="2993135066"/>
                      </a:ext>
                    </a:extLst>
                  </a:tr>
                  <a:tr h="417985">
                    <a:tc rowSpan="2">
                      <a:txBody>
                        <a:bodyPr/>
                        <a:lstStyle/>
                        <a:p>
                          <a:pPr algn="ctr"/>
                          <a:r>
                            <a:rPr lang="en-IN" sz="1600" dirty="0">
                              <a:latin typeface="Times New Roman" panose="02020603050405020304" pitchFamily="18" charset="0"/>
                              <a:cs typeface="Times New Roman" panose="02020603050405020304" pitchFamily="18" charset="0"/>
                            </a:rPr>
                            <a:t>THREE</a:t>
                          </a:r>
                        </a:p>
                      </a:txBody>
                      <a:tcPr/>
                    </a:tc>
                    <a:tc>
                      <a:txBody>
                        <a:bodyPr/>
                        <a:lstStyle/>
                        <a:p>
                          <a:pPr algn="ctr"/>
                          <a:r>
                            <a:rPr lang="en-IN" sz="1600" dirty="0">
                              <a:latin typeface="Times New Roman" panose="02020603050405020304" pitchFamily="18" charset="0"/>
                              <a:cs typeface="Times New Roman" panose="02020603050405020304" pitchFamily="18" charset="0"/>
                            </a:rPr>
                            <a:t>PD</a:t>
                          </a:r>
                        </a:p>
                      </a:txBody>
                      <a:tcPr>
                        <a:lnB w="12700" cap="flat" cmpd="sng" algn="ctr">
                          <a:solidFill>
                            <a:schemeClr val="tx1"/>
                          </a:solidFill>
                          <a:prstDash val="solid"/>
                          <a:round/>
                          <a:headEnd type="none" w="med" len="med"/>
                          <a:tailEnd type="none" w="med" len="med"/>
                        </a:lnB>
                      </a:tcPr>
                    </a:tc>
                    <a:tc>
                      <a:txBody>
                        <a:bodyPr/>
                        <a:lstStyle/>
                        <a:p>
                          <a:pPr algn="ctr"/>
                          <a14:m>
                            <m:oMath xmlns:m="http://schemas.openxmlformats.org/officeDocument/2006/math">
                              <m:f>
                                <m:fPr>
                                  <m:ctrlPr>
                                    <a:rPr lang="en-IN" sz="1600" i="1" smtClean="0">
                                      <a:effectLst/>
                                      <a:latin typeface="Cambria Math" panose="02040503050406030204" pitchFamily="18" charset="0"/>
                                      <a:ea typeface="Times New Roman" panose="02020603050405020304" pitchFamily="18" charset="0"/>
                                      <a:cs typeface="Times New Roman" panose="02020603050405020304" pitchFamily="18" charset="0"/>
                                    </a:rPr>
                                  </m:ctrlPr>
                                </m:fPr>
                                <m:num>
                                  <m:sSub>
                                    <m:sSubPr>
                                      <m:ctrlPr>
                                        <a:rPr lang="en-IN" sz="1600" i="1">
                                          <a:effectLst/>
                                          <a:latin typeface="Cambria Math" panose="02040503050406030204" pitchFamily="18" charset="0"/>
                                          <a:ea typeface="Times New Roman" panose="02020603050405020304" pitchFamily="18" charset="0"/>
                                          <a:cs typeface="Times New Roman" panose="02020603050405020304" pitchFamily="18" charset="0"/>
                                        </a:rPr>
                                      </m:ctrlPr>
                                    </m:sSubPr>
                                    <m:e>
                                      <m:r>
                                        <m:rPr>
                                          <m:sty m:val="p"/>
                                        </m:rPr>
                                        <a:rPr lang="en-IN" sz="1600">
                                          <a:effectLst/>
                                          <a:latin typeface="Cambria Math" panose="02040503050406030204" pitchFamily="18" charset="0"/>
                                          <a:ea typeface="Times New Roman" panose="02020603050405020304" pitchFamily="18" charset="0"/>
                                          <a:cs typeface="Times New Roman" panose="02020603050405020304" pitchFamily="18" charset="0"/>
                                        </a:rPr>
                                        <m:t>V</m:t>
                                      </m:r>
                                    </m:e>
                                    <m:sub>
                                      <m:r>
                                        <m:rPr>
                                          <m:sty m:val="p"/>
                                        </m:rPr>
                                        <a:rPr lang="en-IN" sz="1600">
                                          <a:effectLst/>
                                          <a:latin typeface="Cambria Math" panose="02040503050406030204" pitchFamily="18" charset="0"/>
                                          <a:ea typeface="Times New Roman" panose="02020603050405020304" pitchFamily="18" charset="0"/>
                                          <a:cs typeface="Times New Roman" panose="02020603050405020304" pitchFamily="18" charset="0"/>
                                        </a:rPr>
                                        <m:t>DC</m:t>
                                      </m:r>
                                    </m:sub>
                                  </m:sSub>
                                </m:num>
                                <m:den>
                                  <m:r>
                                    <a:rPr lang="en-IN" sz="1600">
                                      <a:effectLst/>
                                      <a:latin typeface="Cambria Math" panose="02040503050406030204" pitchFamily="18" charset="0"/>
                                      <a:ea typeface="Times New Roman" panose="02020603050405020304" pitchFamily="18" charset="0"/>
                                      <a:cs typeface="Times New Roman" panose="02020603050405020304" pitchFamily="18" charset="0"/>
                                    </a:rPr>
                                    <m:t>6</m:t>
                                  </m:r>
                                </m:den>
                              </m:f>
                            </m:oMath>
                          </a14:m>
                          <a:r>
                            <a:rPr lang="en-IN" sz="1600" dirty="0">
                              <a:effectLst/>
                              <a:latin typeface="Times New Roman" panose="02020603050405020304" pitchFamily="18" charset="0"/>
                              <a:ea typeface="Times New Roman" panose="02020603050405020304" pitchFamily="18" charset="0"/>
                              <a:cs typeface="Times New Roman" panose="02020603050405020304" pitchFamily="18" charset="0"/>
                            </a:rPr>
                            <a:t> , </a:t>
                          </a:r>
                          <a14:m>
                            <m:oMath xmlns:m="http://schemas.openxmlformats.org/officeDocument/2006/math">
                              <m:f>
                                <m:fPr>
                                  <m:ctrlPr>
                                    <a:rPr lang="en-IN" sz="1600" i="1">
                                      <a:effectLst/>
                                      <a:latin typeface="Cambria Math" panose="02040503050406030204" pitchFamily="18" charset="0"/>
                                      <a:ea typeface="Times New Roman" panose="02020603050405020304" pitchFamily="18" charset="0"/>
                                      <a:cs typeface="Times New Roman" panose="02020603050405020304" pitchFamily="18" charset="0"/>
                                    </a:rPr>
                                  </m:ctrlPr>
                                </m:fPr>
                                <m:num>
                                  <m:sSub>
                                    <m:sSubPr>
                                      <m:ctrlPr>
                                        <a:rPr lang="en-IN" sz="1600" i="1">
                                          <a:effectLst/>
                                          <a:latin typeface="Cambria Math" panose="02040503050406030204" pitchFamily="18" charset="0"/>
                                          <a:ea typeface="Times New Roman" panose="02020603050405020304" pitchFamily="18" charset="0"/>
                                          <a:cs typeface="Times New Roman" panose="02020603050405020304" pitchFamily="18" charset="0"/>
                                        </a:rPr>
                                      </m:ctrlPr>
                                    </m:sSubPr>
                                    <m:e>
                                      <m:r>
                                        <m:rPr>
                                          <m:sty m:val="p"/>
                                        </m:rPr>
                                        <a:rPr lang="en-IN" sz="1600">
                                          <a:effectLst/>
                                          <a:latin typeface="Cambria Math" panose="02040503050406030204" pitchFamily="18" charset="0"/>
                                          <a:ea typeface="Times New Roman" panose="02020603050405020304" pitchFamily="18" charset="0"/>
                                          <a:cs typeface="Times New Roman" panose="02020603050405020304" pitchFamily="18" charset="0"/>
                                        </a:rPr>
                                        <m:t>V</m:t>
                                      </m:r>
                                    </m:e>
                                    <m:sub>
                                      <m:r>
                                        <m:rPr>
                                          <m:sty m:val="p"/>
                                        </m:rPr>
                                        <a:rPr lang="en-IN" sz="1600">
                                          <a:effectLst/>
                                          <a:latin typeface="Cambria Math" panose="02040503050406030204" pitchFamily="18" charset="0"/>
                                          <a:ea typeface="Times New Roman" panose="02020603050405020304" pitchFamily="18" charset="0"/>
                                          <a:cs typeface="Times New Roman" panose="02020603050405020304" pitchFamily="18" charset="0"/>
                                        </a:rPr>
                                        <m:t>DC</m:t>
                                      </m:r>
                                    </m:sub>
                                  </m:sSub>
                                </m:num>
                                <m:den>
                                  <m:r>
                                    <a:rPr lang="en-IN" sz="1600">
                                      <a:effectLst/>
                                      <a:latin typeface="Cambria Math" panose="02040503050406030204" pitchFamily="18" charset="0"/>
                                      <a:ea typeface="Times New Roman" panose="02020603050405020304" pitchFamily="18" charset="0"/>
                                      <a:cs typeface="Times New Roman" panose="02020603050405020304" pitchFamily="18" charset="0"/>
                                    </a:rPr>
                                    <m:t>3</m:t>
                                  </m:r>
                                </m:den>
                              </m:f>
                              <m:r>
                                <a:rPr lang="en-IN" sz="1600" i="1">
                                  <a:effectLst/>
                                  <a:latin typeface="Cambria Math" panose="02040503050406030204" pitchFamily="18" charset="0"/>
                                  <a:ea typeface="Times New Roman" panose="02020603050405020304" pitchFamily="18" charset="0"/>
                                  <a:cs typeface="Times New Roman" panose="02020603050405020304" pitchFamily="18" charset="0"/>
                                </a:rPr>
                                <m:t>, </m:t>
                              </m:r>
                              <m:f>
                                <m:fPr>
                                  <m:ctrlPr>
                                    <a:rPr lang="en-IN" sz="1600" i="1">
                                      <a:effectLst/>
                                      <a:latin typeface="Cambria Math" panose="02040503050406030204" pitchFamily="18" charset="0"/>
                                      <a:ea typeface="Times New Roman" panose="02020603050405020304" pitchFamily="18" charset="0"/>
                                      <a:cs typeface="Times New Roman" panose="02020603050405020304" pitchFamily="18" charset="0"/>
                                    </a:rPr>
                                  </m:ctrlPr>
                                </m:fPr>
                                <m:num>
                                  <m:r>
                                    <a:rPr lang="en-IN" sz="1600">
                                      <a:effectLst/>
                                      <a:latin typeface="Cambria Math" panose="02040503050406030204" pitchFamily="18" charset="0"/>
                                      <a:ea typeface="Times New Roman" panose="02020603050405020304" pitchFamily="18" charset="0"/>
                                      <a:cs typeface="Times New Roman" panose="02020603050405020304" pitchFamily="18" charset="0"/>
                                    </a:rPr>
                                    <m:t>2</m:t>
                                  </m:r>
                                  <m:sSub>
                                    <m:sSubPr>
                                      <m:ctrlPr>
                                        <a:rPr lang="en-IN" sz="1600" i="1">
                                          <a:effectLst/>
                                          <a:latin typeface="Cambria Math" panose="02040503050406030204" pitchFamily="18" charset="0"/>
                                          <a:ea typeface="Times New Roman" panose="02020603050405020304" pitchFamily="18" charset="0"/>
                                          <a:cs typeface="Times New Roman" panose="02020603050405020304" pitchFamily="18" charset="0"/>
                                        </a:rPr>
                                      </m:ctrlPr>
                                    </m:sSubPr>
                                    <m:e>
                                      <m:r>
                                        <m:rPr>
                                          <m:sty m:val="p"/>
                                        </m:rPr>
                                        <a:rPr lang="en-IN" sz="1600">
                                          <a:effectLst/>
                                          <a:latin typeface="Cambria Math" panose="02040503050406030204" pitchFamily="18" charset="0"/>
                                          <a:ea typeface="Times New Roman" panose="02020603050405020304" pitchFamily="18" charset="0"/>
                                          <a:cs typeface="Times New Roman" panose="02020603050405020304" pitchFamily="18" charset="0"/>
                                        </a:rPr>
                                        <m:t>V</m:t>
                                      </m:r>
                                    </m:e>
                                    <m:sub>
                                      <m:r>
                                        <m:rPr>
                                          <m:sty m:val="p"/>
                                        </m:rPr>
                                        <a:rPr lang="en-IN" sz="1600">
                                          <a:effectLst/>
                                          <a:latin typeface="Cambria Math" panose="02040503050406030204" pitchFamily="18" charset="0"/>
                                          <a:ea typeface="Times New Roman" panose="02020603050405020304" pitchFamily="18" charset="0"/>
                                          <a:cs typeface="Times New Roman" panose="02020603050405020304" pitchFamily="18" charset="0"/>
                                        </a:rPr>
                                        <m:t>DC</m:t>
                                      </m:r>
                                    </m:sub>
                                  </m:sSub>
                                </m:num>
                                <m:den>
                                  <m:r>
                                    <a:rPr lang="en-IN" sz="1600">
                                      <a:effectLst/>
                                      <a:latin typeface="Cambria Math" panose="02040503050406030204" pitchFamily="18" charset="0"/>
                                      <a:ea typeface="Times New Roman" panose="02020603050405020304" pitchFamily="18" charset="0"/>
                                      <a:cs typeface="Times New Roman" panose="02020603050405020304" pitchFamily="18" charset="0"/>
                                    </a:rPr>
                                    <m:t>3</m:t>
                                  </m:r>
                                </m:den>
                              </m:f>
                              <m:r>
                                <a:rPr lang="en-IN" sz="1600" b="0" i="0" smtClean="0">
                                  <a:effectLst/>
                                  <a:latin typeface="Cambria Math" panose="02040503050406030204" pitchFamily="18" charset="0"/>
                                  <a:ea typeface="Times New Roman" panose="02020603050405020304" pitchFamily="18" charset="0"/>
                                  <a:cs typeface="Times New Roman" panose="02020603050405020304" pitchFamily="18" charset="0"/>
                                </a:rPr>
                                <m:t>,</m:t>
                              </m:r>
                            </m:oMath>
                          </a14:m>
                          <a:r>
                            <a:rPr lang="en-IN" sz="1600" dirty="0">
                              <a:effectLst/>
                              <a:latin typeface="Times New Roman" panose="02020603050405020304" pitchFamily="18" charset="0"/>
                              <a:ea typeface="Times New Roman" panose="02020603050405020304" pitchFamily="18" charset="0"/>
                              <a:cs typeface="Times New Roman" panose="02020603050405020304" pitchFamily="18" charset="0"/>
                            </a:rPr>
                            <a:t> </a:t>
                          </a:r>
                          <a14:m>
                            <m:oMath xmlns:m="http://schemas.openxmlformats.org/officeDocument/2006/math">
                              <m:f>
                                <m:fPr>
                                  <m:ctrlPr>
                                    <a:rPr lang="en-IN" sz="1600" i="1">
                                      <a:effectLst/>
                                      <a:latin typeface="Cambria Math" panose="02040503050406030204" pitchFamily="18" charset="0"/>
                                      <a:ea typeface="Times New Roman" panose="02020603050405020304" pitchFamily="18" charset="0"/>
                                      <a:cs typeface="Times New Roman" panose="02020603050405020304" pitchFamily="18" charset="0"/>
                                    </a:rPr>
                                  </m:ctrlPr>
                                </m:fPr>
                                <m:num>
                                  <m:r>
                                    <a:rPr lang="en-IN" sz="1600">
                                      <a:effectLst/>
                                      <a:latin typeface="Cambria Math" panose="02040503050406030204" pitchFamily="18" charset="0"/>
                                      <a:ea typeface="Times New Roman" panose="02020603050405020304" pitchFamily="18" charset="0"/>
                                      <a:cs typeface="Times New Roman" panose="02020603050405020304" pitchFamily="18" charset="0"/>
                                    </a:rPr>
                                    <m:t>5</m:t>
                                  </m:r>
                                  <m:sSub>
                                    <m:sSubPr>
                                      <m:ctrlPr>
                                        <a:rPr lang="en-IN" sz="1600" i="1">
                                          <a:effectLst/>
                                          <a:latin typeface="Cambria Math" panose="02040503050406030204" pitchFamily="18" charset="0"/>
                                          <a:ea typeface="Times New Roman" panose="02020603050405020304" pitchFamily="18" charset="0"/>
                                          <a:cs typeface="Times New Roman" panose="02020603050405020304" pitchFamily="18" charset="0"/>
                                        </a:rPr>
                                      </m:ctrlPr>
                                    </m:sSubPr>
                                    <m:e>
                                      <m:r>
                                        <m:rPr>
                                          <m:sty m:val="p"/>
                                        </m:rPr>
                                        <a:rPr lang="en-IN" sz="1600">
                                          <a:effectLst/>
                                          <a:latin typeface="Cambria Math" panose="02040503050406030204" pitchFamily="18" charset="0"/>
                                          <a:ea typeface="Times New Roman" panose="02020603050405020304" pitchFamily="18" charset="0"/>
                                          <a:cs typeface="Times New Roman" panose="02020603050405020304" pitchFamily="18" charset="0"/>
                                        </a:rPr>
                                        <m:t>V</m:t>
                                      </m:r>
                                    </m:e>
                                    <m:sub>
                                      <m:r>
                                        <m:rPr>
                                          <m:sty m:val="p"/>
                                        </m:rPr>
                                        <a:rPr lang="en-IN" sz="1600">
                                          <a:effectLst/>
                                          <a:latin typeface="Cambria Math" panose="02040503050406030204" pitchFamily="18" charset="0"/>
                                          <a:ea typeface="Times New Roman" panose="02020603050405020304" pitchFamily="18" charset="0"/>
                                          <a:cs typeface="Times New Roman" panose="02020603050405020304" pitchFamily="18" charset="0"/>
                                        </a:rPr>
                                        <m:t>DC</m:t>
                                      </m:r>
                                    </m:sub>
                                  </m:sSub>
                                </m:num>
                                <m:den>
                                  <m:r>
                                    <a:rPr lang="en-IN" sz="1600">
                                      <a:effectLst/>
                                      <a:latin typeface="Cambria Math" panose="02040503050406030204" pitchFamily="18" charset="0"/>
                                      <a:ea typeface="Times New Roman" panose="02020603050405020304" pitchFamily="18" charset="0"/>
                                      <a:cs typeface="Times New Roman" panose="02020603050405020304" pitchFamily="18" charset="0"/>
                                    </a:rPr>
                                    <m:t>6</m:t>
                                  </m:r>
                                </m:den>
                              </m:f>
                              <m:r>
                                <a:rPr lang="en-IN" sz="1600" i="1">
                                  <a:effectLst/>
                                  <a:latin typeface="Cambria Math" panose="02040503050406030204" pitchFamily="18" charset="0"/>
                                  <a:ea typeface="Times New Roman" panose="02020603050405020304" pitchFamily="18" charset="0"/>
                                  <a:cs typeface="Times New Roman" panose="02020603050405020304" pitchFamily="18" charset="0"/>
                                </a:rPr>
                                <m:t> </m:t>
                              </m:r>
                            </m:oMath>
                          </a14:m>
                          <a:endParaRPr lang="en-IN" sz="1600" dirty="0">
                            <a:latin typeface="Times New Roman" panose="02020603050405020304" pitchFamily="18" charset="0"/>
                            <a:cs typeface="Times New Roman" panose="02020603050405020304" pitchFamily="18" charset="0"/>
                          </a:endParaRPr>
                        </a:p>
                      </a:txBody>
                      <a:tcPr>
                        <a:lnB w="12700" cap="flat" cmpd="sng" algn="ctr">
                          <a:solidFill>
                            <a:schemeClr val="tx1"/>
                          </a:solidFill>
                          <a:prstDash val="solid"/>
                          <a:round/>
                          <a:headEnd type="none" w="med" len="med"/>
                          <a:tailEnd type="none" w="med" len="med"/>
                        </a:lnB>
                      </a:tcPr>
                    </a:tc>
                    <a:tc>
                      <a:txBody>
                        <a:bodyPr/>
                        <a:lstStyle/>
                        <a:p>
                          <a:pPr algn="ctr"/>
                          <a:r>
                            <a:rPr lang="en-IN" sz="1600" dirty="0">
                              <a:latin typeface="Times New Roman" panose="02020603050405020304" pitchFamily="18" charset="0"/>
                              <a:cs typeface="Times New Roman" panose="02020603050405020304" pitchFamily="18" charset="0"/>
                            </a:rPr>
                            <a:t>38.98</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26997965"/>
                      </a:ext>
                    </a:extLst>
                  </a:tr>
                  <a:tr h="417745">
                    <a:tc vMerge="1">
                      <a:txBody>
                        <a:bodyPr/>
                        <a:lstStyle/>
                        <a:p>
                          <a:endParaRPr lang="en-IN"/>
                        </a:p>
                      </a:txBody>
                      <a:tcPr/>
                    </a:tc>
                    <a:tc>
                      <a:txBody>
                        <a:bodyPr/>
                        <a:lstStyle/>
                        <a:p>
                          <a:pPr algn="ctr"/>
                          <a:r>
                            <a:rPr lang="en-IN" sz="1600" dirty="0">
                              <a:latin typeface="Times New Roman" panose="02020603050405020304" pitchFamily="18" charset="0"/>
                              <a:cs typeface="Times New Roman" panose="02020603050405020304" pitchFamily="18" charset="0"/>
                            </a:rPr>
                            <a:t>POD</a:t>
                          </a:r>
                        </a:p>
                      </a:txBody>
                      <a:tcPr>
                        <a:lnT w="12700" cap="flat" cmpd="sng" algn="ctr">
                          <a:solidFill>
                            <a:schemeClr val="tx1"/>
                          </a:solidFill>
                          <a:prstDash val="solid"/>
                          <a:round/>
                          <a:headEnd type="none" w="med" len="med"/>
                          <a:tailEnd type="none" w="med" len="med"/>
                        </a:lnT>
                      </a:tcPr>
                    </a:tc>
                    <a:tc>
                      <a:txBody>
                        <a:bodyPr/>
                        <a:lstStyle/>
                        <a:p>
                          <a:pPr algn="ctr"/>
                          <a14:m>
                            <m:oMath xmlns:m="http://schemas.openxmlformats.org/officeDocument/2006/math">
                              <m:f>
                                <m:fPr>
                                  <m:ctrlPr>
                                    <a:rPr lang="en-IN" sz="1600" i="1" smtClean="0">
                                      <a:effectLst/>
                                      <a:latin typeface="Cambria Math" panose="02040503050406030204" pitchFamily="18" charset="0"/>
                                      <a:ea typeface="Times New Roman" panose="02020603050405020304" pitchFamily="18" charset="0"/>
                                      <a:cs typeface="Times New Roman" panose="02020603050405020304" pitchFamily="18" charset="0"/>
                                    </a:rPr>
                                  </m:ctrlPr>
                                </m:fPr>
                                <m:num>
                                  <m:sSub>
                                    <m:sSubPr>
                                      <m:ctrlPr>
                                        <a:rPr lang="en-IN" sz="1600" i="1">
                                          <a:effectLst/>
                                          <a:latin typeface="Cambria Math" panose="02040503050406030204" pitchFamily="18" charset="0"/>
                                          <a:ea typeface="Times New Roman" panose="02020603050405020304" pitchFamily="18" charset="0"/>
                                          <a:cs typeface="Times New Roman" panose="02020603050405020304" pitchFamily="18" charset="0"/>
                                        </a:rPr>
                                      </m:ctrlPr>
                                    </m:sSubPr>
                                    <m:e>
                                      <m:r>
                                        <m:rPr>
                                          <m:sty m:val="p"/>
                                        </m:rPr>
                                        <a:rPr lang="en-IN" sz="1600">
                                          <a:effectLst/>
                                          <a:latin typeface="Cambria Math" panose="02040503050406030204" pitchFamily="18" charset="0"/>
                                          <a:ea typeface="Times New Roman" panose="02020603050405020304" pitchFamily="18" charset="0"/>
                                          <a:cs typeface="Times New Roman" panose="02020603050405020304" pitchFamily="18" charset="0"/>
                                        </a:rPr>
                                        <m:t>V</m:t>
                                      </m:r>
                                    </m:e>
                                    <m:sub>
                                      <m:r>
                                        <m:rPr>
                                          <m:sty m:val="p"/>
                                        </m:rPr>
                                        <a:rPr lang="en-IN" sz="1600">
                                          <a:effectLst/>
                                          <a:latin typeface="Cambria Math" panose="02040503050406030204" pitchFamily="18" charset="0"/>
                                          <a:ea typeface="Times New Roman" panose="02020603050405020304" pitchFamily="18" charset="0"/>
                                          <a:cs typeface="Times New Roman" panose="02020603050405020304" pitchFamily="18" charset="0"/>
                                        </a:rPr>
                                        <m:t>DC</m:t>
                                      </m:r>
                                    </m:sub>
                                  </m:sSub>
                                </m:num>
                                <m:den>
                                  <m:r>
                                    <a:rPr lang="en-IN" sz="1600">
                                      <a:effectLst/>
                                      <a:latin typeface="Cambria Math" panose="02040503050406030204" pitchFamily="18" charset="0"/>
                                      <a:ea typeface="Times New Roman" panose="02020603050405020304" pitchFamily="18" charset="0"/>
                                      <a:cs typeface="Times New Roman" panose="02020603050405020304" pitchFamily="18" charset="0"/>
                                    </a:rPr>
                                    <m:t>3</m:t>
                                  </m:r>
                                </m:den>
                              </m:f>
                              <m:r>
                                <a:rPr lang="en-IN" sz="1600" i="1">
                                  <a:effectLst/>
                                  <a:latin typeface="Cambria Math" panose="02040503050406030204" pitchFamily="18" charset="0"/>
                                  <a:ea typeface="Times New Roman" panose="02020603050405020304" pitchFamily="18" charset="0"/>
                                  <a:cs typeface="Times New Roman" panose="02020603050405020304" pitchFamily="18" charset="0"/>
                                </a:rPr>
                                <m:t>, </m:t>
                              </m:r>
                              <m:f>
                                <m:fPr>
                                  <m:ctrlPr>
                                    <a:rPr lang="en-IN" sz="1600" i="1">
                                      <a:effectLst/>
                                      <a:latin typeface="Cambria Math" panose="02040503050406030204" pitchFamily="18" charset="0"/>
                                      <a:ea typeface="Times New Roman" panose="02020603050405020304" pitchFamily="18" charset="0"/>
                                      <a:cs typeface="Times New Roman" panose="02020603050405020304" pitchFamily="18" charset="0"/>
                                    </a:rPr>
                                  </m:ctrlPr>
                                </m:fPr>
                                <m:num>
                                  <m:r>
                                    <a:rPr lang="en-IN" sz="1600">
                                      <a:effectLst/>
                                      <a:latin typeface="Cambria Math" panose="02040503050406030204" pitchFamily="18" charset="0"/>
                                      <a:ea typeface="Times New Roman" panose="02020603050405020304" pitchFamily="18" charset="0"/>
                                      <a:cs typeface="Times New Roman" panose="02020603050405020304" pitchFamily="18" charset="0"/>
                                    </a:rPr>
                                    <m:t>2</m:t>
                                  </m:r>
                                  <m:sSub>
                                    <m:sSubPr>
                                      <m:ctrlPr>
                                        <a:rPr lang="en-IN" sz="1600" i="1">
                                          <a:effectLst/>
                                          <a:latin typeface="Cambria Math" panose="02040503050406030204" pitchFamily="18" charset="0"/>
                                          <a:ea typeface="Times New Roman" panose="02020603050405020304" pitchFamily="18" charset="0"/>
                                          <a:cs typeface="Times New Roman" panose="02020603050405020304" pitchFamily="18" charset="0"/>
                                        </a:rPr>
                                      </m:ctrlPr>
                                    </m:sSubPr>
                                    <m:e>
                                      <m:r>
                                        <m:rPr>
                                          <m:sty m:val="p"/>
                                        </m:rPr>
                                        <a:rPr lang="en-IN" sz="1600">
                                          <a:effectLst/>
                                          <a:latin typeface="Cambria Math" panose="02040503050406030204" pitchFamily="18" charset="0"/>
                                          <a:ea typeface="Times New Roman" panose="02020603050405020304" pitchFamily="18" charset="0"/>
                                          <a:cs typeface="Times New Roman" panose="02020603050405020304" pitchFamily="18" charset="0"/>
                                        </a:rPr>
                                        <m:t>V</m:t>
                                      </m:r>
                                    </m:e>
                                    <m:sub>
                                      <m:r>
                                        <m:rPr>
                                          <m:sty m:val="p"/>
                                        </m:rPr>
                                        <a:rPr lang="en-IN" sz="1600">
                                          <a:effectLst/>
                                          <a:latin typeface="Cambria Math" panose="02040503050406030204" pitchFamily="18" charset="0"/>
                                          <a:ea typeface="Times New Roman" panose="02020603050405020304" pitchFamily="18" charset="0"/>
                                          <a:cs typeface="Times New Roman" panose="02020603050405020304" pitchFamily="18" charset="0"/>
                                        </a:rPr>
                                        <m:t>DC</m:t>
                                      </m:r>
                                    </m:sub>
                                  </m:sSub>
                                </m:num>
                                <m:den>
                                  <m:r>
                                    <a:rPr lang="en-IN" sz="1600">
                                      <a:effectLst/>
                                      <a:latin typeface="Cambria Math" panose="02040503050406030204" pitchFamily="18" charset="0"/>
                                      <a:ea typeface="Times New Roman" panose="02020603050405020304" pitchFamily="18" charset="0"/>
                                      <a:cs typeface="Times New Roman" panose="02020603050405020304" pitchFamily="18" charset="0"/>
                                    </a:rPr>
                                    <m:t>3</m:t>
                                  </m:r>
                                </m:den>
                              </m:f>
                            </m:oMath>
                          </a14:m>
                          <a:r>
                            <a:rPr lang="en-IN" sz="16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1600" dirty="0">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tcPr>
                    </a:tc>
                    <a:tc>
                      <a:txBody>
                        <a:bodyPr/>
                        <a:lstStyle/>
                        <a:p>
                          <a:pPr algn="ctr"/>
                          <a:r>
                            <a:rPr lang="en-IN" sz="1600" dirty="0">
                              <a:latin typeface="Times New Roman" panose="02020603050405020304" pitchFamily="18" charset="0"/>
                              <a:cs typeface="Times New Roman" panose="02020603050405020304" pitchFamily="18" charset="0"/>
                            </a:rPr>
                            <a:t>53.53</a:t>
                          </a: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807114116"/>
                      </a:ext>
                    </a:extLst>
                  </a:tr>
                  <a:tr h="648135">
                    <a:tc rowSpan="4">
                      <a:txBody>
                        <a:bodyPr/>
                        <a:lstStyle/>
                        <a:p>
                          <a:pPr algn="ctr"/>
                          <a:r>
                            <a:rPr lang="en-IN" sz="1600" dirty="0">
                              <a:latin typeface="Times New Roman" panose="02020603050405020304" pitchFamily="18" charset="0"/>
                              <a:cs typeface="Times New Roman" panose="02020603050405020304" pitchFamily="18" charset="0"/>
                            </a:rPr>
                            <a:t>FOUR</a:t>
                          </a:r>
                        </a:p>
                      </a:txBody>
                      <a:tcPr/>
                    </a:tc>
                    <a:tc>
                      <a:txBody>
                        <a:bodyPr/>
                        <a:lstStyle/>
                        <a:p>
                          <a:pPr algn="ctr"/>
                          <a:r>
                            <a:rPr lang="en-IN" sz="1600" dirty="0">
                              <a:latin typeface="Times New Roman" panose="02020603050405020304" pitchFamily="18" charset="0"/>
                              <a:cs typeface="Times New Roman" panose="02020603050405020304" pitchFamily="18" charset="0"/>
                            </a:rPr>
                            <a:t>MODE 1</a:t>
                          </a:r>
                        </a:p>
                      </a:txBody>
                      <a:tcPr>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f>
                                <m:fPr>
                                  <m:ctrlPr>
                                    <a:rPr lang="en-IN" sz="1600" i="1" smtClean="0">
                                      <a:effectLst/>
                                      <a:latin typeface="Cambria Math" panose="02040503050406030204" pitchFamily="18" charset="0"/>
                                      <a:ea typeface="Times New Roman" panose="02020603050405020304" pitchFamily="18" charset="0"/>
                                      <a:cs typeface="Times New Roman" panose="02020603050405020304" pitchFamily="18" charset="0"/>
                                    </a:rPr>
                                  </m:ctrlPr>
                                </m:fPr>
                                <m:num>
                                  <m:r>
                                    <a:rPr lang="en-IN" sz="1600" i="1">
                                      <a:effectLst/>
                                      <a:latin typeface="Cambria Math" panose="02040503050406030204" pitchFamily="18" charset="0"/>
                                      <a:ea typeface="Times New Roman" panose="02020603050405020304" pitchFamily="18" charset="0"/>
                                      <a:cs typeface="Times New Roman" panose="02020603050405020304" pitchFamily="18" charset="0"/>
                                    </a:rPr>
                                    <m:t>23</m:t>
                                  </m:r>
                                  <m:sSub>
                                    <m:sSubPr>
                                      <m:ctrlPr>
                                        <a:rPr lang="en-IN" sz="1600" i="1">
                                          <a:effectLst/>
                                          <a:latin typeface="Cambria Math" panose="02040503050406030204" pitchFamily="18" charset="0"/>
                                          <a:ea typeface="Times New Roman" panose="02020603050405020304" pitchFamily="18" charset="0"/>
                                          <a:cs typeface="Times New Roman" panose="02020603050405020304" pitchFamily="18" charset="0"/>
                                        </a:rPr>
                                      </m:ctrlPr>
                                    </m:sSubPr>
                                    <m:e>
                                      <m:r>
                                        <m:rPr>
                                          <m:sty m:val="p"/>
                                        </m:rPr>
                                        <a:rPr lang="en-IN" sz="1600">
                                          <a:effectLst/>
                                          <a:latin typeface="Cambria Math" panose="02040503050406030204" pitchFamily="18" charset="0"/>
                                          <a:ea typeface="Times New Roman" panose="02020603050405020304" pitchFamily="18" charset="0"/>
                                          <a:cs typeface="Times New Roman" panose="02020603050405020304" pitchFamily="18" charset="0"/>
                                        </a:rPr>
                                        <m:t>V</m:t>
                                      </m:r>
                                    </m:e>
                                    <m:sub>
                                      <m:r>
                                        <m:rPr>
                                          <m:sty m:val="p"/>
                                        </m:rPr>
                                        <a:rPr lang="en-IN" sz="1600">
                                          <a:effectLst/>
                                          <a:latin typeface="Cambria Math" panose="02040503050406030204" pitchFamily="18" charset="0"/>
                                          <a:ea typeface="Times New Roman" panose="02020603050405020304" pitchFamily="18" charset="0"/>
                                          <a:cs typeface="Times New Roman" panose="02020603050405020304" pitchFamily="18" charset="0"/>
                                        </a:rPr>
                                        <m:t>DC</m:t>
                                      </m:r>
                                    </m:sub>
                                  </m:sSub>
                                </m:num>
                                <m:den>
                                  <m:r>
                                    <a:rPr lang="en-IN" sz="1600">
                                      <a:effectLst/>
                                      <a:latin typeface="Cambria Math" panose="02040503050406030204" pitchFamily="18" charset="0"/>
                                      <a:ea typeface="Times New Roman" panose="02020603050405020304" pitchFamily="18" charset="0"/>
                                      <a:cs typeface="Times New Roman" panose="02020603050405020304" pitchFamily="18" charset="0"/>
                                    </a:rPr>
                                    <m:t>102</m:t>
                                  </m:r>
                                </m:den>
                              </m:f>
                            </m:oMath>
                          </a14:m>
                          <a:r>
                            <a:rPr lang="en-IN" sz="1600" dirty="0">
                              <a:effectLst/>
                              <a:latin typeface="Times New Roman" panose="02020603050405020304" pitchFamily="18" charset="0"/>
                              <a:ea typeface="Times New Roman" panose="02020603050405020304" pitchFamily="18" charset="0"/>
                              <a:cs typeface="Times New Roman" panose="02020603050405020304" pitchFamily="18" charset="0"/>
                            </a:rPr>
                            <a:t> , </a:t>
                          </a:r>
                          <a14:m>
                            <m:oMath xmlns:m="http://schemas.openxmlformats.org/officeDocument/2006/math">
                              <m:f>
                                <m:fPr>
                                  <m:ctrlPr>
                                    <a:rPr lang="en-IN" sz="1600" i="1">
                                      <a:effectLst/>
                                      <a:latin typeface="Cambria Math" panose="02040503050406030204" pitchFamily="18" charset="0"/>
                                      <a:ea typeface="Times New Roman" panose="02020603050405020304" pitchFamily="18" charset="0"/>
                                      <a:cs typeface="Times New Roman" panose="02020603050405020304" pitchFamily="18" charset="0"/>
                                    </a:rPr>
                                  </m:ctrlPr>
                                </m:fPr>
                                <m:num>
                                  <m:sSub>
                                    <m:sSubPr>
                                      <m:ctrlPr>
                                        <a:rPr lang="en-IN" sz="1600" i="1">
                                          <a:effectLst/>
                                          <a:latin typeface="Cambria Math" panose="02040503050406030204" pitchFamily="18" charset="0"/>
                                          <a:ea typeface="Times New Roman" panose="02020603050405020304" pitchFamily="18" charset="0"/>
                                          <a:cs typeface="Times New Roman" panose="02020603050405020304" pitchFamily="18" charset="0"/>
                                        </a:rPr>
                                      </m:ctrlPr>
                                    </m:sSubPr>
                                    <m:e>
                                      <m:r>
                                        <m:rPr>
                                          <m:sty m:val="p"/>
                                        </m:rPr>
                                        <a:rPr lang="en-IN" sz="1600">
                                          <a:effectLst/>
                                          <a:latin typeface="Cambria Math" panose="02040503050406030204" pitchFamily="18" charset="0"/>
                                          <a:ea typeface="Times New Roman" panose="02020603050405020304" pitchFamily="18" charset="0"/>
                                          <a:cs typeface="Times New Roman" panose="02020603050405020304" pitchFamily="18" charset="0"/>
                                        </a:rPr>
                                        <m:t>V</m:t>
                                      </m:r>
                                    </m:e>
                                    <m:sub>
                                      <m:r>
                                        <m:rPr>
                                          <m:sty m:val="p"/>
                                        </m:rPr>
                                        <a:rPr lang="en-IN" sz="1600">
                                          <a:effectLst/>
                                          <a:latin typeface="Cambria Math" panose="02040503050406030204" pitchFamily="18" charset="0"/>
                                          <a:ea typeface="Times New Roman" panose="02020603050405020304" pitchFamily="18" charset="0"/>
                                          <a:cs typeface="Times New Roman" panose="02020603050405020304" pitchFamily="18" charset="0"/>
                                        </a:rPr>
                                        <m:t>DC</m:t>
                                      </m:r>
                                    </m:sub>
                                  </m:sSub>
                                </m:num>
                                <m:den>
                                  <m:r>
                                    <a:rPr lang="en-IN" sz="1600">
                                      <a:effectLst/>
                                      <a:latin typeface="Cambria Math" panose="02040503050406030204" pitchFamily="18" charset="0"/>
                                      <a:ea typeface="Times New Roman" panose="02020603050405020304" pitchFamily="18" charset="0"/>
                                      <a:cs typeface="Times New Roman" panose="02020603050405020304" pitchFamily="18" charset="0"/>
                                    </a:rPr>
                                    <m:t>3</m:t>
                                  </m:r>
                                </m:den>
                              </m:f>
                              <m:r>
                                <a:rPr lang="en-IN" sz="1600" i="1">
                                  <a:effectLst/>
                                  <a:latin typeface="Cambria Math" panose="02040503050406030204" pitchFamily="18" charset="0"/>
                                  <a:ea typeface="Times New Roman" panose="02020603050405020304" pitchFamily="18" charset="0"/>
                                  <a:cs typeface="Times New Roman" panose="02020603050405020304" pitchFamily="18" charset="0"/>
                                </a:rPr>
                                <m:t>, </m:t>
                              </m:r>
                              <m:f>
                                <m:fPr>
                                  <m:ctrlPr>
                                    <a:rPr lang="en-IN" sz="1600" i="1">
                                      <a:effectLst/>
                                      <a:latin typeface="Cambria Math" panose="02040503050406030204" pitchFamily="18" charset="0"/>
                                      <a:ea typeface="Times New Roman" panose="02020603050405020304" pitchFamily="18" charset="0"/>
                                      <a:cs typeface="Times New Roman" panose="02020603050405020304" pitchFamily="18" charset="0"/>
                                    </a:rPr>
                                  </m:ctrlPr>
                                </m:fPr>
                                <m:num>
                                  <m:r>
                                    <a:rPr lang="en-IN" sz="1600">
                                      <a:effectLst/>
                                      <a:latin typeface="Cambria Math" panose="02040503050406030204" pitchFamily="18" charset="0"/>
                                      <a:ea typeface="Times New Roman" panose="02020603050405020304" pitchFamily="18" charset="0"/>
                                      <a:cs typeface="Times New Roman" panose="02020603050405020304" pitchFamily="18" charset="0"/>
                                    </a:rPr>
                                    <m:t>15</m:t>
                                  </m:r>
                                  <m:sSub>
                                    <m:sSubPr>
                                      <m:ctrlPr>
                                        <a:rPr lang="en-IN" sz="1600" i="1">
                                          <a:effectLst/>
                                          <a:latin typeface="Cambria Math" panose="02040503050406030204" pitchFamily="18" charset="0"/>
                                          <a:ea typeface="Times New Roman" panose="02020603050405020304" pitchFamily="18" charset="0"/>
                                          <a:cs typeface="Times New Roman" panose="02020603050405020304" pitchFamily="18" charset="0"/>
                                        </a:rPr>
                                      </m:ctrlPr>
                                    </m:sSubPr>
                                    <m:e>
                                      <m:r>
                                        <m:rPr>
                                          <m:sty m:val="p"/>
                                        </m:rPr>
                                        <a:rPr lang="en-IN" sz="1600">
                                          <a:effectLst/>
                                          <a:latin typeface="Cambria Math" panose="02040503050406030204" pitchFamily="18" charset="0"/>
                                          <a:ea typeface="Times New Roman" panose="02020603050405020304" pitchFamily="18" charset="0"/>
                                          <a:cs typeface="Times New Roman" panose="02020603050405020304" pitchFamily="18" charset="0"/>
                                        </a:rPr>
                                        <m:t>V</m:t>
                                      </m:r>
                                    </m:e>
                                    <m:sub>
                                      <m:r>
                                        <m:rPr>
                                          <m:sty m:val="p"/>
                                        </m:rPr>
                                        <a:rPr lang="en-IN" sz="1600">
                                          <a:effectLst/>
                                          <a:latin typeface="Cambria Math" panose="02040503050406030204" pitchFamily="18" charset="0"/>
                                          <a:ea typeface="Times New Roman" panose="02020603050405020304" pitchFamily="18" charset="0"/>
                                          <a:cs typeface="Times New Roman" panose="02020603050405020304" pitchFamily="18" charset="0"/>
                                        </a:rPr>
                                        <m:t>DC</m:t>
                                      </m:r>
                                    </m:sub>
                                  </m:sSub>
                                </m:num>
                                <m:den>
                                  <m:r>
                                    <a:rPr lang="en-IN" sz="1600">
                                      <a:effectLst/>
                                      <a:latin typeface="Cambria Math" panose="02040503050406030204" pitchFamily="18" charset="0"/>
                                      <a:ea typeface="Times New Roman" panose="02020603050405020304" pitchFamily="18" charset="0"/>
                                      <a:cs typeface="Times New Roman" panose="02020603050405020304" pitchFamily="18" charset="0"/>
                                    </a:rPr>
                                    <m:t>34</m:t>
                                  </m:r>
                                </m:den>
                              </m:f>
                            </m:oMath>
                          </a14:m>
                          <a:r>
                            <a:rPr lang="en-IN" sz="1600" dirty="0">
                              <a:effectLst/>
                              <a:latin typeface="Times New Roman" panose="02020603050405020304" pitchFamily="18" charset="0"/>
                              <a:ea typeface="Times New Roman" panose="02020603050405020304" pitchFamily="18" charset="0"/>
                              <a:cs typeface="Times New Roman" panose="02020603050405020304" pitchFamily="18" charset="0"/>
                            </a:rPr>
                            <a:t>,</a:t>
                          </a:r>
                          <a14:m>
                            <m:oMath xmlns:m="http://schemas.openxmlformats.org/officeDocument/2006/math">
                              <m:r>
                                <a:rPr lang="en-IN" sz="1600">
                                  <a:effectLst/>
                                  <a:latin typeface="Cambria Math" panose="02040503050406030204" pitchFamily="18" charset="0"/>
                                  <a:ea typeface="Times New Roman" panose="02020603050405020304" pitchFamily="18" charset="0"/>
                                  <a:cs typeface="Times New Roman" panose="02020603050405020304" pitchFamily="18" charset="0"/>
                                </a:rPr>
                                <m:t> </m:t>
                              </m:r>
                              <m:f>
                                <m:fPr>
                                  <m:ctrlPr>
                                    <a:rPr lang="en-IN" sz="1600" i="1">
                                      <a:effectLst/>
                                      <a:latin typeface="Cambria Math" panose="02040503050406030204" pitchFamily="18" charset="0"/>
                                      <a:ea typeface="Times New Roman" panose="02020603050405020304" pitchFamily="18" charset="0"/>
                                      <a:cs typeface="Times New Roman" panose="02020603050405020304" pitchFamily="18" charset="0"/>
                                    </a:rPr>
                                  </m:ctrlPr>
                                </m:fPr>
                                <m:num>
                                  <m:r>
                                    <a:rPr lang="en-IN" sz="1600">
                                      <a:effectLst/>
                                      <a:latin typeface="Cambria Math" panose="02040503050406030204" pitchFamily="18" charset="0"/>
                                      <a:ea typeface="Times New Roman" panose="02020603050405020304" pitchFamily="18" charset="0"/>
                                      <a:cs typeface="Times New Roman" panose="02020603050405020304" pitchFamily="18" charset="0"/>
                                    </a:rPr>
                                    <m:t>28</m:t>
                                  </m:r>
                                  <m:sSub>
                                    <m:sSubPr>
                                      <m:ctrlPr>
                                        <a:rPr lang="en-IN" sz="1600" i="1">
                                          <a:effectLst/>
                                          <a:latin typeface="Cambria Math" panose="02040503050406030204" pitchFamily="18" charset="0"/>
                                          <a:ea typeface="Times New Roman" panose="02020603050405020304" pitchFamily="18" charset="0"/>
                                          <a:cs typeface="Times New Roman" panose="02020603050405020304" pitchFamily="18" charset="0"/>
                                        </a:rPr>
                                      </m:ctrlPr>
                                    </m:sSubPr>
                                    <m:e>
                                      <m:r>
                                        <m:rPr>
                                          <m:sty m:val="p"/>
                                        </m:rPr>
                                        <a:rPr lang="en-IN" sz="1600">
                                          <a:effectLst/>
                                          <a:latin typeface="Cambria Math" panose="02040503050406030204" pitchFamily="18" charset="0"/>
                                          <a:ea typeface="Times New Roman" panose="02020603050405020304" pitchFamily="18" charset="0"/>
                                          <a:cs typeface="Times New Roman" panose="02020603050405020304" pitchFamily="18" charset="0"/>
                                        </a:rPr>
                                        <m:t>V</m:t>
                                      </m:r>
                                    </m:e>
                                    <m:sub>
                                      <m:r>
                                        <m:rPr>
                                          <m:sty m:val="p"/>
                                        </m:rPr>
                                        <a:rPr lang="en-IN" sz="1600">
                                          <a:effectLst/>
                                          <a:latin typeface="Cambria Math" panose="02040503050406030204" pitchFamily="18" charset="0"/>
                                          <a:ea typeface="Times New Roman" panose="02020603050405020304" pitchFamily="18" charset="0"/>
                                          <a:cs typeface="Times New Roman" panose="02020603050405020304" pitchFamily="18" charset="0"/>
                                        </a:rPr>
                                        <m:t>DC</m:t>
                                      </m:r>
                                    </m:sub>
                                  </m:sSub>
                                </m:num>
                                <m:den>
                                  <m:r>
                                    <a:rPr lang="en-IN" sz="1600">
                                      <a:effectLst/>
                                      <a:latin typeface="Cambria Math" panose="02040503050406030204" pitchFamily="18" charset="0"/>
                                      <a:ea typeface="Times New Roman" panose="02020603050405020304" pitchFamily="18" charset="0"/>
                                      <a:cs typeface="Times New Roman" panose="02020603050405020304" pitchFamily="18" charset="0"/>
                                    </a:rPr>
                                    <m:t>51</m:t>
                                  </m:r>
                                </m:den>
                              </m:f>
                            </m:oMath>
                          </a14:m>
                          <a:r>
                            <a:rPr lang="en-IN" sz="1600" dirty="0">
                              <a:effectLst/>
                              <a:latin typeface="Times New Roman" panose="02020603050405020304" pitchFamily="18" charset="0"/>
                              <a:ea typeface="Times New Roman" panose="02020603050405020304" pitchFamily="18" charset="0"/>
                              <a:cs typeface="Times New Roman" panose="02020603050405020304" pitchFamily="18" charset="0"/>
                            </a:rPr>
                            <a:t>, </a:t>
                          </a:r>
                          <a14:m>
                            <m:oMath xmlns:m="http://schemas.openxmlformats.org/officeDocument/2006/math">
                              <m:f>
                                <m:fPr>
                                  <m:ctrlPr>
                                    <a:rPr lang="en-IN" sz="1600" i="1">
                                      <a:effectLst/>
                                      <a:latin typeface="Cambria Math" panose="02040503050406030204" pitchFamily="18" charset="0"/>
                                      <a:ea typeface="Times New Roman" panose="02020603050405020304" pitchFamily="18" charset="0"/>
                                      <a:cs typeface="Times New Roman" panose="02020603050405020304" pitchFamily="18" charset="0"/>
                                    </a:rPr>
                                  </m:ctrlPr>
                                </m:fPr>
                                <m:num>
                                  <m:r>
                                    <a:rPr lang="en-IN" sz="1600">
                                      <a:effectLst/>
                                      <a:latin typeface="Cambria Math" panose="02040503050406030204" pitchFamily="18" charset="0"/>
                                      <a:ea typeface="Times New Roman" panose="02020603050405020304" pitchFamily="18" charset="0"/>
                                      <a:cs typeface="Times New Roman" panose="02020603050405020304" pitchFamily="18" charset="0"/>
                                    </a:rPr>
                                    <m:t>2</m:t>
                                  </m:r>
                                  <m:sSub>
                                    <m:sSubPr>
                                      <m:ctrlPr>
                                        <a:rPr lang="en-IN" sz="1600" i="1">
                                          <a:effectLst/>
                                          <a:latin typeface="Cambria Math" panose="02040503050406030204" pitchFamily="18" charset="0"/>
                                          <a:ea typeface="Times New Roman" panose="02020603050405020304" pitchFamily="18" charset="0"/>
                                          <a:cs typeface="Times New Roman" panose="02020603050405020304" pitchFamily="18" charset="0"/>
                                        </a:rPr>
                                      </m:ctrlPr>
                                    </m:sSubPr>
                                    <m:e>
                                      <m:r>
                                        <m:rPr>
                                          <m:sty m:val="p"/>
                                        </m:rPr>
                                        <a:rPr lang="en-IN" sz="1600">
                                          <a:effectLst/>
                                          <a:latin typeface="Cambria Math" panose="02040503050406030204" pitchFamily="18" charset="0"/>
                                          <a:ea typeface="Times New Roman" panose="02020603050405020304" pitchFamily="18" charset="0"/>
                                          <a:cs typeface="Times New Roman" panose="02020603050405020304" pitchFamily="18" charset="0"/>
                                        </a:rPr>
                                        <m:t>V</m:t>
                                      </m:r>
                                    </m:e>
                                    <m:sub>
                                      <m:r>
                                        <m:rPr>
                                          <m:sty m:val="p"/>
                                        </m:rPr>
                                        <a:rPr lang="en-IN" sz="1600">
                                          <a:effectLst/>
                                          <a:latin typeface="Cambria Math" panose="02040503050406030204" pitchFamily="18" charset="0"/>
                                          <a:ea typeface="Times New Roman" panose="02020603050405020304" pitchFamily="18" charset="0"/>
                                          <a:cs typeface="Times New Roman" panose="02020603050405020304" pitchFamily="18" charset="0"/>
                                        </a:rPr>
                                        <m:t>DC</m:t>
                                      </m:r>
                                    </m:sub>
                                  </m:sSub>
                                </m:num>
                                <m:den>
                                  <m:r>
                                    <a:rPr lang="en-IN" sz="1600">
                                      <a:effectLst/>
                                      <a:latin typeface="Cambria Math" panose="02040503050406030204" pitchFamily="18" charset="0"/>
                                      <a:ea typeface="Times New Roman" panose="02020603050405020304" pitchFamily="18" charset="0"/>
                                      <a:cs typeface="Times New Roman" panose="02020603050405020304" pitchFamily="18" charset="0"/>
                                    </a:rPr>
                                    <m:t>3</m:t>
                                  </m:r>
                                </m:den>
                              </m:f>
                            </m:oMath>
                          </a14:m>
                          <a:r>
                            <a:rPr lang="en-IN" sz="1600" dirty="0">
                              <a:effectLst/>
                              <a:latin typeface="Times New Roman" panose="02020603050405020304" pitchFamily="18" charset="0"/>
                              <a:ea typeface="Times New Roman" panose="02020603050405020304" pitchFamily="18" charset="0"/>
                              <a:cs typeface="Times New Roman" panose="02020603050405020304" pitchFamily="18" charset="0"/>
                            </a:rPr>
                            <a:t> , </a:t>
                          </a:r>
                          <a14:m>
                            <m:oMath xmlns:m="http://schemas.openxmlformats.org/officeDocument/2006/math">
                              <m:f>
                                <m:fPr>
                                  <m:ctrlPr>
                                    <a:rPr lang="en-IN" sz="1600" i="1">
                                      <a:effectLst/>
                                      <a:latin typeface="Cambria Math" panose="02040503050406030204" pitchFamily="18" charset="0"/>
                                      <a:ea typeface="Times New Roman" panose="02020603050405020304" pitchFamily="18" charset="0"/>
                                      <a:cs typeface="Times New Roman" panose="02020603050405020304" pitchFamily="18" charset="0"/>
                                    </a:rPr>
                                  </m:ctrlPr>
                                </m:fPr>
                                <m:num>
                                  <m:r>
                                    <a:rPr lang="en-IN" sz="1600" i="1">
                                      <a:effectLst/>
                                      <a:latin typeface="Cambria Math" panose="02040503050406030204" pitchFamily="18" charset="0"/>
                                      <a:ea typeface="Times New Roman" panose="02020603050405020304" pitchFamily="18" charset="0"/>
                                      <a:cs typeface="Times New Roman" panose="02020603050405020304" pitchFamily="18" charset="0"/>
                                    </a:rPr>
                                    <m:t>40</m:t>
                                  </m:r>
                                  <m:sSub>
                                    <m:sSubPr>
                                      <m:ctrlPr>
                                        <a:rPr lang="en-IN" sz="1600" i="1">
                                          <a:effectLst/>
                                          <a:latin typeface="Cambria Math" panose="02040503050406030204" pitchFamily="18" charset="0"/>
                                          <a:ea typeface="Times New Roman" panose="02020603050405020304" pitchFamily="18" charset="0"/>
                                          <a:cs typeface="Times New Roman" panose="02020603050405020304" pitchFamily="18" charset="0"/>
                                        </a:rPr>
                                      </m:ctrlPr>
                                    </m:sSubPr>
                                    <m:e>
                                      <m:r>
                                        <m:rPr>
                                          <m:sty m:val="p"/>
                                        </m:rPr>
                                        <a:rPr lang="en-IN" sz="1600">
                                          <a:effectLst/>
                                          <a:latin typeface="Cambria Math" panose="02040503050406030204" pitchFamily="18" charset="0"/>
                                          <a:ea typeface="Times New Roman" panose="02020603050405020304" pitchFamily="18" charset="0"/>
                                          <a:cs typeface="Times New Roman" panose="02020603050405020304" pitchFamily="18" charset="0"/>
                                        </a:rPr>
                                        <m:t>V</m:t>
                                      </m:r>
                                    </m:e>
                                    <m:sub>
                                      <m:r>
                                        <m:rPr>
                                          <m:sty m:val="p"/>
                                        </m:rPr>
                                        <a:rPr lang="en-IN" sz="1600">
                                          <a:effectLst/>
                                          <a:latin typeface="Cambria Math" panose="02040503050406030204" pitchFamily="18" charset="0"/>
                                          <a:ea typeface="Times New Roman" panose="02020603050405020304" pitchFamily="18" charset="0"/>
                                          <a:cs typeface="Times New Roman" panose="02020603050405020304" pitchFamily="18" charset="0"/>
                                        </a:rPr>
                                        <m:t>DC</m:t>
                                      </m:r>
                                    </m:sub>
                                  </m:sSub>
                                </m:num>
                                <m:den>
                                  <m:r>
                                    <a:rPr lang="en-IN" sz="1600">
                                      <a:effectLst/>
                                      <a:latin typeface="Cambria Math" panose="02040503050406030204" pitchFamily="18" charset="0"/>
                                      <a:ea typeface="Times New Roman" panose="02020603050405020304" pitchFamily="18" charset="0"/>
                                      <a:cs typeface="Times New Roman" panose="02020603050405020304" pitchFamily="18" charset="0"/>
                                    </a:rPr>
                                    <m:t>51</m:t>
                                  </m:r>
                                </m:den>
                              </m:f>
                            </m:oMath>
                          </a14:m>
                          <a:r>
                            <a:rPr lang="en-IN" sz="16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1600" dirty="0">
                            <a:latin typeface="Times New Roman" panose="02020603050405020304" pitchFamily="18" charset="0"/>
                            <a:cs typeface="Times New Roman" panose="02020603050405020304" pitchFamily="18" charset="0"/>
                          </a:endParaRPr>
                        </a:p>
                        <a:p>
                          <a:endParaRPr lang="en-IN" sz="1600" dirty="0">
                            <a:latin typeface="Times New Roman" panose="02020603050405020304" pitchFamily="18" charset="0"/>
                            <a:cs typeface="Times New Roman" panose="02020603050405020304" pitchFamily="18" charset="0"/>
                          </a:endParaRPr>
                        </a:p>
                      </a:txBody>
                      <a:tcPr>
                        <a:lnB w="12700" cap="flat" cmpd="sng" algn="ctr">
                          <a:solidFill>
                            <a:schemeClr val="tx1"/>
                          </a:solidFill>
                          <a:prstDash val="solid"/>
                          <a:round/>
                          <a:headEnd type="none" w="med" len="med"/>
                          <a:tailEnd type="none" w="med" len="med"/>
                        </a:lnB>
                      </a:tcPr>
                    </a:tc>
                    <a:tc>
                      <a:txBody>
                        <a:bodyPr/>
                        <a:lstStyle/>
                        <a:p>
                          <a:pPr algn="ctr"/>
                          <a:r>
                            <a:rPr lang="en-IN" sz="1600" dirty="0">
                              <a:latin typeface="Times New Roman" panose="02020603050405020304" pitchFamily="18" charset="0"/>
                              <a:cs typeface="Times New Roman" panose="02020603050405020304" pitchFamily="18" charset="0"/>
                            </a:rPr>
                            <a:t>24.50</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87525840"/>
                      </a:ext>
                    </a:extLst>
                  </a:tr>
                  <a:tr h="648135">
                    <a:tc vMerge="1">
                      <a:txBody>
                        <a:bodyPr/>
                        <a:lstStyle/>
                        <a:p>
                          <a:endParaRPr lang="en-IN"/>
                        </a:p>
                      </a:txBody>
                      <a:tcPr/>
                    </a:tc>
                    <a:tc>
                      <a:txBody>
                        <a:bodyPr/>
                        <a:lstStyle/>
                        <a:p>
                          <a:pPr algn="ctr"/>
                          <a:r>
                            <a:rPr lang="en-IN" sz="1600" dirty="0">
                              <a:latin typeface="Times New Roman" panose="02020603050405020304" pitchFamily="18" charset="0"/>
                              <a:cs typeface="Times New Roman" panose="02020603050405020304" pitchFamily="18" charset="0"/>
                            </a:rPr>
                            <a:t>MODE 2</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f>
                                <m:fPr>
                                  <m:ctrlPr>
                                    <a:rPr lang="en-IN" sz="1600" i="1" smtClean="0">
                                      <a:effectLst/>
                                      <a:latin typeface="Cambria Math" panose="02040503050406030204" pitchFamily="18" charset="0"/>
                                      <a:ea typeface="Times New Roman" panose="02020603050405020304" pitchFamily="18" charset="0"/>
                                      <a:cs typeface="Times New Roman" panose="02020603050405020304" pitchFamily="18" charset="0"/>
                                    </a:rPr>
                                  </m:ctrlPr>
                                </m:fPr>
                                <m:num>
                                  <m:sSub>
                                    <m:sSubPr>
                                      <m:ctrlPr>
                                        <a:rPr lang="en-IN" sz="1600" i="1">
                                          <a:effectLst/>
                                          <a:latin typeface="Cambria Math" panose="02040503050406030204" pitchFamily="18" charset="0"/>
                                          <a:ea typeface="Times New Roman" panose="02020603050405020304" pitchFamily="18" charset="0"/>
                                          <a:cs typeface="Times New Roman" panose="02020603050405020304" pitchFamily="18" charset="0"/>
                                        </a:rPr>
                                      </m:ctrlPr>
                                    </m:sSubPr>
                                    <m:e>
                                      <m:r>
                                        <m:rPr>
                                          <m:sty m:val="p"/>
                                        </m:rPr>
                                        <a:rPr lang="en-IN" sz="1600">
                                          <a:effectLst/>
                                          <a:latin typeface="Cambria Math" panose="02040503050406030204" pitchFamily="18" charset="0"/>
                                          <a:ea typeface="Times New Roman" panose="02020603050405020304" pitchFamily="18" charset="0"/>
                                          <a:cs typeface="Times New Roman" panose="02020603050405020304" pitchFamily="18" charset="0"/>
                                        </a:rPr>
                                        <m:t>V</m:t>
                                      </m:r>
                                    </m:e>
                                    <m:sub>
                                      <m:r>
                                        <m:rPr>
                                          <m:sty m:val="p"/>
                                        </m:rPr>
                                        <a:rPr lang="en-IN" sz="1600">
                                          <a:effectLst/>
                                          <a:latin typeface="Cambria Math" panose="02040503050406030204" pitchFamily="18" charset="0"/>
                                          <a:ea typeface="Times New Roman" panose="02020603050405020304" pitchFamily="18" charset="0"/>
                                          <a:cs typeface="Times New Roman" panose="02020603050405020304" pitchFamily="18" charset="0"/>
                                        </a:rPr>
                                        <m:t>DC</m:t>
                                      </m:r>
                                    </m:sub>
                                  </m:sSub>
                                </m:num>
                                <m:den>
                                  <m:r>
                                    <a:rPr lang="en-IN" sz="1600">
                                      <a:effectLst/>
                                      <a:latin typeface="Cambria Math" panose="02040503050406030204" pitchFamily="18" charset="0"/>
                                      <a:ea typeface="Times New Roman" panose="02020603050405020304" pitchFamily="18" charset="0"/>
                                      <a:cs typeface="Times New Roman" panose="02020603050405020304" pitchFamily="18" charset="0"/>
                                    </a:rPr>
                                    <m:t>3</m:t>
                                  </m:r>
                                </m:den>
                              </m:f>
                              <m:r>
                                <a:rPr lang="en-IN" sz="1600" i="1">
                                  <a:effectLst/>
                                  <a:latin typeface="Cambria Math" panose="02040503050406030204" pitchFamily="18" charset="0"/>
                                  <a:ea typeface="Times New Roman" panose="02020603050405020304" pitchFamily="18" charset="0"/>
                                  <a:cs typeface="Times New Roman" panose="02020603050405020304" pitchFamily="18" charset="0"/>
                                </a:rPr>
                                <m:t>, </m:t>
                              </m:r>
                              <m:f>
                                <m:fPr>
                                  <m:ctrlPr>
                                    <a:rPr lang="en-IN" sz="1600" i="1">
                                      <a:effectLst/>
                                      <a:latin typeface="Cambria Math" panose="02040503050406030204" pitchFamily="18" charset="0"/>
                                      <a:ea typeface="Times New Roman" panose="02020603050405020304" pitchFamily="18" charset="0"/>
                                      <a:cs typeface="Times New Roman" panose="02020603050405020304" pitchFamily="18" charset="0"/>
                                    </a:rPr>
                                  </m:ctrlPr>
                                </m:fPr>
                                <m:num>
                                  <m:r>
                                    <a:rPr lang="en-IN" sz="1600">
                                      <a:effectLst/>
                                      <a:latin typeface="Cambria Math" panose="02040503050406030204" pitchFamily="18" charset="0"/>
                                      <a:ea typeface="Times New Roman" panose="02020603050405020304" pitchFamily="18" charset="0"/>
                                      <a:cs typeface="Times New Roman" panose="02020603050405020304" pitchFamily="18" charset="0"/>
                                    </a:rPr>
                                    <m:t>15</m:t>
                                  </m:r>
                                  <m:sSub>
                                    <m:sSubPr>
                                      <m:ctrlPr>
                                        <a:rPr lang="en-IN" sz="1600" i="1">
                                          <a:effectLst/>
                                          <a:latin typeface="Cambria Math" panose="02040503050406030204" pitchFamily="18" charset="0"/>
                                          <a:ea typeface="Times New Roman" panose="02020603050405020304" pitchFamily="18" charset="0"/>
                                          <a:cs typeface="Times New Roman" panose="02020603050405020304" pitchFamily="18" charset="0"/>
                                        </a:rPr>
                                      </m:ctrlPr>
                                    </m:sSubPr>
                                    <m:e>
                                      <m:r>
                                        <m:rPr>
                                          <m:sty m:val="p"/>
                                        </m:rPr>
                                        <a:rPr lang="en-IN" sz="1600">
                                          <a:effectLst/>
                                          <a:latin typeface="Cambria Math" panose="02040503050406030204" pitchFamily="18" charset="0"/>
                                          <a:ea typeface="Times New Roman" panose="02020603050405020304" pitchFamily="18" charset="0"/>
                                          <a:cs typeface="Times New Roman" panose="02020603050405020304" pitchFamily="18" charset="0"/>
                                        </a:rPr>
                                        <m:t>V</m:t>
                                      </m:r>
                                    </m:e>
                                    <m:sub>
                                      <m:r>
                                        <m:rPr>
                                          <m:sty m:val="p"/>
                                        </m:rPr>
                                        <a:rPr lang="en-IN" sz="1600">
                                          <a:effectLst/>
                                          <a:latin typeface="Cambria Math" panose="02040503050406030204" pitchFamily="18" charset="0"/>
                                          <a:ea typeface="Times New Roman" panose="02020603050405020304" pitchFamily="18" charset="0"/>
                                          <a:cs typeface="Times New Roman" panose="02020603050405020304" pitchFamily="18" charset="0"/>
                                        </a:rPr>
                                        <m:t>DC</m:t>
                                      </m:r>
                                    </m:sub>
                                  </m:sSub>
                                </m:num>
                                <m:den>
                                  <m:r>
                                    <a:rPr lang="en-IN" sz="1600">
                                      <a:effectLst/>
                                      <a:latin typeface="Cambria Math" panose="02040503050406030204" pitchFamily="18" charset="0"/>
                                      <a:ea typeface="Times New Roman" panose="02020603050405020304" pitchFamily="18" charset="0"/>
                                      <a:cs typeface="Times New Roman" panose="02020603050405020304" pitchFamily="18" charset="0"/>
                                    </a:rPr>
                                    <m:t>34</m:t>
                                  </m:r>
                                </m:den>
                              </m:f>
                            </m:oMath>
                          </a14:m>
                          <a:r>
                            <a:rPr lang="en-IN" sz="1600" dirty="0">
                              <a:effectLst/>
                              <a:latin typeface="Times New Roman" panose="02020603050405020304" pitchFamily="18" charset="0"/>
                              <a:ea typeface="Times New Roman" panose="02020603050405020304" pitchFamily="18" charset="0"/>
                              <a:cs typeface="Times New Roman" panose="02020603050405020304" pitchFamily="18" charset="0"/>
                            </a:rPr>
                            <a:t>,</a:t>
                          </a:r>
                          <a14:m>
                            <m:oMath xmlns:m="http://schemas.openxmlformats.org/officeDocument/2006/math">
                              <m:r>
                                <a:rPr lang="en-IN" sz="1600">
                                  <a:effectLst/>
                                  <a:latin typeface="Cambria Math" panose="02040503050406030204" pitchFamily="18" charset="0"/>
                                  <a:ea typeface="Times New Roman" panose="02020603050405020304" pitchFamily="18" charset="0"/>
                                  <a:cs typeface="Times New Roman" panose="02020603050405020304" pitchFamily="18" charset="0"/>
                                </a:rPr>
                                <m:t> </m:t>
                              </m:r>
                              <m:f>
                                <m:fPr>
                                  <m:ctrlPr>
                                    <a:rPr lang="en-IN" sz="1600" i="1">
                                      <a:effectLst/>
                                      <a:latin typeface="Cambria Math" panose="02040503050406030204" pitchFamily="18" charset="0"/>
                                      <a:ea typeface="Times New Roman" panose="02020603050405020304" pitchFamily="18" charset="0"/>
                                      <a:cs typeface="Times New Roman" panose="02020603050405020304" pitchFamily="18" charset="0"/>
                                    </a:rPr>
                                  </m:ctrlPr>
                                </m:fPr>
                                <m:num>
                                  <m:r>
                                    <a:rPr lang="en-IN" sz="1600">
                                      <a:effectLst/>
                                      <a:latin typeface="Cambria Math" panose="02040503050406030204" pitchFamily="18" charset="0"/>
                                      <a:ea typeface="Times New Roman" panose="02020603050405020304" pitchFamily="18" charset="0"/>
                                      <a:cs typeface="Times New Roman" panose="02020603050405020304" pitchFamily="18" charset="0"/>
                                    </a:rPr>
                                    <m:t>28</m:t>
                                  </m:r>
                                  <m:sSub>
                                    <m:sSubPr>
                                      <m:ctrlPr>
                                        <a:rPr lang="en-IN" sz="1600" i="1">
                                          <a:effectLst/>
                                          <a:latin typeface="Cambria Math" panose="02040503050406030204" pitchFamily="18" charset="0"/>
                                          <a:ea typeface="Times New Roman" panose="02020603050405020304" pitchFamily="18" charset="0"/>
                                          <a:cs typeface="Times New Roman" panose="02020603050405020304" pitchFamily="18" charset="0"/>
                                        </a:rPr>
                                      </m:ctrlPr>
                                    </m:sSubPr>
                                    <m:e>
                                      <m:r>
                                        <m:rPr>
                                          <m:sty m:val="p"/>
                                        </m:rPr>
                                        <a:rPr lang="en-IN" sz="1600">
                                          <a:effectLst/>
                                          <a:latin typeface="Cambria Math" panose="02040503050406030204" pitchFamily="18" charset="0"/>
                                          <a:ea typeface="Times New Roman" panose="02020603050405020304" pitchFamily="18" charset="0"/>
                                          <a:cs typeface="Times New Roman" panose="02020603050405020304" pitchFamily="18" charset="0"/>
                                        </a:rPr>
                                        <m:t>V</m:t>
                                      </m:r>
                                    </m:e>
                                    <m:sub>
                                      <m:r>
                                        <m:rPr>
                                          <m:sty m:val="p"/>
                                        </m:rPr>
                                        <a:rPr lang="en-IN" sz="1600">
                                          <a:effectLst/>
                                          <a:latin typeface="Cambria Math" panose="02040503050406030204" pitchFamily="18" charset="0"/>
                                          <a:ea typeface="Times New Roman" panose="02020603050405020304" pitchFamily="18" charset="0"/>
                                          <a:cs typeface="Times New Roman" panose="02020603050405020304" pitchFamily="18" charset="0"/>
                                        </a:rPr>
                                        <m:t>DC</m:t>
                                      </m:r>
                                    </m:sub>
                                  </m:sSub>
                                </m:num>
                                <m:den>
                                  <m:r>
                                    <a:rPr lang="en-IN" sz="1600">
                                      <a:effectLst/>
                                      <a:latin typeface="Cambria Math" panose="02040503050406030204" pitchFamily="18" charset="0"/>
                                      <a:ea typeface="Times New Roman" panose="02020603050405020304" pitchFamily="18" charset="0"/>
                                      <a:cs typeface="Times New Roman" panose="02020603050405020304" pitchFamily="18" charset="0"/>
                                    </a:rPr>
                                    <m:t>51</m:t>
                                  </m:r>
                                </m:den>
                              </m:f>
                            </m:oMath>
                          </a14:m>
                          <a:r>
                            <a:rPr lang="en-IN" sz="1600" dirty="0">
                              <a:effectLst/>
                              <a:latin typeface="Times New Roman" panose="02020603050405020304" pitchFamily="18" charset="0"/>
                              <a:ea typeface="Times New Roman" panose="02020603050405020304" pitchFamily="18" charset="0"/>
                              <a:cs typeface="Times New Roman" panose="02020603050405020304" pitchFamily="18" charset="0"/>
                            </a:rPr>
                            <a:t>, </a:t>
                          </a:r>
                          <a14:m>
                            <m:oMath xmlns:m="http://schemas.openxmlformats.org/officeDocument/2006/math">
                              <m:f>
                                <m:fPr>
                                  <m:ctrlPr>
                                    <a:rPr lang="en-IN" sz="1600" i="1">
                                      <a:effectLst/>
                                      <a:latin typeface="Cambria Math" panose="02040503050406030204" pitchFamily="18" charset="0"/>
                                      <a:ea typeface="Times New Roman" panose="02020603050405020304" pitchFamily="18" charset="0"/>
                                      <a:cs typeface="Times New Roman" panose="02020603050405020304" pitchFamily="18" charset="0"/>
                                    </a:rPr>
                                  </m:ctrlPr>
                                </m:fPr>
                                <m:num>
                                  <m:r>
                                    <a:rPr lang="en-IN" sz="1600">
                                      <a:effectLst/>
                                      <a:latin typeface="Cambria Math" panose="02040503050406030204" pitchFamily="18" charset="0"/>
                                      <a:ea typeface="Times New Roman" panose="02020603050405020304" pitchFamily="18" charset="0"/>
                                      <a:cs typeface="Times New Roman" panose="02020603050405020304" pitchFamily="18" charset="0"/>
                                    </a:rPr>
                                    <m:t>2</m:t>
                                  </m:r>
                                  <m:sSub>
                                    <m:sSubPr>
                                      <m:ctrlPr>
                                        <a:rPr lang="en-IN" sz="1600" i="1">
                                          <a:effectLst/>
                                          <a:latin typeface="Cambria Math" panose="02040503050406030204" pitchFamily="18" charset="0"/>
                                          <a:ea typeface="Times New Roman" panose="02020603050405020304" pitchFamily="18" charset="0"/>
                                          <a:cs typeface="Times New Roman" panose="02020603050405020304" pitchFamily="18" charset="0"/>
                                        </a:rPr>
                                      </m:ctrlPr>
                                    </m:sSubPr>
                                    <m:e>
                                      <m:r>
                                        <m:rPr>
                                          <m:sty m:val="p"/>
                                        </m:rPr>
                                        <a:rPr lang="en-IN" sz="1600">
                                          <a:effectLst/>
                                          <a:latin typeface="Cambria Math" panose="02040503050406030204" pitchFamily="18" charset="0"/>
                                          <a:ea typeface="Times New Roman" panose="02020603050405020304" pitchFamily="18" charset="0"/>
                                          <a:cs typeface="Times New Roman" panose="02020603050405020304" pitchFamily="18" charset="0"/>
                                        </a:rPr>
                                        <m:t>V</m:t>
                                      </m:r>
                                    </m:e>
                                    <m:sub>
                                      <m:r>
                                        <m:rPr>
                                          <m:sty m:val="p"/>
                                        </m:rPr>
                                        <a:rPr lang="en-IN" sz="1600">
                                          <a:effectLst/>
                                          <a:latin typeface="Cambria Math" panose="02040503050406030204" pitchFamily="18" charset="0"/>
                                          <a:ea typeface="Times New Roman" panose="02020603050405020304" pitchFamily="18" charset="0"/>
                                          <a:cs typeface="Times New Roman" panose="02020603050405020304" pitchFamily="18" charset="0"/>
                                        </a:rPr>
                                        <m:t>DC</m:t>
                                      </m:r>
                                    </m:sub>
                                  </m:sSub>
                                </m:num>
                                <m:den>
                                  <m:r>
                                    <a:rPr lang="en-IN" sz="1600">
                                      <a:effectLst/>
                                      <a:latin typeface="Cambria Math" panose="02040503050406030204" pitchFamily="18" charset="0"/>
                                      <a:ea typeface="Times New Roman" panose="02020603050405020304" pitchFamily="18" charset="0"/>
                                      <a:cs typeface="Times New Roman" panose="02020603050405020304" pitchFamily="18" charset="0"/>
                                    </a:rPr>
                                    <m:t>3</m:t>
                                  </m:r>
                                </m:den>
                              </m:f>
                            </m:oMath>
                          </a14:m>
                          <a:r>
                            <a:rPr lang="en-IN" sz="16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1600" dirty="0">
                            <a:latin typeface="Times New Roman" panose="02020603050405020304" pitchFamily="18" charset="0"/>
                            <a:cs typeface="Times New Roman" panose="02020603050405020304" pitchFamily="18" charset="0"/>
                          </a:endParaRPr>
                        </a:p>
                        <a:p>
                          <a:pPr algn="ctr"/>
                          <a:endParaRPr lang="en-IN" sz="1600" dirty="0">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600" dirty="0">
                              <a:latin typeface="Times New Roman" panose="02020603050405020304" pitchFamily="18" charset="0"/>
                              <a:cs typeface="Times New Roman" panose="02020603050405020304" pitchFamily="18" charset="0"/>
                            </a:rPr>
                            <a:t>39.17</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07706382"/>
                      </a:ext>
                    </a:extLst>
                  </a:tr>
                  <a:tr h="648135">
                    <a:tc vMerge="1">
                      <a:txBody>
                        <a:bodyPr/>
                        <a:lstStyle/>
                        <a:p>
                          <a:endParaRPr lang="en-IN"/>
                        </a:p>
                      </a:txBody>
                      <a:tcPr/>
                    </a:tc>
                    <a:tc>
                      <a:txBody>
                        <a:bodyPr/>
                        <a:lstStyle/>
                        <a:p>
                          <a:pPr algn="ctr"/>
                          <a:r>
                            <a:rPr lang="en-IN" sz="1600" dirty="0">
                              <a:latin typeface="Times New Roman" panose="02020603050405020304" pitchFamily="18" charset="0"/>
                              <a:cs typeface="Times New Roman" panose="02020603050405020304" pitchFamily="18" charset="0"/>
                            </a:rPr>
                            <a:t>MODE 3</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14:m>
                            <m:oMath xmlns:m="http://schemas.openxmlformats.org/officeDocument/2006/math">
                              <m:f>
                                <m:fPr>
                                  <m:ctrlPr>
                                    <a:rPr lang="en-IN" sz="1600" i="1" smtClean="0">
                                      <a:effectLst/>
                                      <a:latin typeface="Cambria Math" panose="02040503050406030204" pitchFamily="18" charset="0"/>
                                      <a:ea typeface="Times New Roman" panose="02020603050405020304" pitchFamily="18" charset="0"/>
                                      <a:cs typeface="Times New Roman" panose="02020603050405020304" pitchFamily="18" charset="0"/>
                                    </a:rPr>
                                  </m:ctrlPr>
                                </m:fPr>
                                <m:num>
                                  <m:r>
                                    <a:rPr lang="en-IN" sz="1600" i="1">
                                      <a:effectLst/>
                                      <a:latin typeface="Cambria Math" panose="02040503050406030204" pitchFamily="18" charset="0"/>
                                      <a:ea typeface="Times New Roman" panose="02020603050405020304" pitchFamily="18" charset="0"/>
                                      <a:cs typeface="Times New Roman" panose="02020603050405020304" pitchFamily="18" charset="0"/>
                                    </a:rPr>
                                    <m:t>23</m:t>
                                  </m:r>
                                  <m:sSub>
                                    <m:sSubPr>
                                      <m:ctrlPr>
                                        <a:rPr lang="en-IN" sz="1600" i="1">
                                          <a:effectLst/>
                                          <a:latin typeface="Cambria Math" panose="02040503050406030204" pitchFamily="18" charset="0"/>
                                          <a:ea typeface="Times New Roman" panose="02020603050405020304" pitchFamily="18" charset="0"/>
                                          <a:cs typeface="Times New Roman" panose="02020603050405020304" pitchFamily="18" charset="0"/>
                                        </a:rPr>
                                      </m:ctrlPr>
                                    </m:sSubPr>
                                    <m:e>
                                      <m:r>
                                        <m:rPr>
                                          <m:sty m:val="p"/>
                                        </m:rPr>
                                        <a:rPr lang="en-IN" sz="1600">
                                          <a:effectLst/>
                                          <a:latin typeface="Cambria Math" panose="02040503050406030204" pitchFamily="18" charset="0"/>
                                          <a:ea typeface="Times New Roman" panose="02020603050405020304" pitchFamily="18" charset="0"/>
                                          <a:cs typeface="Times New Roman" panose="02020603050405020304" pitchFamily="18" charset="0"/>
                                        </a:rPr>
                                        <m:t>V</m:t>
                                      </m:r>
                                    </m:e>
                                    <m:sub>
                                      <m:r>
                                        <m:rPr>
                                          <m:sty m:val="p"/>
                                        </m:rPr>
                                        <a:rPr lang="en-IN" sz="1600">
                                          <a:effectLst/>
                                          <a:latin typeface="Cambria Math" panose="02040503050406030204" pitchFamily="18" charset="0"/>
                                          <a:ea typeface="Times New Roman" panose="02020603050405020304" pitchFamily="18" charset="0"/>
                                          <a:cs typeface="Times New Roman" panose="02020603050405020304" pitchFamily="18" charset="0"/>
                                        </a:rPr>
                                        <m:t>DC</m:t>
                                      </m:r>
                                    </m:sub>
                                  </m:sSub>
                                </m:num>
                                <m:den>
                                  <m:r>
                                    <a:rPr lang="en-IN" sz="1600">
                                      <a:effectLst/>
                                      <a:latin typeface="Cambria Math" panose="02040503050406030204" pitchFamily="18" charset="0"/>
                                      <a:ea typeface="Times New Roman" panose="02020603050405020304" pitchFamily="18" charset="0"/>
                                      <a:cs typeface="Times New Roman" panose="02020603050405020304" pitchFamily="18" charset="0"/>
                                    </a:rPr>
                                    <m:t>102</m:t>
                                  </m:r>
                                </m:den>
                              </m:f>
                            </m:oMath>
                          </a14:m>
                          <a:r>
                            <a:rPr lang="en-IN" sz="1600" dirty="0">
                              <a:effectLst/>
                              <a:latin typeface="Times New Roman" panose="02020603050405020304" pitchFamily="18" charset="0"/>
                              <a:ea typeface="Times New Roman" panose="02020603050405020304" pitchFamily="18" charset="0"/>
                              <a:cs typeface="Times New Roman" panose="02020603050405020304" pitchFamily="18" charset="0"/>
                            </a:rPr>
                            <a:t> , </a:t>
                          </a:r>
                          <a14:m>
                            <m:oMath xmlns:m="http://schemas.openxmlformats.org/officeDocument/2006/math">
                              <m:f>
                                <m:fPr>
                                  <m:ctrlPr>
                                    <a:rPr lang="en-IN" sz="1600" i="1">
                                      <a:effectLst/>
                                      <a:latin typeface="Cambria Math" panose="02040503050406030204" pitchFamily="18" charset="0"/>
                                      <a:ea typeface="Times New Roman" panose="02020603050405020304" pitchFamily="18" charset="0"/>
                                      <a:cs typeface="Times New Roman" panose="02020603050405020304" pitchFamily="18" charset="0"/>
                                    </a:rPr>
                                  </m:ctrlPr>
                                </m:fPr>
                                <m:num>
                                  <m:sSub>
                                    <m:sSubPr>
                                      <m:ctrlPr>
                                        <a:rPr lang="en-IN" sz="1600" i="1">
                                          <a:effectLst/>
                                          <a:latin typeface="Cambria Math" panose="02040503050406030204" pitchFamily="18" charset="0"/>
                                          <a:ea typeface="Times New Roman" panose="02020603050405020304" pitchFamily="18" charset="0"/>
                                          <a:cs typeface="Times New Roman" panose="02020603050405020304" pitchFamily="18" charset="0"/>
                                        </a:rPr>
                                      </m:ctrlPr>
                                    </m:sSubPr>
                                    <m:e>
                                      <m:r>
                                        <m:rPr>
                                          <m:sty m:val="p"/>
                                        </m:rPr>
                                        <a:rPr lang="en-IN" sz="1600">
                                          <a:effectLst/>
                                          <a:latin typeface="Cambria Math" panose="02040503050406030204" pitchFamily="18" charset="0"/>
                                          <a:ea typeface="Times New Roman" panose="02020603050405020304" pitchFamily="18" charset="0"/>
                                          <a:cs typeface="Times New Roman" panose="02020603050405020304" pitchFamily="18" charset="0"/>
                                        </a:rPr>
                                        <m:t>V</m:t>
                                      </m:r>
                                    </m:e>
                                    <m:sub>
                                      <m:r>
                                        <m:rPr>
                                          <m:sty m:val="p"/>
                                        </m:rPr>
                                        <a:rPr lang="en-IN" sz="1600">
                                          <a:effectLst/>
                                          <a:latin typeface="Cambria Math" panose="02040503050406030204" pitchFamily="18" charset="0"/>
                                          <a:ea typeface="Times New Roman" panose="02020603050405020304" pitchFamily="18" charset="0"/>
                                          <a:cs typeface="Times New Roman" panose="02020603050405020304" pitchFamily="18" charset="0"/>
                                        </a:rPr>
                                        <m:t>DC</m:t>
                                      </m:r>
                                    </m:sub>
                                  </m:sSub>
                                </m:num>
                                <m:den>
                                  <m:r>
                                    <a:rPr lang="en-IN" sz="1600">
                                      <a:effectLst/>
                                      <a:latin typeface="Cambria Math" panose="02040503050406030204" pitchFamily="18" charset="0"/>
                                      <a:ea typeface="Times New Roman" panose="02020603050405020304" pitchFamily="18" charset="0"/>
                                      <a:cs typeface="Times New Roman" panose="02020603050405020304" pitchFamily="18" charset="0"/>
                                    </a:rPr>
                                    <m:t>3</m:t>
                                  </m:r>
                                </m:den>
                              </m:f>
                              <m:r>
                                <a:rPr lang="en-IN" sz="1600" i="1">
                                  <a:effectLst/>
                                  <a:latin typeface="Cambria Math" panose="02040503050406030204" pitchFamily="18" charset="0"/>
                                  <a:ea typeface="Times New Roman" panose="02020603050405020304" pitchFamily="18" charset="0"/>
                                  <a:cs typeface="Times New Roman" panose="02020603050405020304" pitchFamily="18" charset="0"/>
                                </a:rPr>
                                <m:t>, </m:t>
                              </m:r>
                              <m:f>
                                <m:fPr>
                                  <m:ctrlPr>
                                    <a:rPr lang="en-IN" sz="1600" i="1">
                                      <a:effectLst/>
                                      <a:latin typeface="Cambria Math" panose="02040503050406030204" pitchFamily="18" charset="0"/>
                                      <a:ea typeface="Times New Roman" panose="02020603050405020304" pitchFamily="18" charset="0"/>
                                      <a:cs typeface="Times New Roman" panose="02020603050405020304" pitchFamily="18" charset="0"/>
                                    </a:rPr>
                                  </m:ctrlPr>
                                </m:fPr>
                                <m:num>
                                  <m:r>
                                    <a:rPr lang="en-IN" sz="1600">
                                      <a:effectLst/>
                                      <a:latin typeface="Cambria Math" panose="02040503050406030204" pitchFamily="18" charset="0"/>
                                      <a:ea typeface="Times New Roman" panose="02020603050405020304" pitchFamily="18" charset="0"/>
                                      <a:cs typeface="Times New Roman" panose="02020603050405020304" pitchFamily="18" charset="0"/>
                                    </a:rPr>
                                    <m:t>15</m:t>
                                  </m:r>
                                  <m:sSub>
                                    <m:sSubPr>
                                      <m:ctrlPr>
                                        <a:rPr lang="en-IN" sz="1600" i="1">
                                          <a:effectLst/>
                                          <a:latin typeface="Cambria Math" panose="02040503050406030204" pitchFamily="18" charset="0"/>
                                          <a:ea typeface="Times New Roman" panose="02020603050405020304" pitchFamily="18" charset="0"/>
                                          <a:cs typeface="Times New Roman" panose="02020603050405020304" pitchFamily="18" charset="0"/>
                                        </a:rPr>
                                      </m:ctrlPr>
                                    </m:sSubPr>
                                    <m:e>
                                      <m:r>
                                        <m:rPr>
                                          <m:sty m:val="p"/>
                                        </m:rPr>
                                        <a:rPr lang="en-IN" sz="1600">
                                          <a:effectLst/>
                                          <a:latin typeface="Cambria Math" panose="02040503050406030204" pitchFamily="18" charset="0"/>
                                          <a:ea typeface="Times New Roman" panose="02020603050405020304" pitchFamily="18" charset="0"/>
                                          <a:cs typeface="Times New Roman" panose="02020603050405020304" pitchFamily="18" charset="0"/>
                                        </a:rPr>
                                        <m:t>V</m:t>
                                      </m:r>
                                    </m:e>
                                    <m:sub>
                                      <m:r>
                                        <m:rPr>
                                          <m:sty m:val="p"/>
                                        </m:rPr>
                                        <a:rPr lang="en-IN" sz="1600">
                                          <a:effectLst/>
                                          <a:latin typeface="Cambria Math" panose="02040503050406030204" pitchFamily="18" charset="0"/>
                                          <a:ea typeface="Times New Roman" panose="02020603050405020304" pitchFamily="18" charset="0"/>
                                          <a:cs typeface="Times New Roman" panose="02020603050405020304" pitchFamily="18" charset="0"/>
                                        </a:rPr>
                                        <m:t>DC</m:t>
                                      </m:r>
                                    </m:sub>
                                  </m:sSub>
                                </m:num>
                                <m:den>
                                  <m:r>
                                    <a:rPr lang="en-IN" sz="1600">
                                      <a:effectLst/>
                                      <a:latin typeface="Cambria Math" panose="02040503050406030204" pitchFamily="18" charset="0"/>
                                      <a:ea typeface="Times New Roman" panose="02020603050405020304" pitchFamily="18" charset="0"/>
                                      <a:cs typeface="Times New Roman" panose="02020603050405020304" pitchFamily="18" charset="0"/>
                                    </a:rPr>
                                    <m:t>34</m:t>
                                  </m:r>
                                </m:den>
                              </m:f>
                            </m:oMath>
                          </a14:m>
                          <a:r>
                            <a:rPr lang="en-IN" sz="1600" dirty="0">
                              <a:effectLst/>
                              <a:latin typeface="Times New Roman" panose="02020603050405020304" pitchFamily="18" charset="0"/>
                              <a:ea typeface="Times New Roman" panose="02020603050405020304" pitchFamily="18" charset="0"/>
                              <a:cs typeface="Times New Roman" panose="02020603050405020304" pitchFamily="18" charset="0"/>
                            </a:rPr>
                            <a:t>,</a:t>
                          </a:r>
                          <a14:m>
                            <m:oMath xmlns:m="http://schemas.openxmlformats.org/officeDocument/2006/math">
                              <m:r>
                                <a:rPr lang="en-IN" sz="1600">
                                  <a:effectLst/>
                                  <a:latin typeface="Cambria Math" panose="02040503050406030204" pitchFamily="18" charset="0"/>
                                  <a:ea typeface="Times New Roman" panose="02020603050405020304" pitchFamily="18" charset="0"/>
                                  <a:cs typeface="Times New Roman" panose="02020603050405020304" pitchFamily="18" charset="0"/>
                                </a:rPr>
                                <m:t> </m:t>
                              </m:r>
                              <m:f>
                                <m:fPr>
                                  <m:ctrlPr>
                                    <a:rPr lang="en-IN" sz="1600" i="1">
                                      <a:effectLst/>
                                      <a:latin typeface="Cambria Math" panose="02040503050406030204" pitchFamily="18" charset="0"/>
                                      <a:ea typeface="Times New Roman" panose="02020603050405020304" pitchFamily="18" charset="0"/>
                                      <a:cs typeface="Times New Roman" panose="02020603050405020304" pitchFamily="18" charset="0"/>
                                    </a:rPr>
                                  </m:ctrlPr>
                                </m:fPr>
                                <m:num>
                                  <m:r>
                                    <a:rPr lang="en-IN" sz="1600">
                                      <a:effectLst/>
                                      <a:latin typeface="Cambria Math" panose="02040503050406030204" pitchFamily="18" charset="0"/>
                                      <a:ea typeface="Times New Roman" panose="02020603050405020304" pitchFamily="18" charset="0"/>
                                      <a:cs typeface="Times New Roman" panose="02020603050405020304" pitchFamily="18" charset="0"/>
                                    </a:rPr>
                                    <m:t>28</m:t>
                                  </m:r>
                                  <m:sSub>
                                    <m:sSubPr>
                                      <m:ctrlPr>
                                        <a:rPr lang="en-IN" sz="1600" i="1">
                                          <a:effectLst/>
                                          <a:latin typeface="Cambria Math" panose="02040503050406030204" pitchFamily="18" charset="0"/>
                                          <a:ea typeface="Times New Roman" panose="02020603050405020304" pitchFamily="18" charset="0"/>
                                          <a:cs typeface="Times New Roman" panose="02020603050405020304" pitchFamily="18" charset="0"/>
                                        </a:rPr>
                                      </m:ctrlPr>
                                    </m:sSubPr>
                                    <m:e>
                                      <m:r>
                                        <m:rPr>
                                          <m:sty m:val="p"/>
                                        </m:rPr>
                                        <a:rPr lang="en-IN" sz="1600">
                                          <a:effectLst/>
                                          <a:latin typeface="Cambria Math" panose="02040503050406030204" pitchFamily="18" charset="0"/>
                                          <a:ea typeface="Times New Roman" panose="02020603050405020304" pitchFamily="18" charset="0"/>
                                          <a:cs typeface="Times New Roman" panose="02020603050405020304" pitchFamily="18" charset="0"/>
                                        </a:rPr>
                                        <m:t>V</m:t>
                                      </m:r>
                                    </m:e>
                                    <m:sub>
                                      <m:r>
                                        <m:rPr>
                                          <m:sty m:val="p"/>
                                        </m:rPr>
                                        <a:rPr lang="en-IN" sz="1600">
                                          <a:effectLst/>
                                          <a:latin typeface="Cambria Math" panose="02040503050406030204" pitchFamily="18" charset="0"/>
                                          <a:ea typeface="Times New Roman" panose="02020603050405020304" pitchFamily="18" charset="0"/>
                                          <a:cs typeface="Times New Roman" panose="02020603050405020304" pitchFamily="18" charset="0"/>
                                        </a:rPr>
                                        <m:t>DC</m:t>
                                      </m:r>
                                    </m:sub>
                                  </m:sSub>
                                </m:num>
                                <m:den>
                                  <m:r>
                                    <a:rPr lang="en-IN" sz="1600">
                                      <a:effectLst/>
                                      <a:latin typeface="Cambria Math" panose="02040503050406030204" pitchFamily="18" charset="0"/>
                                      <a:ea typeface="Times New Roman" panose="02020603050405020304" pitchFamily="18" charset="0"/>
                                      <a:cs typeface="Times New Roman" panose="02020603050405020304" pitchFamily="18" charset="0"/>
                                    </a:rPr>
                                    <m:t>51</m:t>
                                  </m:r>
                                </m:den>
                              </m:f>
                            </m:oMath>
                          </a14:m>
                          <a:r>
                            <a:rPr lang="en-IN" sz="1600" dirty="0">
                              <a:effectLst/>
                              <a:latin typeface="Times New Roman" panose="02020603050405020304" pitchFamily="18" charset="0"/>
                              <a:ea typeface="Times New Roman" panose="02020603050405020304" pitchFamily="18" charset="0"/>
                              <a:cs typeface="Times New Roman" panose="02020603050405020304" pitchFamily="18" charset="0"/>
                            </a:rPr>
                            <a:t>, </a:t>
                          </a:r>
                          <a14:m>
                            <m:oMath xmlns:m="http://schemas.openxmlformats.org/officeDocument/2006/math">
                              <m:f>
                                <m:fPr>
                                  <m:ctrlPr>
                                    <a:rPr lang="en-IN" sz="1600" i="1">
                                      <a:effectLst/>
                                      <a:latin typeface="Cambria Math" panose="02040503050406030204" pitchFamily="18" charset="0"/>
                                      <a:ea typeface="Times New Roman" panose="02020603050405020304" pitchFamily="18" charset="0"/>
                                      <a:cs typeface="Times New Roman" panose="02020603050405020304" pitchFamily="18" charset="0"/>
                                    </a:rPr>
                                  </m:ctrlPr>
                                </m:fPr>
                                <m:num>
                                  <m:r>
                                    <a:rPr lang="en-IN" sz="1600">
                                      <a:effectLst/>
                                      <a:latin typeface="Cambria Math" panose="02040503050406030204" pitchFamily="18" charset="0"/>
                                      <a:ea typeface="Times New Roman" panose="02020603050405020304" pitchFamily="18" charset="0"/>
                                      <a:cs typeface="Times New Roman" panose="02020603050405020304" pitchFamily="18" charset="0"/>
                                    </a:rPr>
                                    <m:t>2</m:t>
                                  </m:r>
                                  <m:sSub>
                                    <m:sSubPr>
                                      <m:ctrlPr>
                                        <a:rPr lang="en-IN" sz="1600" i="1">
                                          <a:effectLst/>
                                          <a:latin typeface="Cambria Math" panose="02040503050406030204" pitchFamily="18" charset="0"/>
                                          <a:ea typeface="Times New Roman" panose="02020603050405020304" pitchFamily="18" charset="0"/>
                                          <a:cs typeface="Times New Roman" panose="02020603050405020304" pitchFamily="18" charset="0"/>
                                        </a:rPr>
                                      </m:ctrlPr>
                                    </m:sSubPr>
                                    <m:e>
                                      <m:r>
                                        <m:rPr>
                                          <m:sty m:val="p"/>
                                        </m:rPr>
                                        <a:rPr lang="en-IN" sz="1600">
                                          <a:effectLst/>
                                          <a:latin typeface="Cambria Math" panose="02040503050406030204" pitchFamily="18" charset="0"/>
                                          <a:ea typeface="Times New Roman" panose="02020603050405020304" pitchFamily="18" charset="0"/>
                                          <a:cs typeface="Times New Roman" panose="02020603050405020304" pitchFamily="18" charset="0"/>
                                        </a:rPr>
                                        <m:t>V</m:t>
                                      </m:r>
                                    </m:e>
                                    <m:sub>
                                      <m:r>
                                        <m:rPr>
                                          <m:sty m:val="p"/>
                                        </m:rPr>
                                        <a:rPr lang="en-IN" sz="1600">
                                          <a:effectLst/>
                                          <a:latin typeface="Cambria Math" panose="02040503050406030204" pitchFamily="18" charset="0"/>
                                          <a:ea typeface="Times New Roman" panose="02020603050405020304" pitchFamily="18" charset="0"/>
                                          <a:cs typeface="Times New Roman" panose="02020603050405020304" pitchFamily="18" charset="0"/>
                                        </a:rPr>
                                        <m:t>DC</m:t>
                                      </m:r>
                                    </m:sub>
                                  </m:sSub>
                                </m:num>
                                <m:den>
                                  <m:r>
                                    <a:rPr lang="en-IN" sz="1600">
                                      <a:effectLst/>
                                      <a:latin typeface="Cambria Math" panose="02040503050406030204" pitchFamily="18" charset="0"/>
                                      <a:ea typeface="Times New Roman" panose="02020603050405020304" pitchFamily="18" charset="0"/>
                                      <a:cs typeface="Times New Roman" panose="02020603050405020304" pitchFamily="18" charset="0"/>
                                    </a:rPr>
                                    <m:t>3</m:t>
                                  </m:r>
                                </m:den>
                              </m:f>
                            </m:oMath>
                          </a14:m>
                          <a:r>
                            <a:rPr lang="en-IN" sz="1600" dirty="0">
                              <a:effectLst/>
                              <a:latin typeface="Times New Roman" panose="02020603050405020304" pitchFamily="18" charset="0"/>
                              <a:ea typeface="Times New Roman" panose="02020603050405020304" pitchFamily="18" charset="0"/>
                              <a:cs typeface="Times New Roman" panose="02020603050405020304" pitchFamily="18" charset="0"/>
                            </a:rPr>
                            <a:t> , </a:t>
                          </a:r>
                          <a14:m>
                            <m:oMath xmlns:m="http://schemas.openxmlformats.org/officeDocument/2006/math">
                              <m:f>
                                <m:fPr>
                                  <m:ctrlPr>
                                    <a:rPr lang="en-IN" sz="1600" i="1">
                                      <a:effectLst/>
                                      <a:latin typeface="Cambria Math" panose="02040503050406030204" pitchFamily="18" charset="0"/>
                                      <a:ea typeface="Times New Roman" panose="02020603050405020304" pitchFamily="18" charset="0"/>
                                      <a:cs typeface="Times New Roman" panose="02020603050405020304" pitchFamily="18" charset="0"/>
                                    </a:rPr>
                                  </m:ctrlPr>
                                </m:fPr>
                                <m:num>
                                  <m:r>
                                    <a:rPr lang="en-IN" sz="1600" i="1">
                                      <a:effectLst/>
                                      <a:latin typeface="Cambria Math" panose="02040503050406030204" pitchFamily="18" charset="0"/>
                                      <a:ea typeface="Times New Roman" panose="02020603050405020304" pitchFamily="18" charset="0"/>
                                      <a:cs typeface="Times New Roman" panose="02020603050405020304" pitchFamily="18" charset="0"/>
                                    </a:rPr>
                                    <m:t>40</m:t>
                                  </m:r>
                                  <m:sSub>
                                    <m:sSubPr>
                                      <m:ctrlPr>
                                        <a:rPr lang="en-IN" sz="1600" i="1">
                                          <a:effectLst/>
                                          <a:latin typeface="Cambria Math" panose="02040503050406030204" pitchFamily="18" charset="0"/>
                                          <a:ea typeface="Times New Roman" panose="02020603050405020304" pitchFamily="18" charset="0"/>
                                          <a:cs typeface="Times New Roman" panose="02020603050405020304" pitchFamily="18" charset="0"/>
                                        </a:rPr>
                                      </m:ctrlPr>
                                    </m:sSubPr>
                                    <m:e>
                                      <m:r>
                                        <m:rPr>
                                          <m:sty m:val="p"/>
                                        </m:rPr>
                                        <a:rPr lang="en-IN" sz="1600">
                                          <a:effectLst/>
                                          <a:latin typeface="Cambria Math" panose="02040503050406030204" pitchFamily="18" charset="0"/>
                                          <a:ea typeface="Times New Roman" panose="02020603050405020304" pitchFamily="18" charset="0"/>
                                          <a:cs typeface="Times New Roman" panose="02020603050405020304" pitchFamily="18" charset="0"/>
                                        </a:rPr>
                                        <m:t>V</m:t>
                                      </m:r>
                                    </m:e>
                                    <m:sub>
                                      <m:r>
                                        <m:rPr>
                                          <m:sty m:val="p"/>
                                        </m:rPr>
                                        <a:rPr lang="en-IN" sz="1600">
                                          <a:effectLst/>
                                          <a:latin typeface="Cambria Math" panose="02040503050406030204" pitchFamily="18" charset="0"/>
                                          <a:ea typeface="Times New Roman" panose="02020603050405020304" pitchFamily="18" charset="0"/>
                                          <a:cs typeface="Times New Roman" panose="02020603050405020304" pitchFamily="18" charset="0"/>
                                        </a:rPr>
                                        <m:t>DC</m:t>
                                      </m:r>
                                    </m:sub>
                                  </m:sSub>
                                </m:num>
                                <m:den>
                                  <m:r>
                                    <a:rPr lang="en-IN" sz="1600">
                                      <a:effectLst/>
                                      <a:latin typeface="Cambria Math" panose="02040503050406030204" pitchFamily="18" charset="0"/>
                                      <a:ea typeface="Times New Roman" panose="02020603050405020304" pitchFamily="18" charset="0"/>
                                      <a:cs typeface="Times New Roman" panose="02020603050405020304" pitchFamily="18" charset="0"/>
                                    </a:rPr>
                                    <m:t>51</m:t>
                                  </m:r>
                                </m:den>
                              </m:f>
                            </m:oMath>
                          </a14:m>
                          <a:r>
                            <a:rPr lang="en-IN" sz="1600" dirty="0">
                              <a:effectLst/>
                              <a:latin typeface="Times New Roman" panose="02020603050405020304" pitchFamily="18" charset="0"/>
                              <a:ea typeface="Times New Roman" panose="02020603050405020304" pitchFamily="18" charset="0"/>
                              <a:cs typeface="Times New Roman" panose="02020603050405020304" pitchFamily="18" charset="0"/>
                            </a:rPr>
                            <a:t> </a:t>
                          </a:r>
                        </a:p>
                        <a:p>
                          <a:endParaRPr lang="en-IN" sz="1600" dirty="0">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600" dirty="0">
                              <a:latin typeface="Times New Roman" panose="02020603050405020304" pitchFamily="18" charset="0"/>
                              <a:cs typeface="Times New Roman" panose="02020603050405020304" pitchFamily="18" charset="0"/>
                            </a:rPr>
                            <a:t>36.55</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47644080"/>
                      </a:ext>
                    </a:extLst>
                  </a:tr>
                  <a:tr h="648135">
                    <a:tc vMerge="1">
                      <a:txBody>
                        <a:bodyPr/>
                        <a:lstStyle/>
                        <a:p>
                          <a:endParaRPr lang="en-IN"/>
                        </a:p>
                      </a:txBody>
                      <a:tcPr/>
                    </a:tc>
                    <a:tc>
                      <a:txBody>
                        <a:bodyPr/>
                        <a:lstStyle/>
                        <a:p>
                          <a:pPr algn="ctr"/>
                          <a:r>
                            <a:rPr lang="en-IN" sz="1600" dirty="0">
                              <a:latin typeface="Times New Roman" panose="02020603050405020304" pitchFamily="18" charset="0"/>
                              <a:cs typeface="Times New Roman" panose="02020603050405020304" pitchFamily="18" charset="0"/>
                            </a:rPr>
                            <a:t>MODE 4</a:t>
                          </a:r>
                        </a:p>
                      </a:txBody>
                      <a:tcPr>
                        <a:lnT w="12700" cap="flat" cmpd="sng" algn="ctr">
                          <a:solidFill>
                            <a:schemeClr val="tx1"/>
                          </a:solidFill>
                          <a:prstDash val="solid"/>
                          <a:round/>
                          <a:headEnd type="none" w="med" len="med"/>
                          <a:tailEnd type="none" w="med" len="med"/>
                        </a:lnT>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f>
                                <m:fPr>
                                  <m:ctrlPr>
                                    <a:rPr lang="en-IN" sz="1600" i="1" smtClean="0">
                                      <a:effectLst/>
                                      <a:latin typeface="Cambria Math" panose="02040503050406030204" pitchFamily="18" charset="0"/>
                                      <a:ea typeface="Times New Roman" panose="02020603050405020304" pitchFamily="18" charset="0"/>
                                      <a:cs typeface="Times New Roman" panose="02020603050405020304" pitchFamily="18" charset="0"/>
                                    </a:rPr>
                                  </m:ctrlPr>
                                </m:fPr>
                                <m:num>
                                  <m:sSub>
                                    <m:sSubPr>
                                      <m:ctrlPr>
                                        <a:rPr lang="en-IN" sz="1600" i="1">
                                          <a:effectLst/>
                                          <a:latin typeface="Cambria Math" panose="02040503050406030204" pitchFamily="18" charset="0"/>
                                          <a:ea typeface="Times New Roman" panose="02020603050405020304" pitchFamily="18" charset="0"/>
                                          <a:cs typeface="Times New Roman" panose="02020603050405020304" pitchFamily="18" charset="0"/>
                                        </a:rPr>
                                      </m:ctrlPr>
                                    </m:sSubPr>
                                    <m:e>
                                      <m:r>
                                        <m:rPr>
                                          <m:sty m:val="p"/>
                                        </m:rPr>
                                        <a:rPr lang="en-IN" sz="1600">
                                          <a:effectLst/>
                                          <a:latin typeface="Cambria Math" panose="02040503050406030204" pitchFamily="18" charset="0"/>
                                          <a:ea typeface="Times New Roman" panose="02020603050405020304" pitchFamily="18" charset="0"/>
                                          <a:cs typeface="Times New Roman" panose="02020603050405020304" pitchFamily="18" charset="0"/>
                                        </a:rPr>
                                        <m:t>V</m:t>
                                      </m:r>
                                    </m:e>
                                    <m:sub>
                                      <m:r>
                                        <m:rPr>
                                          <m:sty m:val="p"/>
                                        </m:rPr>
                                        <a:rPr lang="en-IN" sz="1600">
                                          <a:effectLst/>
                                          <a:latin typeface="Cambria Math" panose="02040503050406030204" pitchFamily="18" charset="0"/>
                                          <a:ea typeface="Times New Roman" panose="02020603050405020304" pitchFamily="18" charset="0"/>
                                          <a:cs typeface="Times New Roman" panose="02020603050405020304" pitchFamily="18" charset="0"/>
                                        </a:rPr>
                                        <m:t>DC</m:t>
                                      </m:r>
                                    </m:sub>
                                  </m:sSub>
                                </m:num>
                                <m:den>
                                  <m:r>
                                    <a:rPr lang="en-IN" sz="1600">
                                      <a:effectLst/>
                                      <a:latin typeface="Cambria Math" panose="02040503050406030204" pitchFamily="18" charset="0"/>
                                      <a:ea typeface="Times New Roman" panose="02020603050405020304" pitchFamily="18" charset="0"/>
                                      <a:cs typeface="Times New Roman" panose="02020603050405020304" pitchFamily="18" charset="0"/>
                                    </a:rPr>
                                    <m:t>3</m:t>
                                  </m:r>
                                </m:den>
                              </m:f>
                              <m:r>
                                <a:rPr lang="en-IN" sz="1600" i="1">
                                  <a:effectLst/>
                                  <a:latin typeface="Cambria Math" panose="02040503050406030204" pitchFamily="18" charset="0"/>
                                  <a:ea typeface="Times New Roman" panose="02020603050405020304" pitchFamily="18" charset="0"/>
                                  <a:cs typeface="Times New Roman" panose="02020603050405020304" pitchFamily="18" charset="0"/>
                                </a:rPr>
                                <m:t>, </m:t>
                              </m:r>
                              <m:f>
                                <m:fPr>
                                  <m:ctrlPr>
                                    <a:rPr lang="en-IN" sz="1600" i="1">
                                      <a:effectLst/>
                                      <a:latin typeface="Cambria Math" panose="02040503050406030204" pitchFamily="18" charset="0"/>
                                      <a:ea typeface="Times New Roman" panose="02020603050405020304" pitchFamily="18" charset="0"/>
                                      <a:cs typeface="Times New Roman" panose="02020603050405020304" pitchFamily="18" charset="0"/>
                                    </a:rPr>
                                  </m:ctrlPr>
                                </m:fPr>
                                <m:num>
                                  <m:r>
                                    <a:rPr lang="en-IN" sz="1600">
                                      <a:effectLst/>
                                      <a:latin typeface="Cambria Math" panose="02040503050406030204" pitchFamily="18" charset="0"/>
                                      <a:ea typeface="Times New Roman" panose="02020603050405020304" pitchFamily="18" charset="0"/>
                                      <a:cs typeface="Times New Roman" panose="02020603050405020304" pitchFamily="18" charset="0"/>
                                    </a:rPr>
                                    <m:t>15</m:t>
                                  </m:r>
                                  <m:sSub>
                                    <m:sSubPr>
                                      <m:ctrlPr>
                                        <a:rPr lang="en-IN" sz="1600" i="1">
                                          <a:effectLst/>
                                          <a:latin typeface="Cambria Math" panose="02040503050406030204" pitchFamily="18" charset="0"/>
                                          <a:ea typeface="Times New Roman" panose="02020603050405020304" pitchFamily="18" charset="0"/>
                                          <a:cs typeface="Times New Roman" panose="02020603050405020304" pitchFamily="18" charset="0"/>
                                        </a:rPr>
                                      </m:ctrlPr>
                                    </m:sSubPr>
                                    <m:e>
                                      <m:r>
                                        <m:rPr>
                                          <m:sty m:val="p"/>
                                        </m:rPr>
                                        <a:rPr lang="en-IN" sz="1600">
                                          <a:effectLst/>
                                          <a:latin typeface="Cambria Math" panose="02040503050406030204" pitchFamily="18" charset="0"/>
                                          <a:ea typeface="Times New Roman" panose="02020603050405020304" pitchFamily="18" charset="0"/>
                                          <a:cs typeface="Times New Roman" panose="02020603050405020304" pitchFamily="18" charset="0"/>
                                        </a:rPr>
                                        <m:t>V</m:t>
                                      </m:r>
                                    </m:e>
                                    <m:sub>
                                      <m:r>
                                        <m:rPr>
                                          <m:sty m:val="p"/>
                                        </m:rPr>
                                        <a:rPr lang="en-IN" sz="1600">
                                          <a:effectLst/>
                                          <a:latin typeface="Cambria Math" panose="02040503050406030204" pitchFamily="18" charset="0"/>
                                          <a:ea typeface="Times New Roman" panose="02020603050405020304" pitchFamily="18" charset="0"/>
                                          <a:cs typeface="Times New Roman" panose="02020603050405020304" pitchFamily="18" charset="0"/>
                                        </a:rPr>
                                        <m:t>DC</m:t>
                                      </m:r>
                                    </m:sub>
                                  </m:sSub>
                                </m:num>
                                <m:den>
                                  <m:r>
                                    <a:rPr lang="en-IN" sz="1600">
                                      <a:effectLst/>
                                      <a:latin typeface="Cambria Math" panose="02040503050406030204" pitchFamily="18" charset="0"/>
                                      <a:ea typeface="Times New Roman" panose="02020603050405020304" pitchFamily="18" charset="0"/>
                                      <a:cs typeface="Times New Roman" panose="02020603050405020304" pitchFamily="18" charset="0"/>
                                    </a:rPr>
                                    <m:t>34</m:t>
                                  </m:r>
                                </m:den>
                              </m:f>
                            </m:oMath>
                          </a14:m>
                          <a:r>
                            <a:rPr lang="en-IN" sz="1600" dirty="0">
                              <a:effectLst/>
                              <a:latin typeface="Times New Roman" panose="02020603050405020304" pitchFamily="18" charset="0"/>
                              <a:ea typeface="Times New Roman" panose="02020603050405020304" pitchFamily="18" charset="0"/>
                              <a:cs typeface="Times New Roman" panose="02020603050405020304" pitchFamily="18" charset="0"/>
                            </a:rPr>
                            <a:t>,</a:t>
                          </a:r>
                          <a14:m>
                            <m:oMath xmlns:m="http://schemas.openxmlformats.org/officeDocument/2006/math">
                              <m:r>
                                <a:rPr lang="en-IN" sz="1600">
                                  <a:effectLst/>
                                  <a:latin typeface="Cambria Math" panose="02040503050406030204" pitchFamily="18" charset="0"/>
                                  <a:ea typeface="Times New Roman" panose="02020603050405020304" pitchFamily="18" charset="0"/>
                                  <a:cs typeface="Times New Roman" panose="02020603050405020304" pitchFamily="18" charset="0"/>
                                </a:rPr>
                                <m:t> </m:t>
                              </m:r>
                              <m:f>
                                <m:fPr>
                                  <m:ctrlPr>
                                    <a:rPr lang="en-IN" sz="1600" i="1">
                                      <a:effectLst/>
                                      <a:latin typeface="Cambria Math" panose="02040503050406030204" pitchFamily="18" charset="0"/>
                                      <a:ea typeface="Times New Roman" panose="02020603050405020304" pitchFamily="18" charset="0"/>
                                      <a:cs typeface="Times New Roman" panose="02020603050405020304" pitchFamily="18" charset="0"/>
                                    </a:rPr>
                                  </m:ctrlPr>
                                </m:fPr>
                                <m:num>
                                  <m:r>
                                    <a:rPr lang="en-IN" sz="1600">
                                      <a:effectLst/>
                                      <a:latin typeface="Cambria Math" panose="02040503050406030204" pitchFamily="18" charset="0"/>
                                      <a:ea typeface="Times New Roman" panose="02020603050405020304" pitchFamily="18" charset="0"/>
                                      <a:cs typeface="Times New Roman" panose="02020603050405020304" pitchFamily="18" charset="0"/>
                                    </a:rPr>
                                    <m:t>28</m:t>
                                  </m:r>
                                  <m:sSub>
                                    <m:sSubPr>
                                      <m:ctrlPr>
                                        <a:rPr lang="en-IN" sz="1600" i="1">
                                          <a:effectLst/>
                                          <a:latin typeface="Cambria Math" panose="02040503050406030204" pitchFamily="18" charset="0"/>
                                          <a:ea typeface="Times New Roman" panose="02020603050405020304" pitchFamily="18" charset="0"/>
                                          <a:cs typeface="Times New Roman" panose="02020603050405020304" pitchFamily="18" charset="0"/>
                                        </a:rPr>
                                      </m:ctrlPr>
                                    </m:sSubPr>
                                    <m:e>
                                      <m:r>
                                        <m:rPr>
                                          <m:sty m:val="p"/>
                                        </m:rPr>
                                        <a:rPr lang="en-IN" sz="1600">
                                          <a:effectLst/>
                                          <a:latin typeface="Cambria Math" panose="02040503050406030204" pitchFamily="18" charset="0"/>
                                          <a:ea typeface="Times New Roman" panose="02020603050405020304" pitchFamily="18" charset="0"/>
                                          <a:cs typeface="Times New Roman" panose="02020603050405020304" pitchFamily="18" charset="0"/>
                                        </a:rPr>
                                        <m:t>V</m:t>
                                      </m:r>
                                    </m:e>
                                    <m:sub>
                                      <m:r>
                                        <m:rPr>
                                          <m:sty m:val="p"/>
                                        </m:rPr>
                                        <a:rPr lang="en-IN" sz="1600">
                                          <a:effectLst/>
                                          <a:latin typeface="Cambria Math" panose="02040503050406030204" pitchFamily="18" charset="0"/>
                                          <a:ea typeface="Times New Roman" panose="02020603050405020304" pitchFamily="18" charset="0"/>
                                          <a:cs typeface="Times New Roman" panose="02020603050405020304" pitchFamily="18" charset="0"/>
                                        </a:rPr>
                                        <m:t>DC</m:t>
                                      </m:r>
                                    </m:sub>
                                  </m:sSub>
                                </m:num>
                                <m:den>
                                  <m:r>
                                    <a:rPr lang="en-IN" sz="1600">
                                      <a:effectLst/>
                                      <a:latin typeface="Cambria Math" panose="02040503050406030204" pitchFamily="18" charset="0"/>
                                      <a:ea typeface="Times New Roman" panose="02020603050405020304" pitchFamily="18" charset="0"/>
                                      <a:cs typeface="Times New Roman" panose="02020603050405020304" pitchFamily="18" charset="0"/>
                                    </a:rPr>
                                    <m:t>51</m:t>
                                  </m:r>
                                </m:den>
                              </m:f>
                            </m:oMath>
                          </a14:m>
                          <a:r>
                            <a:rPr lang="en-IN" sz="1600" dirty="0">
                              <a:effectLst/>
                              <a:latin typeface="Times New Roman" panose="02020603050405020304" pitchFamily="18" charset="0"/>
                              <a:ea typeface="Times New Roman" panose="02020603050405020304" pitchFamily="18" charset="0"/>
                              <a:cs typeface="Times New Roman" panose="02020603050405020304" pitchFamily="18" charset="0"/>
                            </a:rPr>
                            <a:t>, </a:t>
                          </a:r>
                          <a14:m>
                            <m:oMath xmlns:m="http://schemas.openxmlformats.org/officeDocument/2006/math">
                              <m:f>
                                <m:fPr>
                                  <m:ctrlPr>
                                    <a:rPr lang="en-IN" sz="1600" i="1">
                                      <a:effectLst/>
                                      <a:latin typeface="Cambria Math" panose="02040503050406030204" pitchFamily="18" charset="0"/>
                                      <a:ea typeface="Times New Roman" panose="02020603050405020304" pitchFamily="18" charset="0"/>
                                      <a:cs typeface="Times New Roman" panose="02020603050405020304" pitchFamily="18" charset="0"/>
                                    </a:rPr>
                                  </m:ctrlPr>
                                </m:fPr>
                                <m:num>
                                  <m:r>
                                    <a:rPr lang="en-IN" sz="1600">
                                      <a:effectLst/>
                                      <a:latin typeface="Cambria Math" panose="02040503050406030204" pitchFamily="18" charset="0"/>
                                      <a:ea typeface="Times New Roman" panose="02020603050405020304" pitchFamily="18" charset="0"/>
                                      <a:cs typeface="Times New Roman" panose="02020603050405020304" pitchFamily="18" charset="0"/>
                                    </a:rPr>
                                    <m:t>2</m:t>
                                  </m:r>
                                  <m:sSub>
                                    <m:sSubPr>
                                      <m:ctrlPr>
                                        <a:rPr lang="en-IN" sz="1600" i="1">
                                          <a:effectLst/>
                                          <a:latin typeface="Cambria Math" panose="02040503050406030204" pitchFamily="18" charset="0"/>
                                          <a:ea typeface="Times New Roman" panose="02020603050405020304" pitchFamily="18" charset="0"/>
                                          <a:cs typeface="Times New Roman" panose="02020603050405020304" pitchFamily="18" charset="0"/>
                                        </a:rPr>
                                      </m:ctrlPr>
                                    </m:sSubPr>
                                    <m:e>
                                      <m:r>
                                        <m:rPr>
                                          <m:sty m:val="p"/>
                                        </m:rPr>
                                        <a:rPr lang="en-IN" sz="1600">
                                          <a:effectLst/>
                                          <a:latin typeface="Cambria Math" panose="02040503050406030204" pitchFamily="18" charset="0"/>
                                          <a:ea typeface="Times New Roman" panose="02020603050405020304" pitchFamily="18" charset="0"/>
                                          <a:cs typeface="Times New Roman" panose="02020603050405020304" pitchFamily="18" charset="0"/>
                                        </a:rPr>
                                        <m:t>V</m:t>
                                      </m:r>
                                    </m:e>
                                    <m:sub>
                                      <m:r>
                                        <m:rPr>
                                          <m:sty m:val="p"/>
                                        </m:rPr>
                                        <a:rPr lang="en-IN" sz="1600">
                                          <a:effectLst/>
                                          <a:latin typeface="Cambria Math" panose="02040503050406030204" pitchFamily="18" charset="0"/>
                                          <a:ea typeface="Times New Roman" panose="02020603050405020304" pitchFamily="18" charset="0"/>
                                          <a:cs typeface="Times New Roman" panose="02020603050405020304" pitchFamily="18" charset="0"/>
                                        </a:rPr>
                                        <m:t>DC</m:t>
                                      </m:r>
                                    </m:sub>
                                  </m:sSub>
                                </m:num>
                                <m:den>
                                  <m:r>
                                    <a:rPr lang="en-IN" sz="1600">
                                      <a:effectLst/>
                                      <a:latin typeface="Cambria Math" panose="02040503050406030204" pitchFamily="18" charset="0"/>
                                      <a:ea typeface="Times New Roman" panose="02020603050405020304" pitchFamily="18" charset="0"/>
                                      <a:cs typeface="Times New Roman" panose="02020603050405020304" pitchFamily="18" charset="0"/>
                                    </a:rPr>
                                    <m:t>3</m:t>
                                  </m:r>
                                </m:den>
                              </m:f>
                            </m:oMath>
                          </a14:m>
                          <a:r>
                            <a:rPr lang="en-IN" sz="16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1600" dirty="0">
                            <a:latin typeface="Times New Roman" panose="02020603050405020304" pitchFamily="18" charset="0"/>
                            <a:cs typeface="Times New Roman" panose="02020603050405020304" pitchFamily="18" charset="0"/>
                          </a:endParaRPr>
                        </a:p>
                        <a:p>
                          <a:pPr algn="ctr"/>
                          <a:endParaRPr lang="en-IN" sz="1600" dirty="0">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tcPr>
                    </a:tc>
                    <a:tc>
                      <a:txBody>
                        <a:bodyPr/>
                        <a:lstStyle/>
                        <a:p>
                          <a:pPr algn="ctr"/>
                          <a:r>
                            <a:rPr lang="en-IN" sz="1600" dirty="0">
                              <a:latin typeface="Times New Roman" panose="02020603050405020304" pitchFamily="18" charset="0"/>
                              <a:cs typeface="Times New Roman" panose="02020603050405020304" pitchFamily="18" charset="0"/>
                            </a:rPr>
                            <a:t>39.34</a:t>
                          </a: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4086815336"/>
                      </a:ext>
                    </a:extLst>
                  </a:tr>
                  <a:tr h="417985">
                    <a:tc rowSpan="3">
                      <a:txBody>
                        <a:bodyPr/>
                        <a:lstStyle/>
                        <a:p>
                          <a:pPr algn="ctr"/>
                          <a:r>
                            <a:rPr lang="en-IN" sz="1600" dirty="0">
                              <a:latin typeface="Times New Roman" panose="02020603050405020304" pitchFamily="18" charset="0"/>
                              <a:cs typeface="Times New Roman" panose="02020603050405020304" pitchFamily="18" charset="0"/>
                            </a:rPr>
                            <a:t>FIVE</a:t>
                          </a:r>
                        </a:p>
                      </a:txBody>
                      <a:tcPr/>
                    </a:tc>
                    <a:tc>
                      <a:txBody>
                        <a:bodyPr/>
                        <a:lstStyle/>
                        <a:p>
                          <a:pPr algn="ctr"/>
                          <a:r>
                            <a:rPr lang="en-IN" sz="1600" dirty="0">
                              <a:latin typeface="Times New Roman" panose="02020603050405020304" pitchFamily="18" charset="0"/>
                              <a:cs typeface="Times New Roman" panose="02020603050405020304" pitchFamily="18" charset="0"/>
                            </a:rPr>
                            <a:t>PD</a:t>
                          </a:r>
                        </a:p>
                      </a:txBody>
                      <a:tcPr>
                        <a:lnB w="12700" cap="flat" cmpd="sng" algn="ctr">
                          <a:solidFill>
                            <a:schemeClr val="tx1"/>
                          </a:solidFill>
                          <a:prstDash val="solid"/>
                          <a:round/>
                          <a:headEnd type="none" w="med" len="med"/>
                          <a:tailEnd type="none" w="med" len="med"/>
                        </a:lnB>
                      </a:tcPr>
                    </a:tc>
                    <a:tc>
                      <a:txBody>
                        <a:bodyPr/>
                        <a:lstStyle/>
                        <a:p>
                          <a:pPr algn="ctr"/>
                          <a14:m>
                            <m:oMath xmlns:m="http://schemas.openxmlformats.org/officeDocument/2006/math">
                              <m:f>
                                <m:fPr>
                                  <m:ctrlPr>
                                    <a:rPr lang="en-IN" sz="1600" i="1" smtClean="0">
                                      <a:effectLst/>
                                      <a:latin typeface="Cambria Math" panose="02040503050406030204" pitchFamily="18" charset="0"/>
                                      <a:ea typeface="Times New Roman" panose="02020603050405020304" pitchFamily="18" charset="0"/>
                                      <a:cs typeface="Times New Roman" panose="02020603050405020304" pitchFamily="18" charset="0"/>
                                    </a:rPr>
                                  </m:ctrlPr>
                                </m:fPr>
                                <m:num>
                                  <m:sSub>
                                    <m:sSubPr>
                                      <m:ctrlPr>
                                        <a:rPr lang="en-IN" sz="1600" i="1">
                                          <a:effectLst/>
                                          <a:latin typeface="Cambria Math" panose="02040503050406030204" pitchFamily="18" charset="0"/>
                                          <a:ea typeface="Times New Roman" panose="02020603050405020304" pitchFamily="18" charset="0"/>
                                          <a:cs typeface="Times New Roman" panose="02020603050405020304" pitchFamily="18" charset="0"/>
                                        </a:rPr>
                                      </m:ctrlPr>
                                    </m:sSubPr>
                                    <m:e>
                                      <m:r>
                                        <m:rPr>
                                          <m:sty m:val="p"/>
                                        </m:rPr>
                                        <a:rPr lang="en-IN" sz="1600">
                                          <a:effectLst/>
                                          <a:latin typeface="Cambria Math" panose="02040503050406030204" pitchFamily="18" charset="0"/>
                                          <a:ea typeface="Times New Roman" panose="02020603050405020304" pitchFamily="18" charset="0"/>
                                          <a:cs typeface="Times New Roman" panose="02020603050405020304" pitchFamily="18" charset="0"/>
                                        </a:rPr>
                                        <m:t>V</m:t>
                                      </m:r>
                                    </m:e>
                                    <m:sub>
                                      <m:r>
                                        <m:rPr>
                                          <m:sty m:val="p"/>
                                        </m:rPr>
                                        <a:rPr lang="en-IN" sz="1600">
                                          <a:effectLst/>
                                          <a:latin typeface="Cambria Math" panose="02040503050406030204" pitchFamily="18" charset="0"/>
                                          <a:ea typeface="Times New Roman" panose="02020603050405020304" pitchFamily="18" charset="0"/>
                                          <a:cs typeface="Times New Roman" panose="02020603050405020304" pitchFamily="18" charset="0"/>
                                        </a:rPr>
                                        <m:t>DC</m:t>
                                      </m:r>
                                    </m:sub>
                                  </m:sSub>
                                </m:num>
                                <m:den>
                                  <m:r>
                                    <a:rPr lang="en-IN" sz="1600">
                                      <a:effectLst/>
                                      <a:latin typeface="Cambria Math" panose="02040503050406030204" pitchFamily="18" charset="0"/>
                                      <a:ea typeface="Times New Roman" panose="02020603050405020304" pitchFamily="18" charset="0"/>
                                      <a:cs typeface="Times New Roman" panose="02020603050405020304" pitchFamily="18" charset="0"/>
                                    </a:rPr>
                                    <m:t>6</m:t>
                                  </m:r>
                                </m:den>
                              </m:f>
                              <m:r>
                                <a:rPr lang="en-IN" sz="1600" i="1">
                                  <a:effectLst/>
                                  <a:latin typeface="Cambria Math" panose="02040503050406030204" pitchFamily="18" charset="0"/>
                                  <a:ea typeface="Times New Roman" panose="02020603050405020304" pitchFamily="18" charset="0"/>
                                  <a:cs typeface="Times New Roman" panose="02020603050405020304" pitchFamily="18" charset="0"/>
                                </a:rPr>
                                <m:t>, </m:t>
                              </m:r>
                              <m:f>
                                <m:fPr>
                                  <m:ctrlPr>
                                    <a:rPr lang="en-IN" sz="1600" i="1">
                                      <a:effectLst/>
                                      <a:latin typeface="Cambria Math" panose="02040503050406030204" pitchFamily="18" charset="0"/>
                                      <a:ea typeface="Times New Roman" panose="02020603050405020304" pitchFamily="18" charset="0"/>
                                      <a:cs typeface="Times New Roman" panose="02020603050405020304" pitchFamily="18" charset="0"/>
                                    </a:rPr>
                                  </m:ctrlPr>
                                </m:fPr>
                                <m:num>
                                  <m:sSub>
                                    <m:sSubPr>
                                      <m:ctrlPr>
                                        <a:rPr lang="en-IN" sz="1600" i="1">
                                          <a:effectLst/>
                                          <a:latin typeface="Cambria Math" panose="02040503050406030204" pitchFamily="18" charset="0"/>
                                          <a:ea typeface="Times New Roman" panose="02020603050405020304" pitchFamily="18" charset="0"/>
                                          <a:cs typeface="Times New Roman" panose="02020603050405020304" pitchFamily="18" charset="0"/>
                                        </a:rPr>
                                      </m:ctrlPr>
                                    </m:sSubPr>
                                    <m:e>
                                      <m:r>
                                        <m:rPr>
                                          <m:sty m:val="p"/>
                                        </m:rPr>
                                        <a:rPr lang="en-IN" sz="1600">
                                          <a:effectLst/>
                                          <a:latin typeface="Cambria Math" panose="02040503050406030204" pitchFamily="18" charset="0"/>
                                          <a:ea typeface="Times New Roman" panose="02020603050405020304" pitchFamily="18" charset="0"/>
                                          <a:cs typeface="Times New Roman" panose="02020603050405020304" pitchFamily="18" charset="0"/>
                                        </a:rPr>
                                        <m:t>V</m:t>
                                      </m:r>
                                    </m:e>
                                    <m:sub>
                                      <m:r>
                                        <m:rPr>
                                          <m:sty m:val="p"/>
                                        </m:rPr>
                                        <a:rPr lang="en-IN" sz="1600">
                                          <a:effectLst/>
                                          <a:latin typeface="Cambria Math" panose="02040503050406030204" pitchFamily="18" charset="0"/>
                                          <a:ea typeface="Times New Roman" panose="02020603050405020304" pitchFamily="18" charset="0"/>
                                          <a:cs typeface="Times New Roman" panose="02020603050405020304" pitchFamily="18" charset="0"/>
                                        </a:rPr>
                                        <m:t>DC</m:t>
                                      </m:r>
                                    </m:sub>
                                  </m:sSub>
                                </m:num>
                                <m:den>
                                  <m:r>
                                    <a:rPr lang="en-IN" sz="1600">
                                      <a:effectLst/>
                                      <a:latin typeface="Cambria Math" panose="02040503050406030204" pitchFamily="18" charset="0"/>
                                      <a:ea typeface="Times New Roman" panose="02020603050405020304" pitchFamily="18" charset="0"/>
                                      <a:cs typeface="Times New Roman" panose="02020603050405020304" pitchFamily="18" charset="0"/>
                                    </a:rPr>
                                    <m:t>12</m:t>
                                  </m:r>
                                </m:den>
                              </m:f>
                            </m:oMath>
                          </a14:m>
                          <a:r>
                            <a:rPr lang="en-IN" sz="1600" dirty="0">
                              <a:effectLst/>
                              <a:latin typeface="Times New Roman" panose="02020603050405020304" pitchFamily="18" charset="0"/>
                              <a:ea typeface="Times New Roman" panose="02020603050405020304" pitchFamily="18" charset="0"/>
                              <a:cs typeface="Times New Roman" panose="02020603050405020304" pitchFamily="18" charset="0"/>
                            </a:rPr>
                            <a:t>,  </a:t>
                          </a:r>
                          <a14:m>
                            <m:oMath xmlns:m="http://schemas.openxmlformats.org/officeDocument/2006/math">
                              <m:f>
                                <m:fPr>
                                  <m:ctrlPr>
                                    <a:rPr lang="en-IN" sz="1600" i="1">
                                      <a:effectLst/>
                                      <a:latin typeface="Cambria Math" panose="02040503050406030204" pitchFamily="18" charset="0"/>
                                      <a:ea typeface="Times New Roman" panose="02020603050405020304" pitchFamily="18" charset="0"/>
                                      <a:cs typeface="Times New Roman" panose="02020603050405020304" pitchFamily="18" charset="0"/>
                                    </a:rPr>
                                  </m:ctrlPr>
                                </m:fPr>
                                <m:num>
                                  <m:sSub>
                                    <m:sSubPr>
                                      <m:ctrlPr>
                                        <a:rPr lang="en-IN" sz="16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IN" sz="1600" i="1">
                                          <a:effectLst/>
                                          <a:latin typeface="Cambria Math" panose="02040503050406030204" pitchFamily="18" charset="0"/>
                                          <a:ea typeface="Times New Roman" panose="02020603050405020304" pitchFamily="18" charset="0"/>
                                          <a:cs typeface="Times New Roman" panose="02020603050405020304" pitchFamily="18" charset="0"/>
                                        </a:rPr>
                                        <m:t>−</m:t>
                                      </m:r>
                                      <m:r>
                                        <m:rPr>
                                          <m:sty m:val="p"/>
                                        </m:rPr>
                                        <a:rPr lang="en-IN" sz="1600">
                                          <a:effectLst/>
                                          <a:latin typeface="Cambria Math" panose="02040503050406030204" pitchFamily="18" charset="0"/>
                                          <a:ea typeface="Times New Roman" panose="02020603050405020304" pitchFamily="18" charset="0"/>
                                          <a:cs typeface="Times New Roman" panose="02020603050405020304" pitchFamily="18" charset="0"/>
                                        </a:rPr>
                                        <m:t>V</m:t>
                                      </m:r>
                                    </m:e>
                                    <m:sub>
                                      <m:r>
                                        <m:rPr>
                                          <m:sty m:val="p"/>
                                        </m:rPr>
                                        <a:rPr lang="en-IN" sz="1600">
                                          <a:effectLst/>
                                          <a:latin typeface="Cambria Math" panose="02040503050406030204" pitchFamily="18" charset="0"/>
                                          <a:ea typeface="Times New Roman" panose="02020603050405020304" pitchFamily="18" charset="0"/>
                                          <a:cs typeface="Times New Roman" panose="02020603050405020304" pitchFamily="18" charset="0"/>
                                        </a:rPr>
                                        <m:t>DC</m:t>
                                      </m:r>
                                    </m:sub>
                                  </m:sSub>
                                </m:num>
                                <m:den>
                                  <m:r>
                                    <a:rPr lang="en-IN" sz="1600">
                                      <a:effectLst/>
                                      <a:latin typeface="Cambria Math" panose="02040503050406030204" pitchFamily="18" charset="0"/>
                                      <a:ea typeface="Times New Roman" panose="02020603050405020304" pitchFamily="18" charset="0"/>
                                      <a:cs typeface="Times New Roman" panose="02020603050405020304" pitchFamily="18" charset="0"/>
                                    </a:rPr>
                                    <m:t>12</m:t>
                                  </m:r>
                                </m:den>
                              </m:f>
                            </m:oMath>
                          </a14:m>
                          <a:r>
                            <a:rPr lang="en-IN" sz="1600" dirty="0">
                              <a:effectLst/>
                              <a:latin typeface="Times New Roman" panose="02020603050405020304" pitchFamily="18" charset="0"/>
                              <a:ea typeface="Times New Roman" panose="02020603050405020304" pitchFamily="18" charset="0"/>
                              <a:cs typeface="Times New Roman" panose="02020603050405020304" pitchFamily="18" charset="0"/>
                            </a:rPr>
                            <a:t>, </a:t>
                          </a:r>
                          <a14:m>
                            <m:oMath xmlns:m="http://schemas.openxmlformats.org/officeDocument/2006/math">
                              <m:f>
                                <m:fPr>
                                  <m:ctrlPr>
                                    <a:rPr lang="en-IN" sz="1600" i="1">
                                      <a:effectLst/>
                                      <a:latin typeface="Cambria Math" panose="02040503050406030204" pitchFamily="18" charset="0"/>
                                      <a:ea typeface="Times New Roman" panose="02020603050405020304" pitchFamily="18" charset="0"/>
                                      <a:cs typeface="Times New Roman" panose="02020603050405020304" pitchFamily="18" charset="0"/>
                                    </a:rPr>
                                  </m:ctrlPr>
                                </m:fPr>
                                <m:num>
                                  <m:sSub>
                                    <m:sSubPr>
                                      <m:ctrlPr>
                                        <a:rPr lang="en-IN" sz="16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IN" sz="1600" i="1">
                                          <a:effectLst/>
                                          <a:latin typeface="Cambria Math" panose="02040503050406030204" pitchFamily="18" charset="0"/>
                                          <a:ea typeface="Times New Roman" panose="02020603050405020304" pitchFamily="18" charset="0"/>
                                          <a:cs typeface="Times New Roman" panose="02020603050405020304" pitchFamily="18" charset="0"/>
                                        </a:rPr>
                                        <m:t>−</m:t>
                                      </m:r>
                                      <m:r>
                                        <a:rPr lang="en-IN" sz="1600">
                                          <a:effectLst/>
                                          <a:latin typeface="Cambria Math" panose="02040503050406030204" pitchFamily="18" charset="0"/>
                                          <a:ea typeface="Times New Roman" panose="02020603050405020304" pitchFamily="18" charset="0"/>
                                          <a:cs typeface="Times New Roman" panose="02020603050405020304" pitchFamily="18" charset="0"/>
                                        </a:rPr>
                                        <m:t> </m:t>
                                      </m:r>
                                      <m:r>
                                        <m:rPr>
                                          <m:sty m:val="p"/>
                                        </m:rPr>
                                        <a:rPr lang="en-IN" sz="1600">
                                          <a:effectLst/>
                                          <a:latin typeface="Cambria Math" panose="02040503050406030204" pitchFamily="18" charset="0"/>
                                          <a:ea typeface="Times New Roman" panose="02020603050405020304" pitchFamily="18" charset="0"/>
                                          <a:cs typeface="Times New Roman" panose="02020603050405020304" pitchFamily="18" charset="0"/>
                                        </a:rPr>
                                        <m:t>V</m:t>
                                      </m:r>
                                    </m:e>
                                    <m:sub>
                                      <m:r>
                                        <m:rPr>
                                          <m:sty m:val="p"/>
                                        </m:rPr>
                                        <a:rPr lang="en-IN" sz="1600">
                                          <a:effectLst/>
                                          <a:latin typeface="Cambria Math" panose="02040503050406030204" pitchFamily="18" charset="0"/>
                                          <a:ea typeface="Times New Roman" panose="02020603050405020304" pitchFamily="18" charset="0"/>
                                          <a:cs typeface="Times New Roman" panose="02020603050405020304" pitchFamily="18" charset="0"/>
                                        </a:rPr>
                                        <m:t>DC</m:t>
                                      </m:r>
                                    </m:sub>
                                  </m:sSub>
                                </m:num>
                                <m:den>
                                  <m:r>
                                    <a:rPr lang="en-IN" sz="1600">
                                      <a:effectLst/>
                                      <a:latin typeface="Cambria Math" panose="02040503050406030204" pitchFamily="18" charset="0"/>
                                      <a:ea typeface="Times New Roman" panose="02020603050405020304" pitchFamily="18" charset="0"/>
                                      <a:cs typeface="Times New Roman" panose="02020603050405020304" pitchFamily="18" charset="0"/>
                                    </a:rPr>
                                    <m:t>6</m:t>
                                  </m:r>
                                </m:den>
                              </m:f>
                            </m:oMath>
                          </a14:m>
                          <a:r>
                            <a:rPr lang="en-IN" sz="16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1600" dirty="0">
                            <a:latin typeface="Times New Roman" panose="02020603050405020304" pitchFamily="18" charset="0"/>
                            <a:cs typeface="Times New Roman" panose="02020603050405020304" pitchFamily="18" charset="0"/>
                          </a:endParaRPr>
                        </a:p>
                      </a:txBody>
                      <a:tcPr>
                        <a:lnB w="12700" cap="flat" cmpd="sng" algn="ctr">
                          <a:solidFill>
                            <a:schemeClr val="tx1"/>
                          </a:solidFill>
                          <a:prstDash val="solid"/>
                          <a:round/>
                          <a:headEnd type="none" w="med" len="med"/>
                          <a:tailEnd type="none" w="med" len="med"/>
                        </a:lnB>
                      </a:tcPr>
                    </a:tc>
                    <a:tc>
                      <a:txBody>
                        <a:bodyPr/>
                        <a:lstStyle/>
                        <a:p>
                          <a:pPr algn="ctr"/>
                          <a:r>
                            <a:rPr lang="en-IN" sz="1600" dirty="0">
                              <a:latin typeface="Times New Roman" panose="02020603050405020304" pitchFamily="18" charset="0"/>
                              <a:cs typeface="Times New Roman" panose="02020603050405020304" pitchFamily="18" charset="0"/>
                            </a:rPr>
                            <a:t>17.25</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63011204"/>
                      </a:ext>
                    </a:extLst>
                  </a:tr>
                  <a:tr h="416547">
                    <a:tc vMerge="1">
                      <a:txBody>
                        <a:bodyPr/>
                        <a:lstStyle/>
                        <a:p>
                          <a:endParaRPr lang="en-IN"/>
                        </a:p>
                      </a:txBody>
                      <a:tcPr/>
                    </a:tc>
                    <a:tc>
                      <a:txBody>
                        <a:bodyPr/>
                        <a:lstStyle/>
                        <a:p>
                          <a:pPr algn="ctr"/>
                          <a:r>
                            <a:rPr lang="en-IN" sz="1600" dirty="0">
                              <a:latin typeface="Times New Roman" panose="02020603050405020304" pitchFamily="18" charset="0"/>
                              <a:cs typeface="Times New Roman" panose="02020603050405020304" pitchFamily="18" charset="0"/>
                            </a:rPr>
                            <a:t>POD</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 xmlns:m="http://schemas.openxmlformats.org/officeDocument/2006/math">
                              <m:f>
                                <m:fPr>
                                  <m:ctrlPr>
                                    <a:rPr lang="en-IN" sz="1600" i="1" smtClean="0">
                                      <a:effectLst/>
                                      <a:latin typeface="Cambria Math" panose="02040503050406030204" pitchFamily="18" charset="0"/>
                                      <a:ea typeface="Times New Roman" panose="02020603050405020304" pitchFamily="18" charset="0"/>
                                      <a:cs typeface="Times New Roman" panose="02020603050405020304" pitchFamily="18" charset="0"/>
                                    </a:rPr>
                                  </m:ctrlPr>
                                </m:fPr>
                                <m:num>
                                  <m:sSub>
                                    <m:sSubPr>
                                      <m:ctrlPr>
                                        <a:rPr lang="en-IN" sz="1600" i="1">
                                          <a:effectLst/>
                                          <a:latin typeface="Cambria Math" panose="02040503050406030204" pitchFamily="18" charset="0"/>
                                          <a:ea typeface="Times New Roman" panose="02020603050405020304" pitchFamily="18" charset="0"/>
                                          <a:cs typeface="Times New Roman" panose="02020603050405020304" pitchFamily="18" charset="0"/>
                                        </a:rPr>
                                      </m:ctrlPr>
                                    </m:sSubPr>
                                    <m:e>
                                      <m:r>
                                        <m:rPr>
                                          <m:sty m:val="p"/>
                                        </m:rPr>
                                        <a:rPr lang="en-IN" sz="1600">
                                          <a:effectLst/>
                                          <a:latin typeface="Cambria Math" panose="02040503050406030204" pitchFamily="18" charset="0"/>
                                          <a:ea typeface="Times New Roman" panose="02020603050405020304" pitchFamily="18" charset="0"/>
                                          <a:cs typeface="Times New Roman" panose="02020603050405020304" pitchFamily="18" charset="0"/>
                                        </a:rPr>
                                        <m:t>V</m:t>
                                      </m:r>
                                    </m:e>
                                    <m:sub>
                                      <m:r>
                                        <m:rPr>
                                          <m:sty m:val="p"/>
                                        </m:rPr>
                                        <a:rPr lang="en-IN" sz="1600">
                                          <a:effectLst/>
                                          <a:latin typeface="Cambria Math" panose="02040503050406030204" pitchFamily="18" charset="0"/>
                                          <a:ea typeface="Times New Roman" panose="02020603050405020304" pitchFamily="18" charset="0"/>
                                          <a:cs typeface="Times New Roman" panose="02020603050405020304" pitchFamily="18" charset="0"/>
                                        </a:rPr>
                                        <m:t>DC</m:t>
                                      </m:r>
                                    </m:sub>
                                  </m:sSub>
                                </m:num>
                                <m:den>
                                  <m:r>
                                    <a:rPr lang="en-IN" sz="1600">
                                      <a:effectLst/>
                                      <a:latin typeface="Cambria Math" panose="02040503050406030204" pitchFamily="18" charset="0"/>
                                      <a:ea typeface="Times New Roman" panose="02020603050405020304" pitchFamily="18" charset="0"/>
                                      <a:cs typeface="Times New Roman" panose="02020603050405020304" pitchFamily="18" charset="0"/>
                                    </a:rPr>
                                    <m:t>12</m:t>
                                  </m:r>
                                </m:den>
                              </m:f>
                            </m:oMath>
                          </a14:m>
                          <a:r>
                            <a:rPr lang="en-IN" sz="1600" dirty="0">
                              <a:effectLst/>
                              <a:latin typeface="Times New Roman" panose="02020603050405020304" pitchFamily="18" charset="0"/>
                              <a:ea typeface="Times New Roman" panose="02020603050405020304" pitchFamily="18" charset="0"/>
                              <a:cs typeface="Times New Roman" panose="02020603050405020304" pitchFamily="18" charset="0"/>
                            </a:rPr>
                            <a:t>,  </a:t>
                          </a:r>
                          <a14:m>
                            <m:oMath xmlns:m="http://schemas.openxmlformats.org/officeDocument/2006/math">
                              <m:f>
                                <m:fPr>
                                  <m:ctrlPr>
                                    <a:rPr lang="en-IN" sz="1600" i="1">
                                      <a:effectLst/>
                                      <a:latin typeface="Cambria Math" panose="02040503050406030204" pitchFamily="18" charset="0"/>
                                      <a:ea typeface="Times New Roman" panose="02020603050405020304" pitchFamily="18" charset="0"/>
                                      <a:cs typeface="Times New Roman" panose="02020603050405020304" pitchFamily="18" charset="0"/>
                                    </a:rPr>
                                  </m:ctrlPr>
                                </m:fPr>
                                <m:num>
                                  <m:sSub>
                                    <m:sSubPr>
                                      <m:ctrlPr>
                                        <a:rPr lang="en-IN" sz="16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IN" sz="1600" i="1">
                                          <a:effectLst/>
                                          <a:latin typeface="Cambria Math" panose="02040503050406030204" pitchFamily="18" charset="0"/>
                                          <a:ea typeface="Times New Roman" panose="02020603050405020304" pitchFamily="18" charset="0"/>
                                          <a:cs typeface="Times New Roman" panose="02020603050405020304" pitchFamily="18" charset="0"/>
                                        </a:rPr>
                                        <m:t>−</m:t>
                                      </m:r>
                                      <m:r>
                                        <m:rPr>
                                          <m:sty m:val="p"/>
                                        </m:rPr>
                                        <a:rPr lang="en-IN" sz="1600">
                                          <a:effectLst/>
                                          <a:latin typeface="Cambria Math" panose="02040503050406030204" pitchFamily="18" charset="0"/>
                                          <a:ea typeface="Times New Roman" panose="02020603050405020304" pitchFamily="18" charset="0"/>
                                          <a:cs typeface="Times New Roman" panose="02020603050405020304" pitchFamily="18" charset="0"/>
                                        </a:rPr>
                                        <m:t>V</m:t>
                                      </m:r>
                                    </m:e>
                                    <m:sub>
                                      <m:r>
                                        <m:rPr>
                                          <m:sty m:val="p"/>
                                        </m:rPr>
                                        <a:rPr lang="en-IN" sz="1600">
                                          <a:effectLst/>
                                          <a:latin typeface="Cambria Math" panose="02040503050406030204" pitchFamily="18" charset="0"/>
                                          <a:ea typeface="Times New Roman" panose="02020603050405020304" pitchFamily="18" charset="0"/>
                                          <a:cs typeface="Times New Roman" panose="02020603050405020304" pitchFamily="18" charset="0"/>
                                        </a:rPr>
                                        <m:t>DC</m:t>
                                      </m:r>
                                    </m:sub>
                                  </m:sSub>
                                </m:num>
                                <m:den>
                                  <m:r>
                                    <a:rPr lang="en-IN" sz="1600">
                                      <a:effectLst/>
                                      <a:latin typeface="Cambria Math" panose="02040503050406030204" pitchFamily="18" charset="0"/>
                                      <a:ea typeface="Times New Roman" panose="02020603050405020304" pitchFamily="18" charset="0"/>
                                      <a:cs typeface="Times New Roman" panose="02020603050405020304" pitchFamily="18" charset="0"/>
                                    </a:rPr>
                                    <m:t>12</m:t>
                                  </m:r>
                                </m:den>
                              </m:f>
                            </m:oMath>
                          </a14:m>
                          <a:endParaRPr lang="en-IN" sz="1600" dirty="0">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600" dirty="0">
                              <a:latin typeface="Times New Roman" panose="02020603050405020304" pitchFamily="18" charset="0"/>
                              <a:cs typeface="Times New Roman" panose="02020603050405020304" pitchFamily="18" charset="0"/>
                            </a:rPr>
                            <a:t>30.03</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07302018"/>
                      </a:ext>
                    </a:extLst>
                  </a:tr>
                  <a:tr h="416547">
                    <a:tc vMerge="1">
                      <a:txBody>
                        <a:bodyPr/>
                        <a:lstStyle/>
                        <a:p>
                          <a:endParaRPr lang="en-IN"/>
                        </a:p>
                      </a:txBody>
                      <a:tcPr/>
                    </a:tc>
                    <a:tc>
                      <a:txBody>
                        <a:bodyPr/>
                        <a:lstStyle/>
                        <a:p>
                          <a:pPr algn="ctr"/>
                          <a:r>
                            <a:rPr lang="en-IN" sz="1600" dirty="0">
                              <a:latin typeface="Times New Roman" panose="02020603050405020304" pitchFamily="18" charset="0"/>
                              <a:cs typeface="Times New Roman" panose="02020603050405020304" pitchFamily="18" charset="0"/>
                            </a:rPr>
                            <a:t>APOD</a:t>
                          </a:r>
                        </a:p>
                      </a:txBody>
                      <a:tcPr>
                        <a:lnT w="12700" cap="flat" cmpd="sng" algn="ctr">
                          <a:solidFill>
                            <a:schemeClr val="tx1"/>
                          </a:solidFill>
                          <a:prstDash val="solid"/>
                          <a:round/>
                          <a:headEnd type="none" w="med" len="med"/>
                          <a:tailEnd type="none" w="med" len="med"/>
                        </a:lnT>
                      </a:tcPr>
                    </a:tc>
                    <a:tc>
                      <a:txBody>
                        <a:bodyPr/>
                        <a:lstStyle/>
                        <a:p>
                          <a:pPr algn="ctr"/>
                          <a14:m>
                            <m:oMath xmlns:m="http://schemas.openxmlformats.org/officeDocument/2006/math">
                              <m:f>
                                <m:fPr>
                                  <m:ctrlPr>
                                    <a:rPr lang="en-IN" sz="1600" i="1" smtClean="0">
                                      <a:effectLst/>
                                      <a:latin typeface="Cambria Math" panose="02040503050406030204" pitchFamily="18" charset="0"/>
                                      <a:ea typeface="Times New Roman" panose="02020603050405020304" pitchFamily="18" charset="0"/>
                                      <a:cs typeface="Times New Roman" panose="02020603050405020304" pitchFamily="18" charset="0"/>
                                    </a:rPr>
                                  </m:ctrlPr>
                                </m:fPr>
                                <m:num>
                                  <m:sSub>
                                    <m:sSubPr>
                                      <m:ctrlPr>
                                        <a:rPr lang="en-IN" sz="1600" i="1">
                                          <a:effectLst/>
                                          <a:latin typeface="Cambria Math" panose="02040503050406030204" pitchFamily="18" charset="0"/>
                                          <a:ea typeface="Times New Roman" panose="02020603050405020304" pitchFamily="18" charset="0"/>
                                          <a:cs typeface="Times New Roman" panose="02020603050405020304" pitchFamily="18" charset="0"/>
                                        </a:rPr>
                                      </m:ctrlPr>
                                    </m:sSubPr>
                                    <m:e>
                                      <m:r>
                                        <m:rPr>
                                          <m:sty m:val="p"/>
                                        </m:rPr>
                                        <a:rPr lang="en-IN" sz="1600">
                                          <a:effectLst/>
                                          <a:latin typeface="Cambria Math" panose="02040503050406030204" pitchFamily="18" charset="0"/>
                                          <a:ea typeface="Times New Roman" panose="02020603050405020304" pitchFamily="18" charset="0"/>
                                          <a:cs typeface="Times New Roman" panose="02020603050405020304" pitchFamily="18" charset="0"/>
                                        </a:rPr>
                                        <m:t>V</m:t>
                                      </m:r>
                                    </m:e>
                                    <m:sub>
                                      <m:r>
                                        <m:rPr>
                                          <m:sty m:val="p"/>
                                        </m:rPr>
                                        <a:rPr lang="en-IN" sz="1600">
                                          <a:effectLst/>
                                          <a:latin typeface="Cambria Math" panose="02040503050406030204" pitchFamily="18" charset="0"/>
                                          <a:ea typeface="Times New Roman" panose="02020603050405020304" pitchFamily="18" charset="0"/>
                                          <a:cs typeface="Times New Roman" panose="02020603050405020304" pitchFamily="18" charset="0"/>
                                        </a:rPr>
                                        <m:t>DC</m:t>
                                      </m:r>
                                    </m:sub>
                                  </m:sSub>
                                </m:num>
                                <m:den>
                                  <m:r>
                                    <a:rPr lang="en-IN" sz="1600">
                                      <a:effectLst/>
                                      <a:latin typeface="Cambria Math" panose="02040503050406030204" pitchFamily="18" charset="0"/>
                                      <a:ea typeface="Times New Roman" panose="02020603050405020304" pitchFamily="18" charset="0"/>
                                      <a:cs typeface="Times New Roman" panose="02020603050405020304" pitchFamily="18" charset="0"/>
                                    </a:rPr>
                                    <m:t>12</m:t>
                                  </m:r>
                                </m:den>
                              </m:f>
                            </m:oMath>
                          </a14:m>
                          <a:r>
                            <a:rPr lang="en-IN" sz="1600" dirty="0">
                              <a:effectLst/>
                              <a:latin typeface="Times New Roman" panose="02020603050405020304" pitchFamily="18" charset="0"/>
                              <a:ea typeface="Times New Roman" panose="02020603050405020304" pitchFamily="18" charset="0"/>
                              <a:cs typeface="Times New Roman" panose="02020603050405020304" pitchFamily="18" charset="0"/>
                            </a:rPr>
                            <a:t>,  </a:t>
                          </a:r>
                          <a14:m>
                            <m:oMath xmlns:m="http://schemas.openxmlformats.org/officeDocument/2006/math">
                              <m:f>
                                <m:fPr>
                                  <m:ctrlPr>
                                    <a:rPr lang="en-IN" sz="1600" i="1">
                                      <a:effectLst/>
                                      <a:latin typeface="Cambria Math" panose="02040503050406030204" pitchFamily="18" charset="0"/>
                                      <a:ea typeface="Times New Roman" panose="02020603050405020304" pitchFamily="18" charset="0"/>
                                      <a:cs typeface="Times New Roman" panose="02020603050405020304" pitchFamily="18" charset="0"/>
                                    </a:rPr>
                                  </m:ctrlPr>
                                </m:fPr>
                                <m:num>
                                  <m:sSub>
                                    <m:sSubPr>
                                      <m:ctrlPr>
                                        <a:rPr lang="en-IN" sz="16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IN" sz="1600" i="1">
                                          <a:effectLst/>
                                          <a:latin typeface="Cambria Math" panose="02040503050406030204" pitchFamily="18" charset="0"/>
                                          <a:ea typeface="Times New Roman" panose="02020603050405020304" pitchFamily="18" charset="0"/>
                                          <a:cs typeface="Times New Roman" panose="02020603050405020304" pitchFamily="18" charset="0"/>
                                        </a:rPr>
                                        <m:t>−</m:t>
                                      </m:r>
                                      <m:r>
                                        <m:rPr>
                                          <m:sty m:val="p"/>
                                        </m:rPr>
                                        <a:rPr lang="en-IN" sz="1600">
                                          <a:effectLst/>
                                          <a:latin typeface="Cambria Math" panose="02040503050406030204" pitchFamily="18" charset="0"/>
                                          <a:ea typeface="Times New Roman" panose="02020603050405020304" pitchFamily="18" charset="0"/>
                                          <a:cs typeface="Times New Roman" panose="02020603050405020304" pitchFamily="18" charset="0"/>
                                        </a:rPr>
                                        <m:t>V</m:t>
                                      </m:r>
                                    </m:e>
                                    <m:sub>
                                      <m:r>
                                        <m:rPr>
                                          <m:sty m:val="p"/>
                                        </m:rPr>
                                        <a:rPr lang="en-IN" sz="1600">
                                          <a:effectLst/>
                                          <a:latin typeface="Cambria Math" panose="02040503050406030204" pitchFamily="18" charset="0"/>
                                          <a:ea typeface="Times New Roman" panose="02020603050405020304" pitchFamily="18" charset="0"/>
                                          <a:cs typeface="Times New Roman" panose="02020603050405020304" pitchFamily="18" charset="0"/>
                                        </a:rPr>
                                        <m:t>DC</m:t>
                                      </m:r>
                                    </m:sub>
                                  </m:sSub>
                                </m:num>
                                <m:den>
                                  <m:r>
                                    <a:rPr lang="en-IN" sz="1600">
                                      <a:effectLst/>
                                      <a:latin typeface="Cambria Math" panose="02040503050406030204" pitchFamily="18" charset="0"/>
                                      <a:ea typeface="Times New Roman" panose="02020603050405020304" pitchFamily="18" charset="0"/>
                                      <a:cs typeface="Times New Roman" panose="02020603050405020304" pitchFamily="18" charset="0"/>
                                    </a:rPr>
                                    <m:t>12</m:t>
                                  </m:r>
                                </m:den>
                              </m:f>
                            </m:oMath>
                          </a14:m>
                          <a:endParaRPr lang="en-IN" sz="1600" dirty="0">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tcPr>
                    </a:tc>
                    <a:tc>
                      <a:txBody>
                        <a:bodyPr/>
                        <a:lstStyle/>
                        <a:p>
                          <a:pPr algn="ctr"/>
                          <a:r>
                            <a:rPr lang="en-IN" sz="1600" dirty="0">
                              <a:latin typeface="Times New Roman" panose="02020603050405020304" pitchFamily="18" charset="0"/>
                              <a:cs typeface="Times New Roman" panose="02020603050405020304" pitchFamily="18" charset="0"/>
                            </a:rPr>
                            <a:t>28.82</a:t>
                          </a: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184066059"/>
                      </a:ext>
                    </a:extLst>
                  </a:tr>
                </a:tbl>
              </a:graphicData>
            </a:graphic>
          </p:graphicFrame>
        </mc:Choice>
        <mc:Fallback xmlns="">
          <p:graphicFrame>
            <p:nvGraphicFramePr>
              <p:cNvPr id="4" name="Table 5">
                <a:extLst>
                  <a:ext uri="{FF2B5EF4-FFF2-40B4-BE49-F238E27FC236}">
                    <a16:creationId xmlns:a16="http://schemas.microsoft.com/office/drawing/2014/main" id="{87B22071-604E-4590-AF7C-B028A82FCE5C}"/>
                  </a:ext>
                </a:extLst>
              </p:cNvPr>
              <p:cNvGraphicFramePr>
                <a:graphicFrameLocks noGrp="1"/>
              </p:cNvGraphicFramePr>
              <p:nvPr>
                <p:extLst>
                  <p:ext uri="{D42A27DB-BD31-4B8C-83A1-F6EECF244321}">
                    <p14:modId xmlns:p14="http://schemas.microsoft.com/office/powerpoint/2010/main" val="1375916782"/>
                  </p:ext>
                </p:extLst>
              </p:nvPr>
            </p:nvGraphicFramePr>
            <p:xfrm>
              <a:off x="4775203" y="195453"/>
              <a:ext cx="7416797" cy="6467094"/>
            </p:xfrm>
            <a:graphic>
              <a:graphicData uri="http://schemas.openxmlformats.org/drawingml/2006/table">
                <a:tbl>
                  <a:tblPr firstRow="1" bandRow="1">
                    <a:tableStyleId>{073A0DAA-6AF3-43AB-8588-CEC1D06C72B9}</a:tableStyleId>
                  </a:tblPr>
                  <a:tblGrid>
                    <a:gridCol w="1104873">
                      <a:extLst>
                        <a:ext uri="{9D8B030D-6E8A-4147-A177-3AD203B41FA5}">
                          <a16:colId xmlns:a16="http://schemas.microsoft.com/office/drawing/2014/main" val="1326032001"/>
                        </a:ext>
                      </a:extLst>
                    </a:gridCol>
                    <a:gridCol w="1493490">
                      <a:extLst>
                        <a:ext uri="{9D8B030D-6E8A-4147-A177-3AD203B41FA5}">
                          <a16:colId xmlns:a16="http://schemas.microsoft.com/office/drawing/2014/main" val="438354425"/>
                        </a:ext>
                      </a:extLst>
                    </a:gridCol>
                    <a:gridCol w="3366615">
                      <a:extLst>
                        <a:ext uri="{9D8B030D-6E8A-4147-A177-3AD203B41FA5}">
                          <a16:colId xmlns:a16="http://schemas.microsoft.com/office/drawing/2014/main" val="1991541408"/>
                        </a:ext>
                      </a:extLst>
                    </a:gridCol>
                    <a:gridCol w="1451819">
                      <a:extLst>
                        <a:ext uri="{9D8B030D-6E8A-4147-A177-3AD203B41FA5}">
                          <a16:colId xmlns:a16="http://schemas.microsoft.com/office/drawing/2014/main" val="4102904932"/>
                        </a:ext>
                      </a:extLst>
                    </a:gridCol>
                  </a:tblGrid>
                  <a:tr h="1066800">
                    <a:tc>
                      <a:txBody>
                        <a:bodyPr/>
                        <a:lstStyle/>
                        <a:p>
                          <a:pPr algn="ctr"/>
                          <a:r>
                            <a:rPr lang="en-IN" sz="1600" dirty="0">
                              <a:latin typeface="Times New Roman" panose="02020603050405020304" pitchFamily="18" charset="0"/>
                              <a:cs typeface="Times New Roman" panose="02020603050405020304" pitchFamily="18" charset="0"/>
                            </a:rPr>
                            <a:t>LEVEL</a:t>
                          </a:r>
                        </a:p>
                      </a:txBody>
                      <a:tcPr/>
                    </a:tc>
                    <a:tc>
                      <a:txBody>
                        <a:bodyPr/>
                        <a:lstStyle/>
                        <a:p>
                          <a:pPr algn="ctr"/>
                          <a:r>
                            <a:rPr lang="en-IN" sz="1600" dirty="0">
                              <a:latin typeface="Times New Roman" panose="02020603050405020304" pitchFamily="18" charset="0"/>
                              <a:cs typeface="Times New Roman" panose="02020603050405020304" pitchFamily="18" charset="0"/>
                            </a:rPr>
                            <a:t>SPWM </a:t>
                          </a:r>
                        </a:p>
                        <a:p>
                          <a:pPr algn="ctr"/>
                          <a:r>
                            <a:rPr lang="en-IN" sz="1600" dirty="0">
                              <a:latin typeface="Times New Roman" panose="02020603050405020304" pitchFamily="18" charset="0"/>
                              <a:cs typeface="Times New Roman" panose="02020603050405020304" pitchFamily="18" charset="0"/>
                            </a:rPr>
                            <a:t>TECHNIQUE</a:t>
                          </a:r>
                        </a:p>
                      </a:txBody>
                      <a:tcPr/>
                    </a:tc>
                    <a:tc>
                      <a:txBody>
                        <a:bodyPr/>
                        <a:lstStyle/>
                        <a:p>
                          <a:pPr algn="ctr"/>
                          <a:r>
                            <a:rPr lang="en-IN" sz="1600" dirty="0">
                              <a:latin typeface="Times New Roman" panose="02020603050405020304" pitchFamily="18" charset="0"/>
                              <a:cs typeface="Times New Roman" panose="02020603050405020304" pitchFamily="18" charset="0"/>
                            </a:rPr>
                            <a:t>COMMON MODE VOLTAGE</a:t>
                          </a:r>
                        </a:p>
                        <a:p>
                          <a:pPr algn="ctr"/>
                          <a:r>
                            <a:rPr lang="en-IN" sz="1600" dirty="0">
                              <a:latin typeface="Times New Roman" panose="02020603050405020304" pitchFamily="18" charset="0"/>
                              <a:cs typeface="Times New Roman" panose="02020603050405020304" pitchFamily="18" charset="0"/>
                            </a:rPr>
                            <a:t> (</a:t>
                          </a:r>
                          <a:r>
                            <a:rPr lang="en-IN" sz="1600" dirty="0" err="1">
                              <a:latin typeface="Times New Roman" panose="02020603050405020304" pitchFamily="18" charset="0"/>
                              <a:cs typeface="Times New Roman" panose="02020603050405020304" pitchFamily="18" charset="0"/>
                            </a:rPr>
                            <a:t>Vno</a:t>
                          </a:r>
                          <a:r>
                            <a:rPr lang="en-IN" sz="1600" dirty="0">
                              <a:latin typeface="Times New Roman" panose="02020603050405020304" pitchFamily="18" charset="0"/>
                              <a:cs typeface="Times New Roman" panose="02020603050405020304" pitchFamily="18" charset="0"/>
                            </a:rPr>
                            <a:t>)</a:t>
                          </a:r>
                        </a:p>
                      </a:txBody>
                      <a:tcPr/>
                    </a:tc>
                    <a:tc>
                      <a:txBody>
                        <a:bodyPr/>
                        <a:lstStyle/>
                        <a:p>
                          <a:pPr algn="ctr"/>
                          <a:r>
                            <a:rPr lang="en-IN" sz="1600" dirty="0">
                              <a:latin typeface="Times New Roman" panose="02020603050405020304" pitchFamily="18" charset="0"/>
                              <a:cs typeface="Times New Roman" panose="02020603050405020304" pitchFamily="18" charset="0"/>
                            </a:rPr>
                            <a:t>THD(%)</a:t>
                          </a:r>
                        </a:p>
                        <a:p>
                          <a:pPr algn="ctr"/>
                          <a:r>
                            <a:rPr lang="en-IN" sz="1600" dirty="0">
                              <a:latin typeface="Times New Roman" panose="02020603050405020304" pitchFamily="18" charset="0"/>
                              <a:cs typeface="Times New Roman" panose="02020603050405020304" pitchFamily="18" charset="0"/>
                            </a:rPr>
                            <a:t>LINE VOLTAGE</a:t>
                          </a:r>
                        </a:p>
                        <a:p>
                          <a:pPr algn="ctr"/>
                          <a:r>
                            <a:rPr lang="en-IN" sz="1600" dirty="0">
                              <a:latin typeface="Times New Roman" panose="02020603050405020304" pitchFamily="18" charset="0"/>
                              <a:cs typeface="Times New Roman" panose="02020603050405020304" pitchFamily="18" charset="0"/>
                            </a:rPr>
                            <a:t>(</a:t>
                          </a:r>
                          <a:r>
                            <a:rPr lang="en-IN" sz="1600" dirty="0" err="1">
                              <a:latin typeface="Times New Roman" panose="02020603050405020304" pitchFamily="18" charset="0"/>
                              <a:cs typeface="Times New Roman" panose="02020603050405020304" pitchFamily="18" charset="0"/>
                            </a:rPr>
                            <a:t>Vab</a:t>
                          </a:r>
                          <a:r>
                            <a:rPr lang="en-IN" sz="1600" dirty="0">
                              <a:latin typeface="Times New Roman" panose="02020603050405020304" pitchFamily="18" charset="0"/>
                              <a:cs typeface="Times New Roman" panose="02020603050405020304" pitchFamily="18" charset="0"/>
                            </a:rPr>
                            <a:t>)</a:t>
                          </a:r>
                        </a:p>
                      </a:txBody>
                      <a:tcPr/>
                    </a:tc>
                    <a:extLst>
                      <a:ext uri="{0D108BD9-81ED-4DB2-BD59-A6C34878D82A}">
                        <a16:rowId xmlns:a16="http://schemas.microsoft.com/office/drawing/2014/main" val="800703511"/>
                      </a:ext>
                    </a:extLst>
                  </a:tr>
                  <a:tr h="442595">
                    <a:tc>
                      <a:txBody>
                        <a:bodyPr/>
                        <a:lstStyle/>
                        <a:p>
                          <a:pPr algn="ctr"/>
                          <a:r>
                            <a:rPr lang="en-IN" sz="1600" dirty="0">
                              <a:latin typeface="Times New Roman" panose="02020603050405020304" pitchFamily="18" charset="0"/>
                              <a:cs typeface="Times New Roman" panose="02020603050405020304" pitchFamily="18" charset="0"/>
                            </a:rPr>
                            <a:t>TWO </a:t>
                          </a:r>
                        </a:p>
                      </a:txBody>
                      <a:tcPr/>
                    </a:tc>
                    <a:tc>
                      <a:txBody>
                        <a:bodyPr/>
                        <a:lstStyle/>
                        <a:p>
                          <a:pPr algn="ctr"/>
                          <a:r>
                            <a:rPr lang="en-IN" sz="1600" dirty="0">
                              <a:latin typeface="Times New Roman" panose="02020603050405020304" pitchFamily="18" charset="0"/>
                              <a:cs typeface="Times New Roman" panose="02020603050405020304" pitchFamily="18" charset="0"/>
                            </a:rPr>
                            <a:t>PD</a:t>
                          </a:r>
                        </a:p>
                      </a:txBody>
                      <a:tcPr/>
                    </a:tc>
                    <a:tc>
                      <a:txBody>
                        <a:bodyPr/>
                        <a:lstStyle/>
                        <a:p>
                          <a:endParaRPr lang="en-US"/>
                        </a:p>
                      </a:txBody>
                      <a:tcPr>
                        <a:blipFill>
                          <a:blip r:embed="rId2"/>
                          <a:stretch>
                            <a:fillRect l="-77215" t="-243836" r="-43942" b="-1120548"/>
                          </a:stretch>
                        </a:blipFill>
                      </a:tcPr>
                    </a:tc>
                    <a:tc>
                      <a:txBody>
                        <a:bodyPr/>
                        <a:lstStyle/>
                        <a:p>
                          <a:pPr algn="ctr"/>
                          <a:r>
                            <a:rPr lang="en-IN" sz="1600" dirty="0">
                              <a:latin typeface="Times New Roman" panose="02020603050405020304" pitchFamily="18" charset="0"/>
                              <a:cs typeface="Times New Roman" panose="02020603050405020304" pitchFamily="18" charset="0"/>
                            </a:rPr>
                            <a:t>79.43</a:t>
                          </a:r>
                        </a:p>
                      </a:txBody>
                      <a:tcPr/>
                    </a:tc>
                    <a:extLst>
                      <a:ext uri="{0D108BD9-81ED-4DB2-BD59-A6C34878D82A}">
                        <a16:rowId xmlns:a16="http://schemas.microsoft.com/office/drawing/2014/main" val="2993135066"/>
                      </a:ext>
                    </a:extLst>
                  </a:tr>
                  <a:tr h="442849">
                    <a:tc rowSpan="2">
                      <a:txBody>
                        <a:bodyPr/>
                        <a:lstStyle/>
                        <a:p>
                          <a:pPr algn="ctr"/>
                          <a:r>
                            <a:rPr lang="en-IN" sz="1600" dirty="0">
                              <a:latin typeface="Times New Roman" panose="02020603050405020304" pitchFamily="18" charset="0"/>
                              <a:cs typeface="Times New Roman" panose="02020603050405020304" pitchFamily="18" charset="0"/>
                            </a:rPr>
                            <a:t>THREE</a:t>
                          </a:r>
                        </a:p>
                      </a:txBody>
                      <a:tcPr/>
                    </a:tc>
                    <a:tc>
                      <a:txBody>
                        <a:bodyPr/>
                        <a:lstStyle/>
                        <a:p>
                          <a:pPr algn="ctr"/>
                          <a:r>
                            <a:rPr lang="en-IN" sz="1600" dirty="0">
                              <a:latin typeface="Times New Roman" panose="02020603050405020304" pitchFamily="18" charset="0"/>
                              <a:cs typeface="Times New Roman" panose="02020603050405020304" pitchFamily="18" charset="0"/>
                            </a:rPr>
                            <a:t>PD</a:t>
                          </a:r>
                        </a:p>
                      </a:txBody>
                      <a:tcPr>
                        <a:lnB w="12700" cap="flat" cmpd="sng" algn="ctr">
                          <a:solidFill>
                            <a:schemeClr val="tx1"/>
                          </a:solidFill>
                          <a:prstDash val="solid"/>
                          <a:round/>
                          <a:headEnd type="none" w="med" len="med"/>
                          <a:tailEnd type="none" w="med" len="med"/>
                        </a:lnB>
                      </a:tcPr>
                    </a:tc>
                    <a:tc>
                      <a:txBody>
                        <a:bodyPr/>
                        <a:lstStyle/>
                        <a:p>
                          <a:endParaRPr lang="en-US"/>
                        </a:p>
                      </a:txBody>
                      <a:tcPr>
                        <a:lnB w="12700" cap="flat" cmpd="sng" algn="ctr">
                          <a:solidFill>
                            <a:schemeClr val="tx1"/>
                          </a:solidFill>
                          <a:prstDash val="solid"/>
                          <a:round/>
                          <a:headEnd type="none" w="med" len="med"/>
                          <a:tailEnd type="none" w="med" len="med"/>
                        </a:lnB>
                        <a:blipFill>
                          <a:blip r:embed="rId2"/>
                          <a:stretch>
                            <a:fillRect l="-77215" t="-348611" r="-43942" b="-1036111"/>
                          </a:stretch>
                        </a:blipFill>
                      </a:tcPr>
                    </a:tc>
                    <a:tc>
                      <a:txBody>
                        <a:bodyPr/>
                        <a:lstStyle/>
                        <a:p>
                          <a:pPr algn="ctr"/>
                          <a:r>
                            <a:rPr lang="en-IN" sz="1600" dirty="0">
                              <a:latin typeface="Times New Roman" panose="02020603050405020304" pitchFamily="18" charset="0"/>
                              <a:cs typeface="Times New Roman" panose="02020603050405020304" pitchFamily="18" charset="0"/>
                            </a:rPr>
                            <a:t>38.98</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26997965"/>
                      </a:ext>
                    </a:extLst>
                  </a:tr>
                  <a:tr h="442595">
                    <a:tc vMerge="1">
                      <a:txBody>
                        <a:bodyPr/>
                        <a:lstStyle/>
                        <a:p>
                          <a:endParaRPr lang="en-IN"/>
                        </a:p>
                      </a:txBody>
                      <a:tcPr/>
                    </a:tc>
                    <a:tc>
                      <a:txBody>
                        <a:bodyPr/>
                        <a:lstStyle/>
                        <a:p>
                          <a:pPr algn="ctr"/>
                          <a:r>
                            <a:rPr lang="en-IN" sz="1600" dirty="0">
                              <a:latin typeface="Times New Roman" panose="02020603050405020304" pitchFamily="18" charset="0"/>
                              <a:cs typeface="Times New Roman" panose="02020603050405020304" pitchFamily="18" charset="0"/>
                            </a:rPr>
                            <a:t>POD</a:t>
                          </a:r>
                        </a:p>
                      </a:txBody>
                      <a:tcPr>
                        <a:lnT w="12700" cap="flat" cmpd="sng" algn="ctr">
                          <a:solidFill>
                            <a:schemeClr val="tx1"/>
                          </a:solidFill>
                          <a:prstDash val="solid"/>
                          <a:round/>
                          <a:headEnd type="none" w="med" len="med"/>
                          <a:tailEnd type="none" w="med" len="med"/>
                        </a:lnT>
                      </a:tcPr>
                    </a:tc>
                    <a:tc>
                      <a:txBody>
                        <a:bodyPr/>
                        <a:lstStyle/>
                        <a:p>
                          <a:endParaRPr lang="en-US"/>
                        </a:p>
                      </a:txBody>
                      <a:tcPr>
                        <a:lnT w="12700" cap="flat" cmpd="sng" algn="ctr">
                          <a:solidFill>
                            <a:schemeClr val="tx1"/>
                          </a:solidFill>
                          <a:prstDash val="solid"/>
                          <a:round/>
                          <a:headEnd type="none" w="med" len="med"/>
                          <a:tailEnd type="none" w="med" len="med"/>
                        </a:lnT>
                        <a:blipFill>
                          <a:blip r:embed="rId2"/>
                          <a:stretch>
                            <a:fillRect l="-77215" t="-442466" r="-43942" b="-921918"/>
                          </a:stretch>
                        </a:blipFill>
                      </a:tcPr>
                    </a:tc>
                    <a:tc>
                      <a:txBody>
                        <a:bodyPr/>
                        <a:lstStyle/>
                        <a:p>
                          <a:pPr algn="ctr"/>
                          <a:r>
                            <a:rPr lang="en-IN" sz="1600" dirty="0">
                              <a:latin typeface="Times New Roman" panose="02020603050405020304" pitchFamily="18" charset="0"/>
                              <a:cs typeface="Times New Roman" panose="02020603050405020304" pitchFamily="18" charset="0"/>
                            </a:rPr>
                            <a:t>53.53</a:t>
                          </a: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807114116"/>
                      </a:ext>
                    </a:extLst>
                  </a:tr>
                  <a:tr h="686689">
                    <a:tc rowSpan="4">
                      <a:txBody>
                        <a:bodyPr/>
                        <a:lstStyle/>
                        <a:p>
                          <a:pPr algn="ctr"/>
                          <a:r>
                            <a:rPr lang="en-IN" sz="1600" dirty="0">
                              <a:latin typeface="Times New Roman" panose="02020603050405020304" pitchFamily="18" charset="0"/>
                              <a:cs typeface="Times New Roman" panose="02020603050405020304" pitchFamily="18" charset="0"/>
                            </a:rPr>
                            <a:t>FOUR</a:t>
                          </a:r>
                        </a:p>
                      </a:txBody>
                      <a:tcPr/>
                    </a:tc>
                    <a:tc>
                      <a:txBody>
                        <a:bodyPr/>
                        <a:lstStyle/>
                        <a:p>
                          <a:pPr algn="ctr"/>
                          <a:r>
                            <a:rPr lang="en-IN" sz="1600" dirty="0">
                              <a:latin typeface="Times New Roman" panose="02020603050405020304" pitchFamily="18" charset="0"/>
                              <a:cs typeface="Times New Roman" panose="02020603050405020304" pitchFamily="18" charset="0"/>
                            </a:rPr>
                            <a:t>MODE 1</a:t>
                          </a:r>
                        </a:p>
                      </a:txBody>
                      <a:tcPr>
                        <a:lnB w="12700" cap="flat" cmpd="sng" algn="ctr">
                          <a:solidFill>
                            <a:schemeClr val="tx1"/>
                          </a:solidFill>
                          <a:prstDash val="solid"/>
                          <a:round/>
                          <a:headEnd type="none" w="med" len="med"/>
                          <a:tailEnd type="none" w="med" len="med"/>
                        </a:lnB>
                      </a:tcPr>
                    </a:tc>
                    <a:tc>
                      <a:txBody>
                        <a:bodyPr/>
                        <a:lstStyle/>
                        <a:p>
                          <a:endParaRPr lang="en-US"/>
                        </a:p>
                      </a:txBody>
                      <a:tcPr>
                        <a:lnB w="12700" cap="flat" cmpd="sng" algn="ctr">
                          <a:solidFill>
                            <a:schemeClr val="tx1"/>
                          </a:solidFill>
                          <a:prstDash val="solid"/>
                          <a:round/>
                          <a:headEnd type="none" w="med" len="med"/>
                          <a:tailEnd type="none" w="med" len="med"/>
                        </a:lnB>
                        <a:blipFill>
                          <a:blip r:embed="rId2"/>
                          <a:stretch>
                            <a:fillRect l="-77215" t="-350442" r="-43942" b="-495575"/>
                          </a:stretch>
                        </a:blipFill>
                      </a:tcPr>
                    </a:tc>
                    <a:tc>
                      <a:txBody>
                        <a:bodyPr/>
                        <a:lstStyle/>
                        <a:p>
                          <a:pPr algn="ctr"/>
                          <a:r>
                            <a:rPr lang="en-IN" sz="1600" dirty="0">
                              <a:latin typeface="Times New Roman" panose="02020603050405020304" pitchFamily="18" charset="0"/>
                              <a:cs typeface="Times New Roman" panose="02020603050405020304" pitchFamily="18" charset="0"/>
                            </a:rPr>
                            <a:t>24.50</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87525840"/>
                      </a:ext>
                    </a:extLst>
                  </a:tr>
                  <a:tr h="686689">
                    <a:tc vMerge="1">
                      <a:txBody>
                        <a:bodyPr/>
                        <a:lstStyle/>
                        <a:p>
                          <a:endParaRPr lang="en-IN"/>
                        </a:p>
                      </a:txBody>
                      <a:tcPr/>
                    </a:tc>
                    <a:tc>
                      <a:txBody>
                        <a:bodyPr/>
                        <a:lstStyle/>
                        <a:p>
                          <a:pPr algn="ctr"/>
                          <a:r>
                            <a:rPr lang="en-IN" sz="1600" dirty="0">
                              <a:latin typeface="Times New Roman" panose="02020603050405020304" pitchFamily="18" charset="0"/>
                              <a:cs typeface="Times New Roman" panose="02020603050405020304" pitchFamily="18" charset="0"/>
                            </a:rPr>
                            <a:t>MODE 2</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77215" t="-454464" r="-43942" b="-400000"/>
                          </a:stretch>
                        </a:blipFill>
                      </a:tcPr>
                    </a:tc>
                    <a:tc>
                      <a:txBody>
                        <a:bodyPr/>
                        <a:lstStyle/>
                        <a:p>
                          <a:pPr algn="ctr"/>
                          <a:r>
                            <a:rPr lang="en-IN" sz="1600" dirty="0">
                              <a:latin typeface="Times New Roman" panose="02020603050405020304" pitchFamily="18" charset="0"/>
                              <a:cs typeface="Times New Roman" panose="02020603050405020304" pitchFamily="18" charset="0"/>
                            </a:rPr>
                            <a:t>39.17</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07706382"/>
                      </a:ext>
                    </a:extLst>
                  </a:tr>
                  <a:tr h="686689">
                    <a:tc vMerge="1">
                      <a:txBody>
                        <a:bodyPr/>
                        <a:lstStyle/>
                        <a:p>
                          <a:endParaRPr lang="en-IN"/>
                        </a:p>
                      </a:txBody>
                      <a:tcPr/>
                    </a:tc>
                    <a:tc>
                      <a:txBody>
                        <a:bodyPr/>
                        <a:lstStyle/>
                        <a:p>
                          <a:pPr algn="ctr"/>
                          <a:r>
                            <a:rPr lang="en-IN" sz="1600" dirty="0">
                              <a:latin typeface="Times New Roman" panose="02020603050405020304" pitchFamily="18" charset="0"/>
                              <a:cs typeface="Times New Roman" panose="02020603050405020304" pitchFamily="18" charset="0"/>
                            </a:rPr>
                            <a:t>MODE 3</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77215" t="-549558" r="-43942" b="-296460"/>
                          </a:stretch>
                        </a:blipFill>
                      </a:tcPr>
                    </a:tc>
                    <a:tc>
                      <a:txBody>
                        <a:bodyPr/>
                        <a:lstStyle/>
                        <a:p>
                          <a:pPr algn="ctr"/>
                          <a:r>
                            <a:rPr lang="en-IN" sz="1600" dirty="0">
                              <a:latin typeface="Times New Roman" panose="02020603050405020304" pitchFamily="18" charset="0"/>
                              <a:cs typeface="Times New Roman" panose="02020603050405020304" pitchFamily="18" charset="0"/>
                            </a:rPr>
                            <a:t>36.55</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47644080"/>
                      </a:ext>
                    </a:extLst>
                  </a:tr>
                  <a:tr h="686689">
                    <a:tc vMerge="1">
                      <a:txBody>
                        <a:bodyPr/>
                        <a:lstStyle/>
                        <a:p>
                          <a:endParaRPr lang="en-IN"/>
                        </a:p>
                      </a:txBody>
                      <a:tcPr/>
                    </a:tc>
                    <a:tc>
                      <a:txBody>
                        <a:bodyPr/>
                        <a:lstStyle/>
                        <a:p>
                          <a:pPr algn="ctr"/>
                          <a:r>
                            <a:rPr lang="en-IN" sz="1600" dirty="0">
                              <a:latin typeface="Times New Roman" panose="02020603050405020304" pitchFamily="18" charset="0"/>
                              <a:cs typeface="Times New Roman" panose="02020603050405020304" pitchFamily="18" charset="0"/>
                            </a:rPr>
                            <a:t>MODE 4</a:t>
                          </a:r>
                        </a:p>
                      </a:txBody>
                      <a:tcPr>
                        <a:lnT w="12700" cap="flat" cmpd="sng" algn="ctr">
                          <a:solidFill>
                            <a:schemeClr val="tx1"/>
                          </a:solidFill>
                          <a:prstDash val="solid"/>
                          <a:round/>
                          <a:headEnd type="none" w="med" len="med"/>
                          <a:tailEnd type="none" w="med" len="med"/>
                        </a:lnT>
                      </a:tcPr>
                    </a:tc>
                    <a:tc>
                      <a:txBody>
                        <a:bodyPr/>
                        <a:lstStyle/>
                        <a:p>
                          <a:endParaRPr lang="en-US"/>
                        </a:p>
                      </a:txBody>
                      <a:tcPr>
                        <a:lnT w="12700" cap="flat" cmpd="sng" algn="ctr">
                          <a:solidFill>
                            <a:schemeClr val="tx1"/>
                          </a:solidFill>
                          <a:prstDash val="solid"/>
                          <a:round/>
                          <a:headEnd type="none" w="med" len="med"/>
                          <a:tailEnd type="none" w="med" len="med"/>
                        </a:lnT>
                        <a:blipFill>
                          <a:blip r:embed="rId2"/>
                          <a:stretch>
                            <a:fillRect l="-77215" t="-649558" r="-43942" b="-196460"/>
                          </a:stretch>
                        </a:blipFill>
                      </a:tcPr>
                    </a:tc>
                    <a:tc>
                      <a:txBody>
                        <a:bodyPr/>
                        <a:lstStyle/>
                        <a:p>
                          <a:pPr algn="ctr"/>
                          <a:r>
                            <a:rPr lang="en-IN" sz="1600" dirty="0">
                              <a:latin typeface="Times New Roman" panose="02020603050405020304" pitchFamily="18" charset="0"/>
                              <a:cs typeface="Times New Roman" panose="02020603050405020304" pitchFamily="18" charset="0"/>
                            </a:rPr>
                            <a:t>39.34</a:t>
                          </a: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4086815336"/>
                      </a:ext>
                    </a:extLst>
                  </a:tr>
                  <a:tr h="442849">
                    <a:tc rowSpan="3">
                      <a:txBody>
                        <a:bodyPr/>
                        <a:lstStyle/>
                        <a:p>
                          <a:pPr algn="ctr"/>
                          <a:r>
                            <a:rPr lang="en-IN" sz="1600" dirty="0">
                              <a:latin typeface="Times New Roman" panose="02020603050405020304" pitchFamily="18" charset="0"/>
                              <a:cs typeface="Times New Roman" panose="02020603050405020304" pitchFamily="18" charset="0"/>
                            </a:rPr>
                            <a:t>FIVE</a:t>
                          </a:r>
                        </a:p>
                      </a:txBody>
                      <a:tcPr/>
                    </a:tc>
                    <a:tc>
                      <a:txBody>
                        <a:bodyPr/>
                        <a:lstStyle/>
                        <a:p>
                          <a:pPr algn="ctr"/>
                          <a:r>
                            <a:rPr lang="en-IN" sz="1600" dirty="0">
                              <a:latin typeface="Times New Roman" panose="02020603050405020304" pitchFamily="18" charset="0"/>
                              <a:cs typeface="Times New Roman" panose="02020603050405020304" pitchFamily="18" charset="0"/>
                            </a:rPr>
                            <a:t>PD</a:t>
                          </a:r>
                        </a:p>
                      </a:txBody>
                      <a:tcPr>
                        <a:lnB w="12700" cap="flat" cmpd="sng" algn="ctr">
                          <a:solidFill>
                            <a:schemeClr val="tx1"/>
                          </a:solidFill>
                          <a:prstDash val="solid"/>
                          <a:round/>
                          <a:headEnd type="none" w="med" len="med"/>
                          <a:tailEnd type="none" w="med" len="med"/>
                        </a:lnB>
                      </a:tcPr>
                    </a:tc>
                    <a:tc>
                      <a:txBody>
                        <a:bodyPr/>
                        <a:lstStyle/>
                        <a:p>
                          <a:endParaRPr lang="en-US"/>
                        </a:p>
                      </a:txBody>
                      <a:tcPr>
                        <a:lnB w="12700" cap="flat" cmpd="sng" algn="ctr">
                          <a:solidFill>
                            <a:schemeClr val="tx1"/>
                          </a:solidFill>
                          <a:prstDash val="solid"/>
                          <a:round/>
                          <a:headEnd type="none" w="med" len="med"/>
                          <a:tailEnd type="none" w="med" len="med"/>
                        </a:lnB>
                        <a:blipFill>
                          <a:blip r:embed="rId2"/>
                          <a:stretch>
                            <a:fillRect l="-77215" t="-1176389" r="-43942" b="-208333"/>
                          </a:stretch>
                        </a:blipFill>
                      </a:tcPr>
                    </a:tc>
                    <a:tc>
                      <a:txBody>
                        <a:bodyPr/>
                        <a:lstStyle/>
                        <a:p>
                          <a:pPr algn="ctr"/>
                          <a:r>
                            <a:rPr lang="en-IN" sz="1600" dirty="0">
                              <a:latin typeface="Times New Roman" panose="02020603050405020304" pitchFamily="18" charset="0"/>
                              <a:cs typeface="Times New Roman" panose="02020603050405020304" pitchFamily="18" charset="0"/>
                            </a:rPr>
                            <a:t>17.25</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63011204"/>
                      </a:ext>
                    </a:extLst>
                  </a:tr>
                  <a:tr h="441325">
                    <a:tc vMerge="1">
                      <a:txBody>
                        <a:bodyPr/>
                        <a:lstStyle/>
                        <a:p>
                          <a:endParaRPr lang="en-IN"/>
                        </a:p>
                      </a:txBody>
                      <a:tcPr/>
                    </a:tc>
                    <a:tc>
                      <a:txBody>
                        <a:bodyPr/>
                        <a:lstStyle/>
                        <a:p>
                          <a:pPr algn="ctr"/>
                          <a:r>
                            <a:rPr lang="en-IN" sz="1600" dirty="0">
                              <a:latin typeface="Times New Roman" panose="02020603050405020304" pitchFamily="18" charset="0"/>
                              <a:cs typeface="Times New Roman" panose="02020603050405020304" pitchFamily="18" charset="0"/>
                            </a:rPr>
                            <a:t>POD</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77215" t="-1258904" r="-43942" b="-105479"/>
                          </a:stretch>
                        </a:blipFill>
                      </a:tcPr>
                    </a:tc>
                    <a:tc>
                      <a:txBody>
                        <a:bodyPr/>
                        <a:lstStyle/>
                        <a:p>
                          <a:pPr algn="ctr"/>
                          <a:r>
                            <a:rPr lang="en-IN" sz="1600" dirty="0">
                              <a:latin typeface="Times New Roman" panose="02020603050405020304" pitchFamily="18" charset="0"/>
                              <a:cs typeface="Times New Roman" panose="02020603050405020304" pitchFamily="18" charset="0"/>
                            </a:rPr>
                            <a:t>30.03</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07302018"/>
                      </a:ext>
                    </a:extLst>
                  </a:tr>
                  <a:tr h="441325">
                    <a:tc vMerge="1">
                      <a:txBody>
                        <a:bodyPr/>
                        <a:lstStyle/>
                        <a:p>
                          <a:endParaRPr lang="en-IN"/>
                        </a:p>
                      </a:txBody>
                      <a:tcPr/>
                    </a:tc>
                    <a:tc>
                      <a:txBody>
                        <a:bodyPr/>
                        <a:lstStyle/>
                        <a:p>
                          <a:pPr algn="ctr"/>
                          <a:r>
                            <a:rPr lang="en-IN" sz="1600" dirty="0">
                              <a:latin typeface="Times New Roman" panose="02020603050405020304" pitchFamily="18" charset="0"/>
                              <a:cs typeface="Times New Roman" panose="02020603050405020304" pitchFamily="18" charset="0"/>
                            </a:rPr>
                            <a:t>APOD</a:t>
                          </a:r>
                        </a:p>
                      </a:txBody>
                      <a:tcPr>
                        <a:lnT w="12700" cap="flat" cmpd="sng" algn="ctr">
                          <a:solidFill>
                            <a:schemeClr val="tx1"/>
                          </a:solidFill>
                          <a:prstDash val="solid"/>
                          <a:round/>
                          <a:headEnd type="none" w="med" len="med"/>
                          <a:tailEnd type="none" w="med" len="med"/>
                        </a:lnT>
                      </a:tcPr>
                    </a:tc>
                    <a:tc>
                      <a:txBody>
                        <a:bodyPr/>
                        <a:lstStyle/>
                        <a:p>
                          <a:endParaRPr lang="en-US"/>
                        </a:p>
                      </a:txBody>
                      <a:tcPr>
                        <a:lnT w="12700" cap="flat" cmpd="sng" algn="ctr">
                          <a:solidFill>
                            <a:schemeClr val="tx1"/>
                          </a:solidFill>
                          <a:prstDash val="solid"/>
                          <a:round/>
                          <a:headEnd type="none" w="med" len="med"/>
                          <a:tailEnd type="none" w="med" len="med"/>
                        </a:lnT>
                        <a:blipFill>
                          <a:blip r:embed="rId2"/>
                          <a:stretch>
                            <a:fillRect l="-77215" t="-1377778" r="-43942" b="-6944"/>
                          </a:stretch>
                        </a:blipFill>
                      </a:tcPr>
                    </a:tc>
                    <a:tc>
                      <a:txBody>
                        <a:bodyPr/>
                        <a:lstStyle/>
                        <a:p>
                          <a:pPr algn="ctr"/>
                          <a:r>
                            <a:rPr lang="en-IN" sz="1600" dirty="0">
                              <a:latin typeface="Times New Roman" panose="02020603050405020304" pitchFamily="18" charset="0"/>
                              <a:cs typeface="Times New Roman" panose="02020603050405020304" pitchFamily="18" charset="0"/>
                            </a:rPr>
                            <a:t>28.82</a:t>
                          </a: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184066059"/>
                      </a:ext>
                    </a:extLst>
                  </a:tr>
                </a:tbl>
              </a:graphicData>
            </a:graphic>
          </p:graphicFrame>
        </mc:Fallback>
      </mc:AlternateContent>
    </p:spTree>
    <p:extLst>
      <p:ext uri="{BB962C8B-B14F-4D97-AF65-F5344CB8AC3E}">
        <p14:creationId xmlns:p14="http://schemas.microsoft.com/office/powerpoint/2010/main" val="388140312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6B214B-6F4A-4A95-BEEF-2B3A78A4442F}"/>
              </a:ext>
            </a:extLst>
          </p:cNvPr>
          <p:cNvSpPr>
            <a:spLocks noGrp="1"/>
          </p:cNvSpPr>
          <p:nvPr>
            <p:ph type="title"/>
          </p:nvPr>
        </p:nvSpPr>
        <p:spPr>
          <a:xfrm>
            <a:off x="919119" y="2943775"/>
            <a:ext cx="10353762" cy="970450"/>
          </a:xfrm>
        </p:spPr>
        <p:style>
          <a:lnRef idx="2">
            <a:schemeClr val="dk1"/>
          </a:lnRef>
          <a:fillRef idx="1">
            <a:schemeClr val="lt1"/>
          </a:fillRef>
          <a:effectRef idx="0">
            <a:schemeClr val="dk1"/>
          </a:effectRef>
          <a:fontRef idx="minor">
            <a:schemeClr val="dk1"/>
          </a:fontRef>
        </p:style>
        <p:txBody>
          <a:bodyPr>
            <a:noAutofit/>
          </a:bodyPr>
          <a:lstStyle/>
          <a:p>
            <a:r>
              <a:rPr lang="en-US" sz="6000" b="1" dirty="0">
                <a:latin typeface="Times New Roman" panose="02020603050405020304" pitchFamily="18" charset="0"/>
                <a:cs typeface="Times New Roman" panose="02020603050405020304" pitchFamily="18" charset="0"/>
              </a:rPr>
              <a:t>THANK YOU…</a:t>
            </a:r>
            <a:endParaRPr lang="en-IN" sz="6000" b="1" dirty="0">
              <a:latin typeface="Times New Roman" panose="02020603050405020304" pitchFamily="18" charset="0"/>
              <a:cs typeface="Times New Roman" panose="02020603050405020304" pitchFamily="18" charset="0"/>
            </a:endParaRPr>
          </a:p>
        </p:txBody>
      </p:sp>
      <p:sp>
        <p:nvSpPr>
          <p:cNvPr id="3" name="Slide Number Placeholder 2">
            <a:extLst>
              <a:ext uri="{FF2B5EF4-FFF2-40B4-BE49-F238E27FC236}">
                <a16:creationId xmlns:a16="http://schemas.microsoft.com/office/drawing/2014/main" id="{16DAFF2A-CA46-4784-B851-35AB5549F4D0}"/>
              </a:ext>
            </a:extLst>
          </p:cNvPr>
          <p:cNvSpPr>
            <a:spLocks noGrp="1"/>
          </p:cNvSpPr>
          <p:nvPr>
            <p:ph type="sldNum" sz="quarter" idx="12"/>
          </p:nvPr>
        </p:nvSpPr>
        <p:spPr/>
        <p:txBody>
          <a:bodyPr/>
          <a:lstStyle/>
          <a:p>
            <a:fld id="{DF28FB93-0A08-4E7D-8E63-9EFA29F1E093}" type="slidenum">
              <a:rPr lang="en-US" smtClean="0"/>
              <a:pPr/>
              <a:t>35</a:t>
            </a:fld>
            <a:endParaRPr lang="en-US" dirty="0"/>
          </a:p>
        </p:txBody>
      </p:sp>
    </p:spTree>
    <p:extLst>
      <p:ext uri="{BB962C8B-B14F-4D97-AF65-F5344CB8AC3E}">
        <p14:creationId xmlns:p14="http://schemas.microsoft.com/office/powerpoint/2010/main" val="35734580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454093-57B1-4C2C-B089-064DDE762D78}"/>
              </a:ext>
            </a:extLst>
          </p:cNvPr>
          <p:cNvSpPr>
            <a:spLocks noGrp="1"/>
          </p:cNvSpPr>
          <p:nvPr>
            <p:ph type="title"/>
          </p:nvPr>
        </p:nvSpPr>
        <p:spPr>
          <a:xfrm>
            <a:off x="0" y="-404760"/>
            <a:ext cx="10515600" cy="1325563"/>
          </a:xfrm>
        </p:spPr>
        <p:txBody>
          <a:bodyPr>
            <a:normAutofit/>
          </a:bodyPr>
          <a:lstStyle/>
          <a:p>
            <a:r>
              <a:rPr lang="en-US" sz="2000" b="1" dirty="0">
                <a:solidFill>
                  <a:schemeClr val="tx1"/>
                </a:solidFill>
                <a:latin typeface="Times New Roman" panose="02020603050405020304" pitchFamily="18" charset="0"/>
                <a:cs typeface="Times New Roman" panose="02020603050405020304" pitchFamily="18" charset="0"/>
              </a:rPr>
              <a:t>TWO-LEVEL INVERTER</a:t>
            </a:r>
            <a:endParaRPr lang="en-IN" sz="2000" b="1" dirty="0">
              <a:solidFill>
                <a:schemeClr val="tx1"/>
              </a:solidFill>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7610AF19-4413-4414-A95B-2E86D625AB9F}"/>
              </a:ext>
            </a:extLst>
          </p:cNvPr>
          <p:cNvSpPr>
            <a:spLocks noGrp="1"/>
          </p:cNvSpPr>
          <p:nvPr>
            <p:ph type="sldNum" sz="quarter" idx="12"/>
          </p:nvPr>
        </p:nvSpPr>
        <p:spPr>
          <a:xfrm>
            <a:off x="11267557" y="6336036"/>
            <a:ext cx="753545" cy="365125"/>
          </a:xfrm>
        </p:spPr>
        <p:txBody>
          <a:bodyPr/>
          <a:lstStyle/>
          <a:p>
            <a:fld id="{DF28FB93-0A08-4E7D-8E63-9EFA29F1E093}" type="slidenum">
              <a:rPr lang="en-US" smtClean="0"/>
              <a:pPr/>
              <a:t>4</a:t>
            </a:fld>
            <a:endParaRPr lang="en-US" dirty="0"/>
          </a:p>
        </p:txBody>
      </p:sp>
      <p:sp>
        <p:nvSpPr>
          <p:cNvPr id="3" name="Rectangle 2">
            <a:extLst>
              <a:ext uri="{FF2B5EF4-FFF2-40B4-BE49-F238E27FC236}">
                <a16:creationId xmlns:a16="http://schemas.microsoft.com/office/drawing/2014/main" id="{650A0E59-7112-4E4D-AF9E-8D82B7C7E77F}"/>
              </a:ext>
            </a:extLst>
          </p:cNvPr>
          <p:cNvSpPr/>
          <p:nvPr/>
        </p:nvSpPr>
        <p:spPr>
          <a:xfrm>
            <a:off x="146023" y="353753"/>
            <a:ext cx="11344520" cy="3782061"/>
          </a:xfrm>
          <a:prstGeom prst="rect">
            <a:avLst/>
          </a:prstGeom>
          <a:noFill/>
        </p:spPr>
        <p:txBody>
          <a:bodyPr wrap="square" lIns="91440" tIns="45720" rIns="91440" bIns="45720">
            <a:spAutoFit/>
          </a:bodyPr>
          <a:lstStyle/>
          <a:p>
            <a:pPr marL="342900" indent="-342900" algn="just">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An Inverter whose pole voltages can have two levels of voltages is called Two level inverter. A two-level Inverter creates two different voltages for the load </a:t>
            </a:r>
            <a:r>
              <a:rPr lang="en-US" dirty="0" err="1">
                <a:latin typeface="Times New Roman" panose="02020603050405020304" pitchFamily="18" charset="0"/>
                <a:cs typeface="Times New Roman" panose="02020603050405020304" pitchFamily="18" charset="0"/>
              </a:rPr>
              <a:t>i.e</a:t>
            </a:r>
            <a:r>
              <a:rPr lang="en-US" dirty="0">
                <a:latin typeface="Times New Roman" panose="02020603050405020304" pitchFamily="18" charset="0"/>
                <a:cs typeface="Times New Roman" panose="02020603050405020304" pitchFamily="18" charset="0"/>
              </a:rPr>
              <a:t>, suppose we are providing Vdc as an input to a two level inverter then it will provide  either + Vdc/2 and – Vdc/2 or V and 0 on output.</a:t>
            </a:r>
          </a:p>
          <a:p>
            <a:pPr marL="342900" indent="-342900" algn="just">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 In order to build an AC voltage, these two newly generated voltages are usually switched. For switching mostly PWM Techniques are used such as SPWM Technique</a:t>
            </a:r>
            <a:r>
              <a:rPr lang="en-US"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a:t>
            </a:r>
          </a:p>
          <a:p>
            <a:pPr marL="342900" indent="-342900" algn="just">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Although this method of creating AC is effective but it has few drawbacks as it creates harmonic distortions in the output voltage, high common mode voltage also has a high dv/dt as compared to that of a multilevel inverter</a:t>
            </a:r>
            <a:r>
              <a:rPr lang="en-US"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Normally this method works but in few applications it creates problems particularly those where low distortion in the output voltage is required. </a:t>
            </a:r>
          </a:p>
        </p:txBody>
      </p:sp>
      <p:pic>
        <p:nvPicPr>
          <p:cNvPr id="5" name="Picture 4">
            <a:extLst>
              <a:ext uri="{FF2B5EF4-FFF2-40B4-BE49-F238E27FC236}">
                <a16:creationId xmlns:a16="http://schemas.microsoft.com/office/drawing/2014/main" id="{F1C5C277-2B1D-4A4E-A2D8-53C9A30C9469}"/>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43973" y="4259586"/>
            <a:ext cx="5274310" cy="2076450"/>
          </a:xfrm>
          <a:prstGeom prst="rect">
            <a:avLst/>
          </a:prstGeom>
          <a:noFill/>
          <a:ln>
            <a:noFill/>
          </a:ln>
        </p:spPr>
      </p:pic>
      <p:sp>
        <p:nvSpPr>
          <p:cNvPr id="7" name="TextBox 6">
            <a:extLst>
              <a:ext uri="{FF2B5EF4-FFF2-40B4-BE49-F238E27FC236}">
                <a16:creationId xmlns:a16="http://schemas.microsoft.com/office/drawing/2014/main" id="{3156957E-5D63-4BF8-A1F8-0EF4E84EF54B}"/>
              </a:ext>
            </a:extLst>
          </p:cNvPr>
          <p:cNvSpPr txBox="1"/>
          <p:nvPr/>
        </p:nvSpPr>
        <p:spPr>
          <a:xfrm>
            <a:off x="-131975" y="6319581"/>
            <a:ext cx="6127422" cy="369332"/>
          </a:xfrm>
          <a:prstGeom prst="rect">
            <a:avLst/>
          </a:prstGeom>
          <a:noFill/>
        </p:spPr>
        <p:txBody>
          <a:bodyPr wrap="square">
            <a:spAutoFit/>
          </a:bodyPr>
          <a:lstStyle/>
          <a:p>
            <a:pPr algn="ctr"/>
            <a:r>
              <a:rPr lang="en-US" sz="1800" b="0" cap="none" spc="0" dirty="0">
                <a:ln w="0"/>
                <a:solidFill>
                  <a:schemeClr val="tx1"/>
                </a:solidFill>
                <a:latin typeface="Times New Roman" panose="02020603050405020304" pitchFamily="18" charset="0"/>
                <a:cs typeface="Times New Roman" panose="02020603050405020304" pitchFamily="18" charset="0"/>
              </a:rPr>
              <a:t>Fig. Two level inverter</a:t>
            </a:r>
          </a:p>
        </p:txBody>
      </p:sp>
      <p:pic>
        <p:nvPicPr>
          <p:cNvPr id="8" name="Picture 7">
            <a:extLst>
              <a:ext uri="{FF2B5EF4-FFF2-40B4-BE49-F238E27FC236}">
                <a16:creationId xmlns:a16="http://schemas.microsoft.com/office/drawing/2014/main" id="{51ACBFA3-425F-4180-AECD-5B66677FA32C}"/>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66917" y="4259586"/>
            <a:ext cx="3448683" cy="2082892"/>
          </a:xfrm>
          <a:prstGeom prst="rect">
            <a:avLst/>
          </a:prstGeom>
          <a:noFill/>
          <a:ln>
            <a:noFill/>
          </a:ln>
        </p:spPr>
      </p:pic>
      <p:sp>
        <p:nvSpPr>
          <p:cNvPr id="10" name="TextBox 9">
            <a:extLst>
              <a:ext uri="{FF2B5EF4-FFF2-40B4-BE49-F238E27FC236}">
                <a16:creationId xmlns:a16="http://schemas.microsoft.com/office/drawing/2014/main" id="{39D5842E-F400-4CE3-82BB-080147F0F94E}"/>
              </a:ext>
            </a:extLst>
          </p:cNvPr>
          <p:cNvSpPr txBox="1"/>
          <p:nvPr/>
        </p:nvSpPr>
        <p:spPr>
          <a:xfrm>
            <a:off x="5711050" y="6342478"/>
            <a:ext cx="6160416" cy="369332"/>
          </a:xfrm>
          <a:prstGeom prst="rect">
            <a:avLst/>
          </a:prstGeom>
          <a:noFill/>
        </p:spPr>
        <p:txBody>
          <a:bodyPr wrap="square">
            <a:spAutoFit/>
          </a:bodyPr>
          <a:lstStyle/>
          <a:p>
            <a:pPr algn="ctr"/>
            <a:r>
              <a:rPr lang="en-US" sz="1800" b="0" cap="none" spc="0" dirty="0">
                <a:ln w="0"/>
                <a:solidFill>
                  <a:schemeClr val="tx1"/>
                </a:solidFill>
                <a:latin typeface="Times New Roman" panose="02020603050405020304" pitchFamily="18" charset="0"/>
                <a:cs typeface="Times New Roman" panose="02020603050405020304" pitchFamily="18" charset="0"/>
              </a:rPr>
              <a:t>Fig. </a:t>
            </a:r>
            <a:r>
              <a:rPr lang="en-US" sz="1800" dirty="0">
                <a:ln w="0"/>
                <a:latin typeface="Times New Roman" panose="02020603050405020304" pitchFamily="18" charset="0"/>
                <a:cs typeface="Times New Roman" panose="02020603050405020304" pitchFamily="18" charset="0"/>
              </a:rPr>
              <a:t>C</a:t>
            </a:r>
            <a:r>
              <a:rPr lang="en-US" sz="1800" b="0" cap="none" spc="0" dirty="0">
                <a:ln w="0"/>
                <a:solidFill>
                  <a:schemeClr val="tx1"/>
                </a:solidFill>
                <a:latin typeface="Times New Roman" panose="02020603050405020304" pitchFamily="18" charset="0"/>
                <a:cs typeface="Times New Roman" panose="02020603050405020304" pitchFamily="18" charset="0"/>
              </a:rPr>
              <a:t>arrier Comparison Approach </a:t>
            </a:r>
          </a:p>
        </p:txBody>
      </p:sp>
    </p:spTree>
    <p:extLst>
      <p:ext uri="{BB962C8B-B14F-4D97-AF65-F5344CB8AC3E}">
        <p14:creationId xmlns:p14="http://schemas.microsoft.com/office/powerpoint/2010/main" val="31493724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8919B42-F6AB-4626-A5F8-E141B6BD333A}"/>
              </a:ext>
            </a:extLst>
          </p:cNvPr>
          <p:cNvSpPr>
            <a:spLocks noGrp="1"/>
          </p:cNvSpPr>
          <p:nvPr>
            <p:ph type="sldNum" sz="quarter" idx="12"/>
          </p:nvPr>
        </p:nvSpPr>
        <p:spPr/>
        <p:txBody>
          <a:bodyPr/>
          <a:lstStyle/>
          <a:p>
            <a:fld id="{DF28FB93-0A08-4E7D-8E63-9EFA29F1E093}" type="slidenum">
              <a:rPr lang="en-US" smtClean="0"/>
              <a:pPr/>
              <a:t>5</a:t>
            </a:fld>
            <a:endParaRPr lang="en-US" dirty="0"/>
          </a:p>
        </p:txBody>
      </p:sp>
      <p:sp>
        <p:nvSpPr>
          <p:cNvPr id="6" name="Rectangle 5">
            <a:extLst>
              <a:ext uri="{FF2B5EF4-FFF2-40B4-BE49-F238E27FC236}">
                <a16:creationId xmlns:a16="http://schemas.microsoft.com/office/drawing/2014/main" id="{4212A35E-117A-4F67-B4AF-3066CCEB177A}"/>
              </a:ext>
            </a:extLst>
          </p:cNvPr>
          <p:cNvSpPr/>
          <p:nvPr/>
        </p:nvSpPr>
        <p:spPr>
          <a:xfrm>
            <a:off x="358196" y="136525"/>
            <a:ext cx="11170936" cy="1289071"/>
          </a:xfrm>
          <a:prstGeom prst="rect">
            <a:avLst/>
          </a:prstGeom>
          <a:noFill/>
        </p:spPr>
        <p:txBody>
          <a:bodyPr wrap="square" lIns="91440" tIns="45720" rIns="91440" bIns="45720">
            <a:spAutoFit/>
          </a:bodyPr>
          <a:lstStyle/>
          <a:p>
            <a:pPr marL="285750" indent="-285750" algn="just">
              <a:lnSpc>
                <a:spcPct val="150000"/>
              </a:lnSpc>
              <a:buFont typeface="Arial" panose="020B0604020202020204" pitchFamily="34" charset="0"/>
              <a:buChar char="•"/>
            </a:pPr>
            <a:r>
              <a:rPr lang="en-IN" sz="1800" dirty="0">
                <a:effectLst/>
                <a:latin typeface="Times New Roman" panose="02020603050405020304" pitchFamily="18" charset="0"/>
                <a:ea typeface="Calibri" panose="020F0502020204030204" pitchFamily="34" charset="0"/>
              </a:rPr>
              <a:t>There are a total of six active switches, each equipped with an antiparallel freewheeling diode.. Switches S1,S2,S3 are positive group switches and S4,S6,S2 are negative group switches. S1-S4,S3-S6 and S5-S2 complementary pairs of switches</a:t>
            </a:r>
            <a:endParaRPr lang="en-US" sz="2000" b="0" cap="none" spc="0" dirty="0">
              <a:ln w="0"/>
              <a:solidFill>
                <a:schemeClr val="tx1"/>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EED3F596-C470-4C80-8E23-B6DA1F87BDE4}"/>
                  </a:ext>
                </a:extLst>
              </p:cNvPr>
              <p:cNvSpPr/>
              <p:nvPr/>
            </p:nvSpPr>
            <p:spPr>
              <a:xfrm>
                <a:off x="358196" y="1425596"/>
                <a:ext cx="11170936" cy="1704569"/>
              </a:xfrm>
              <a:prstGeom prst="rect">
                <a:avLst/>
              </a:prstGeom>
              <a:noFill/>
            </p:spPr>
            <p:txBody>
              <a:bodyPr wrap="square" lIns="91440" tIns="45720" rIns="91440" bIns="45720">
                <a:spAutoFit/>
              </a:bodyPr>
              <a:lstStyle/>
              <a:p>
                <a:pPr marL="285750" indent="-285750" algn="just">
                  <a:lnSpc>
                    <a:spcPct val="150000"/>
                  </a:lnSpc>
                  <a:buFont typeface="Arial" panose="020B0604020202020204" pitchFamily="34" charset="0"/>
                  <a:buChar char="•"/>
                </a:pPr>
                <a:r>
                  <a:rPr lang="en-IN" sz="1800" dirty="0">
                    <a:effectLst/>
                    <a:latin typeface="Times New Roman" panose="02020603050405020304" pitchFamily="18" charset="0"/>
                    <a:ea typeface="Calibri" panose="020F0502020204030204" pitchFamily="34" charset="0"/>
                  </a:rPr>
                  <a:t>Here the level is two so sinusoidal signal is compared with N-1 carrier signals where N is number of levels </a:t>
                </a:r>
                <a:r>
                  <a:rPr lang="en-IN" sz="1800" dirty="0" err="1">
                    <a:effectLst/>
                    <a:latin typeface="Times New Roman" panose="02020603050405020304" pitchFamily="18" charset="0"/>
                    <a:ea typeface="Calibri" panose="020F0502020204030204" pitchFamily="34" charset="0"/>
                  </a:rPr>
                  <a:t>i.e</a:t>
                </a:r>
                <a:r>
                  <a:rPr lang="en-IN" dirty="0">
                    <a:latin typeface="Times New Roman" panose="02020603050405020304" pitchFamily="18" charset="0"/>
                    <a:ea typeface="Calibri" panose="020F0502020204030204" pitchFamily="34" charset="0"/>
                  </a:rPr>
                  <a:t>, </a:t>
                </a:r>
                <a:r>
                  <a:rPr lang="en-IN" sz="1800" dirty="0">
                    <a:effectLst/>
                    <a:latin typeface="Times New Roman" panose="02020603050405020304" pitchFamily="18" charset="0"/>
                    <a:ea typeface="Calibri" panose="020F0502020204030204" pitchFamily="34" charset="0"/>
                  </a:rPr>
                  <a:t>sinusoidal signal is compared with one carrier signal. If we consider single leg then the carrier comparison approach was shown in Fig.2 where </a:t>
                </a:r>
                <a14:m>
                  <m:oMath xmlns:m="http://schemas.openxmlformats.org/officeDocument/2006/math">
                    <m:sSub>
                      <m:sSubPr>
                        <m:ctrlPr>
                          <a:rPr lang="en-IN" sz="1800" i="1">
                            <a:effectLst/>
                            <a:latin typeface="Cambria Math" panose="02040503050406030204" pitchFamily="18" charset="0"/>
                            <a:cs typeface="Times New Roman" panose="02020603050405020304" pitchFamily="18" charset="0"/>
                          </a:rPr>
                        </m:ctrlPr>
                      </m:sSubPr>
                      <m:e>
                        <m:r>
                          <m:rPr>
                            <m:sty m:val="p"/>
                          </m:rPr>
                          <a:rPr lang="en-IN" sz="1800">
                            <a:effectLst/>
                            <a:latin typeface="Cambria Math" panose="02040503050406030204" pitchFamily="18" charset="0"/>
                            <a:ea typeface="Calibri" panose="020F0502020204030204" pitchFamily="34" charset="0"/>
                            <a:cs typeface="Times New Roman" panose="02020603050405020304" pitchFamily="18" charset="0"/>
                          </a:rPr>
                          <m:t>V</m:t>
                        </m:r>
                      </m:e>
                      <m:sub>
                        <m:r>
                          <m:rPr>
                            <m:sty m:val="p"/>
                          </m:rPr>
                          <a:rPr lang="en-IN" sz="1800">
                            <a:effectLst/>
                            <a:latin typeface="Cambria Math" panose="02040503050406030204" pitchFamily="18" charset="0"/>
                            <a:ea typeface="Calibri" panose="020F0502020204030204" pitchFamily="34" charset="0"/>
                            <a:cs typeface="Times New Roman" panose="02020603050405020304" pitchFamily="18" charset="0"/>
                          </a:rPr>
                          <m:t>ref</m:t>
                        </m:r>
                      </m:sub>
                    </m:sSub>
                  </m:oMath>
                </a14:m>
                <a:r>
                  <a:rPr lang="en-IN" sz="1800" dirty="0">
                    <a:effectLst/>
                    <a:latin typeface="Times New Roman" panose="02020603050405020304" pitchFamily="18" charset="0"/>
                    <a:ea typeface="Calibri" panose="020F0502020204030204" pitchFamily="34" charset="0"/>
                  </a:rPr>
                  <a:t> is reference signal and </a:t>
                </a:r>
                <a14:m>
                  <m:oMath xmlns:m="http://schemas.openxmlformats.org/officeDocument/2006/math">
                    <m:sSub>
                      <m:sSubPr>
                        <m:ctrlPr>
                          <a:rPr lang="en-IN" sz="1800" i="1">
                            <a:effectLst/>
                            <a:latin typeface="Cambria Math" panose="02040503050406030204" pitchFamily="18" charset="0"/>
                            <a:cs typeface="Times New Roman" panose="02020603050405020304" pitchFamily="18" charset="0"/>
                          </a:rPr>
                        </m:ctrlPr>
                      </m:sSubPr>
                      <m:e>
                        <m:r>
                          <m:rPr>
                            <m:sty m:val="p"/>
                          </m:rPr>
                          <a:rPr lang="en-IN" sz="1800">
                            <a:effectLst/>
                            <a:latin typeface="Cambria Math" panose="02040503050406030204" pitchFamily="18" charset="0"/>
                            <a:ea typeface="Calibri" panose="020F0502020204030204" pitchFamily="34" charset="0"/>
                            <a:cs typeface="Times New Roman" panose="02020603050405020304" pitchFamily="18" charset="0"/>
                          </a:rPr>
                          <m:t>V</m:t>
                        </m:r>
                      </m:e>
                      <m:sub>
                        <m:r>
                          <m:rPr>
                            <m:sty m:val="p"/>
                          </m:rPr>
                          <a:rPr lang="en-IN" sz="1800">
                            <a:effectLst/>
                            <a:latin typeface="Cambria Math" panose="02040503050406030204" pitchFamily="18" charset="0"/>
                            <a:ea typeface="Calibri" panose="020F0502020204030204" pitchFamily="34" charset="0"/>
                            <a:cs typeface="Times New Roman" panose="02020603050405020304" pitchFamily="18" charset="0"/>
                          </a:rPr>
                          <m:t>T</m:t>
                        </m:r>
                        <m:r>
                          <a:rPr lang="en-IN" sz="1800">
                            <a:effectLst/>
                            <a:latin typeface="Cambria Math" panose="02040503050406030204" pitchFamily="18" charset="0"/>
                            <a:ea typeface="Calibri" panose="020F0502020204030204" pitchFamily="34" charset="0"/>
                            <a:cs typeface="Times New Roman" panose="02020603050405020304" pitchFamily="18" charset="0"/>
                          </a:rPr>
                          <m:t>1</m:t>
                        </m:r>
                      </m:sub>
                    </m:sSub>
                  </m:oMath>
                </a14:m>
                <a:r>
                  <a:rPr lang="en-IN" sz="1800" dirty="0">
                    <a:effectLst/>
                    <a:latin typeface="Times New Roman" panose="02020603050405020304" pitchFamily="18" charset="0"/>
                    <a:ea typeface="Times New Roman" panose="02020603050405020304" pitchFamily="18" charset="0"/>
                  </a:rPr>
                  <a:t> is carrier signal. </a:t>
                </a:r>
                <a14:m>
                  <m:oMath xmlns:m="http://schemas.openxmlformats.org/officeDocument/2006/math">
                    <m:sSub>
                      <m:sSubPr>
                        <m:ctrlPr>
                          <a:rPr lang="en-IN" sz="1800" i="1">
                            <a:effectLst/>
                            <a:latin typeface="Cambria Math" panose="02040503050406030204" pitchFamily="18" charset="0"/>
                            <a:cs typeface="Times New Roman" panose="02020603050405020304" pitchFamily="18" charset="0"/>
                          </a:rPr>
                        </m:ctrlPr>
                      </m:sSubPr>
                      <m:e>
                        <m:r>
                          <m:rPr>
                            <m:sty m:val="p"/>
                          </m:rPr>
                          <a:rPr lang="en-IN" sz="1800">
                            <a:effectLst/>
                            <a:latin typeface="Cambria Math" panose="02040503050406030204" pitchFamily="18" charset="0"/>
                            <a:ea typeface="Calibri" panose="020F0502020204030204" pitchFamily="34" charset="0"/>
                            <a:cs typeface="Times New Roman" panose="02020603050405020304" pitchFamily="18" charset="0"/>
                          </a:rPr>
                          <m:t>V</m:t>
                        </m:r>
                      </m:e>
                      <m:sub>
                        <m:r>
                          <m:rPr>
                            <m:sty m:val="p"/>
                          </m:rPr>
                          <a:rPr lang="en-IN" sz="1800">
                            <a:effectLst/>
                            <a:latin typeface="Cambria Math" panose="02040503050406030204" pitchFamily="18" charset="0"/>
                            <a:ea typeface="Calibri" panose="020F0502020204030204" pitchFamily="34" charset="0"/>
                            <a:cs typeface="Times New Roman" panose="02020603050405020304" pitchFamily="18" charset="0"/>
                          </a:rPr>
                          <m:t>ref</m:t>
                        </m:r>
                      </m:sub>
                    </m:sSub>
                    <m:r>
                      <a:rPr lang="en-IN" sz="1800" i="1">
                        <a:effectLst/>
                        <a:latin typeface="Cambria Math" panose="02040503050406030204" pitchFamily="18" charset="0"/>
                        <a:ea typeface="Calibri" panose="020F0502020204030204" pitchFamily="34" charset="0"/>
                        <a:cs typeface="Times New Roman" panose="02020603050405020304" pitchFamily="18" charset="0"/>
                      </a:rPr>
                      <m:t> </m:t>
                    </m:r>
                  </m:oMath>
                </a14:m>
                <a:r>
                  <a:rPr lang="en-IN" sz="1800" dirty="0">
                    <a:effectLst/>
                    <a:latin typeface="Times New Roman" panose="02020603050405020304" pitchFamily="18" charset="0"/>
                    <a:ea typeface="Times New Roman" panose="02020603050405020304" pitchFamily="18" charset="0"/>
                  </a:rPr>
                  <a:t>and </a:t>
                </a:r>
                <a14:m>
                  <m:oMath xmlns:m="http://schemas.openxmlformats.org/officeDocument/2006/math">
                    <m:sSub>
                      <m:sSubPr>
                        <m:ctrlPr>
                          <a:rPr lang="en-IN" sz="1800" i="1">
                            <a:effectLst/>
                            <a:latin typeface="Cambria Math" panose="02040503050406030204" pitchFamily="18" charset="0"/>
                            <a:cs typeface="Times New Roman" panose="02020603050405020304" pitchFamily="18" charset="0"/>
                          </a:rPr>
                        </m:ctrlPr>
                      </m:sSubPr>
                      <m:e>
                        <m:r>
                          <m:rPr>
                            <m:sty m:val="p"/>
                          </m:rPr>
                          <a:rPr lang="en-IN" sz="1800">
                            <a:effectLst/>
                            <a:latin typeface="Cambria Math" panose="02040503050406030204" pitchFamily="18" charset="0"/>
                            <a:ea typeface="Calibri" panose="020F0502020204030204" pitchFamily="34" charset="0"/>
                            <a:cs typeface="Times New Roman" panose="02020603050405020304" pitchFamily="18" charset="0"/>
                          </a:rPr>
                          <m:t>V</m:t>
                        </m:r>
                      </m:e>
                      <m:sub>
                        <m:r>
                          <m:rPr>
                            <m:sty m:val="p"/>
                          </m:rPr>
                          <a:rPr lang="en-IN" sz="1800">
                            <a:effectLst/>
                            <a:latin typeface="Cambria Math" panose="02040503050406030204" pitchFamily="18" charset="0"/>
                            <a:ea typeface="Calibri" panose="020F0502020204030204" pitchFamily="34" charset="0"/>
                            <a:cs typeface="Times New Roman" panose="02020603050405020304" pitchFamily="18" charset="0"/>
                          </a:rPr>
                          <m:t>T</m:t>
                        </m:r>
                        <m:r>
                          <a:rPr lang="en-IN" sz="1800">
                            <a:effectLst/>
                            <a:latin typeface="Cambria Math" panose="02040503050406030204" pitchFamily="18" charset="0"/>
                            <a:ea typeface="Calibri" panose="020F0502020204030204" pitchFamily="34" charset="0"/>
                            <a:cs typeface="Times New Roman" panose="02020603050405020304" pitchFamily="18" charset="0"/>
                          </a:rPr>
                          <m:t>1</m:t>
                        </m:r>
                      </m:sub>
                    </m:sSub>
                  </m:oMath>
                </a14:m>
                <a:r>
                  <a:rPr lang="en-IN" sz="1800" dirty="0">
                    <a:effectLst/>
                    <a:latin typeface="Times New Roman" panose="02020603050405020304" pitchFamily="18" charset="0"/>
                    <a:ea typeface="Times New Roman" panose="02020603050405020304" pitchFamily="18" charset="0"/>
                  </a:rPr>
                  <a:t> are compared to get a resultant pulse which is given to S1.</a:t>
                </a:r>
                <a:endParaRPr lang="en-US" sz="2000" b="0" cap="none" spc="0" dirty="0">
                  <a:ln w="0"/>
                  <a:solidFill>
                    <a:schemeClr val="tx1"/>
                  </a:solidFill>
                  <a:latin typeface="Times New Roman" panose="02020603050405020304" pitchFamily="18" charset="0"/>
                  <a:cs typeface="Times New Roman" panose="02020603050405020304" pitchFamily="18" charset="0"/>
                </a:endParaRPr>
              </a:p>
            </p:txBody>
          </p:sp>
        </mc:Choice>
        <mc:Fallback xmlns="">
          <p:sp>
            <p:nvSpPr>
              <p:cNvPr id="7" name="Rectangle 6">
                <a:extLst>
                  <a:ext uri="{FF2B5EF4-FFF2-40B4-BE49-F238E27FC236}">
                    <a16:creationId xmlns:a16="http://schemas.microsoft.com/office/drawing/2014/main" id="{EED3F596-C470-4C80-8E23-B6DA1F87BDE4}"/>
                  </a:ext>
                </a:extLst>
              </p:cNvPr>
              <p:cNvSpPr>
                <a:spLocks noRot="1" noChangeAspect="1" noMove="1" noResize="1" noEditPoints="1" noAdjustHandles="1" noChangeArrowheads="1" noChangeShapeType="1" noTextEdit="1"/>
              </p:cNvSpPr>
              <p:nvPr/>
            </p:nvSpPr>
            <p:spPr>
              <a:xfrm>
                <a:off x="358196" y="1425596"/>
                <a:ext cx="11170936" cy="1704569"/>
              </a:xfrm>
              <a:prstGeom prst="rect">
                <a:avLst/>
              </a:prstGeom>
              <a:blipFill>
                <a:blip r:embed="rId2"/>
                <a:stretch>
                  <a:fillRect l="-382" r="-437" b="-5018"/>
                </a:stretch>
              </a:blipFill>
            </p:spPr>
            <p:txBody>
              <a:bodyPr/>
              <a:lstStyle/>
              <a:p>
                <a:r>
                  <a:rPr lang="en-IN">
                    <a:noFill/>
                  </a:rPr>
                  <a:t> </a:t>
                </a:r>
              </a:p>
            </p:txBody>
          </p:sp>
        </mc:Fallback>
      </mc:AlternateContent>
      <p:pic>
        <p:nvPicPr>
          <p:cNvPr id="10" name="Picture 9">
            <a:extLst>
              <a:ext uri="{FF2B5EF4-FFF2-40B4-BE49-F238E27FC236}">
                <a16:creationId xmlns:a16="http://schemas.microsoft.com/office/drawing/2014/main" id="{3594DB1C-7869-466B-A0E6-43B51048116B}"/>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9110" y="3130165"/>
            <a:ext cx="3025066" cy="2252921"/>
          </a:xfrm>
          <a:prstGeom prst="rect">
            <a:avLst/>
          </a:prstGeom>
          <a:noFill/>
          <a:ln>
            <a:noFill/>
          </a:ln>
        </p:spPr>
      </p:pic>
      <p:sp>
        <p:nvSpPr>
          <p:cNvPr id="11" name="TextBox 10">
            <a:extLst>
              <a:ext uri="{FF2B5EF4-FFF2-40B4-BE49-F238E27FC236}">
                <a16:creationId xmlns:a16="http://schemas.microsoft.com/office/drawing/2014/main" id="{16CD607C-55A8-4E8B-974B-5C392BF58FB7}"/>
              </a:ext>
            </a:extLst>
          </p:cNvPr>
          <p:cNvSpPr txBox="1"/>
          <p:nvPr/>
        </p:nvSpPr>
        <p:spPr>
          <a:xfrm>
            <a:off x="-775571" y="5383086"/>
            <a:ext cx="6094428" cy="369332"/>
          </a:xfrm>
          <a:prstGeom prst="rect">
            <a:avLst/>
          </a:prstGeom>
          <a:noFill/>
        </p:spPr>
        <p:txBody>
          <a:bodyPr wrap="square">
            <a:spAutoFit/>
          </a:bodyPr>
          <a:lstStyle/>
          <a:p>
            <a:pPr algn="ctr"/>
            <a:r>
              <a:rPr lang="en-US" sz="1800" b="0" cap="none" spc="0" dirty="0">
                <a:ln w="0"/>
                <a:solidFill>
                  <a:schemeClr val="tx1"/>
                </a:solidFill>
                <a:latin typeface="Times New Roman" panose="02020603050405020304" pitchFamily="18" charset="0"/>
                <a:cs typeface="Times New Roman" panose="02020603050405020304" pitchFamily="18" charset="0"/>
              </a:rPr>
              <a:t>Fig. Single leg circuit</a:t>
            </a:r>
          </a:p>
        </p:txBody>
      </p:sp>
      <p:sp>
        <p:nvSpPr>
          <p:cNvPr id="13" name="TextBox 12">
            <a:extLst>
              <a:ext uri="{FF2B5EF4-FFF2-40B4-BE49-F238E27FC236}">
                <a16:creationId xmlns:a16="http://schemas.microsoft.com/office/drawing/2014/main" id="{BA39060D-D180-435C-93FA-012AE813983F}"/>
              </a:ext>
            </a:extLst>
          </p:cNvPr>
          <p:cNvSpPr txBox="1"/>
          <p:nvPr/>
        </p:nvSpPr>
        <p:spPr>
          <a:xfrm>
            <a:off x="3784176" y="3033981"/>
            <a:ext cx="8253853" cy="1222514"/>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1700" dirty="0">
                <a:effectLst/>
                <a:latin typeface="Times New Roman" panose="02020603050405020304" pitchFamily="18" charset="0"/>
                <a:ea typeface="Calibri" panose="020F0502020204030204" pitchFamily="34" charset="0"/>
              </a:rPr>
              <a:t>Here S1-S2 are complementary pair of switches. If switch S1 is in ON condition then S2 will be in OFF condition vice versa. Here the input voltage is Vin. When S1 is turned ON the pole voltage will be Vin and when S2 is turned ON then the pole voltage will be 0.</a:t>
            </a:r>
            <a:endParaRPr lang="en-US" sz="1700" b="0" cap="none" spc="0" dirty="0">
              <a:ln w="0"/>
              <a:solidFill>
                <a:schemeClr val="tx1"/>
              </a:solidFill>
              <a:latin typeface="Times New Roman" panose="02020603050405020304" pitchFamily="18" charset="0"/>
              <a:cs typeface="Times New Roman" panose="02020603050405020304" pitchFamily="18" charset="0"/>
            </a:endParaRPr>
          </a:p>
        </p:txBody>
      </p:sp>
      <p:pic>
        <p:nvPicPr>
          <p:cNvPr id="14" name="Picture 13">
            <a:extLst>
              <a:ext uri="{FF2B5EF4-FFF2-40B4-BE49-F238E27FC236}">
                <a16:creationId xmlns:a16="http://schemas.microsoft.com/office/drawing/2014/main" id="{FC5335AD-2A89-43A5-9BA5-BD6A7B8E5679}"/>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75535" y="4433252"/>
            <a:ext cx="5208905" cy="2105660"/>
          </a:xfrm>
          <a:prstGeom prst="rect">
            <a:avLst/>
          </a:prstGeom>
          <a:noFill/>
          <a:ln>
            <a:noFill/>
          </a:ln>
        </p:spPr>
      </p:pic>
      <p:sp>
        <p:nvSpPr>
          <p:cNvPr id="16" name="TextBox 15">
            <a:extLst>
              <a:ext uri="{FF2B5EF4-FFF2-40B4-BE49-F238E27FC236}">
                <a16:creationId xmlns:a16="http://schemas.microsoft.com/office/drawing/2014/main" id="{C63EA3F0-AD31-47AD-A94F-9C68CF706809}"/>
              </a:ext>
            </a:extLst>
          </p:cNvPr>
          <p:cNvSpPr txBox="1"/>
          <p:nvPr/>
        </p:nvSpPr>
        <p:spPr>
          <a:xfrm>
            <a:off x="4051169" y="6488668"/>
            <a:ext cx="6480928" cy="369332"/>
          </a:xfrm>
          <a:prstGeom prst="rect">
            <a:avLst/>
          </a:prstGeom>
          <a:noFill/>
        </p:spPr>
        <p:txBody>
          <a:bodyPr wrap="square">
            <a:spAutoFit/>
          </a:bodyPr>
          <a:lstStyle/>
          <a:p>
            <a:pPr algn="ctr"/>
            <a:r>
              <a:rPr lang="en-US" sz="1800" b="0" cap="none" spc="0" dirty="0">
                <a:ln w="0"/>
                <a:solidFill>
                  <a:schemeClr val="tx1"/>
                </a:solidFill>
                <a:latin typeface="Times New Roman" panose="02020603050405020304" pitchFamily="18" charset="0"/>
                <a:cs typeface="Times New Roman" panose="02020603050405020304" pitchFamily="18" charset="0"/>
              </a:rPr>
              <a:t>Fig. Two level Inverter fed Induction Motor Drive</a:t>
            </a:r>
          </a:p>
        </p:txBody>
      </p:sp>
    </p:spTree>
    <p:extLst>
      <p:ext uri="{BB962C8B-B14F-4D97-AF65-F5344CB8AC3E}">
        <p14:creationId xmlns:p14="http://schemas.microsoft.com/office/powerpoint/2010/main" val="1645634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AD97181-E1B5-4383-BEA8-9C1935E87CC2}"/>
              </a:ext>
            </a:extLst>
          </p:cNvPr>
          <p:cNvSpPr>
            <a:spLocks noGrp="1"/>
          </p:cNvSpPr>
          <p:nvPr>
            <p:ph type="sldNum" sz="quarter" idx="12"/>
          </p:nvPr>
        </p:nvSpPr>
        <p:spPr/>
        <p:txBody>
          <a:bodyPr/>
          <a:lstStyle/>
          <a:p>
            <a:fld id="{DF28FB93-0A08-4E7D-8E63-9EFA29F1E093}" type="slidenum">
              <a:rPr lang="en-US" smtClean="0"/>
              <a:pPr/>
              <a:t>6</a:t>
            </a:fld>
            <a:endParaRPr lang="en-US" dirty="0"/>
          </a:p>
        </p:txBody>
      </p:sp>
      <p:pic>
        <p:nvPicPr>
          <p:cNvPr id="4" name="Picture 3">
            <a:extLst>
              <a:ext uri="{FF2B5EF4-FFF2-40B4-BE49-F238E27FC236}">
                <a16:creationId xmlns:a16="http://schemas.microsoft.com/office/drawing/2014/main" id="{3AD1A840-D0BD-4758-86F6-E768DFFB3AF3}"/>
              </a:ext>
            </a:extLst>
          </p:cNvPr>
          <p:cNvPicPr>
            <a:picLocks noChangeAspect="1"/>
          </p:cNvPicPr>
          <p:nvPr/>
        </p:nvPicPr>
        <p:blipFill>
          <a:blip r:embed="rId2"/>
          <a:stretch>
            <a:fillRect/>
          </a:stretch>
        </p:blipFill>
        <p:spPr>
          <a:xfrm>
            <a:off x="1039024" y="0"/>
            <a:ext cx="9699171" cy="6858000"/>
          </a:xfrm>
          <a:prstGeom prst="rect">
            <a:avLst/>
          </a:prstGeom>
        </p:spPr>
      </p:pic>
      <p:sp>
        <p:nvSpPr>
          <p:cNvPr id="6" name="TextBox 5">
            <a:extLst>
              <a:ext uri="{FF2B5EF4-FFF2-40B4-BE49-F238E27FC236}">
                <a16:creationId xmlns:a16="http://schemas.microsoft.com/office/drawing/2014/main" id="{557A0B81-4943-467D-8776-EEA3F2972C49}"/>
              </a:ext>
            </a:extLst>
          </p:cNvPr>
          <p:cNvSpPr txBox="1"/>
          <p:nvPr/>
        </p:nvSpPr>
        <p:spPr>
          <a:xfrm>
            <a:off x="2841394" y="5919190"/>
            <a:ext cx="7141591" cy="369332"/>
          </a:xfrm>
          <a:prstGeom prst="rect">
            <a:avLst/>
          </a:prstGeom>
          <a:noFill/>
        </p:spPr>
        <p:txBody>
          <a:bodyPr wrap="square">
            <a:spAutoFit/>
          </a:bodyPr>
          <a:lstStyle/>
          <a:p>
            <a:pPr algn="ctr"/>
            <a:r>
              <a:rPr lang="en-US" sz="1800" b="0" cap="none" spc="0" dirty="0">
                <a:ln w="0"/>
                <a:solidFill>
                  <a:schemeClr val="tx1"/>
                </a:solidFill>
                <a:latin typeface="Times New Roman" panose="02020603050405020304" pitchFamily="18" charset="0"/>
                <a:cs typeface="Times New Roman" panose="02020603050405020304" pitchFamily="18" charset="0"/>
              </a:rPr>
              <a:t>Fig. Simulink model of Two level Inverter fed Induction Motor Drive</a:t>
            </a:r>
          </a:p>
        </p:txBody>
      </p:sp>
      <p:sp>
        <p:nvSpPr>
          <p:cNvPr id="8" name="TextBox 7">
            <a:extLst>
              <a:ext uri="{FF2B5EF4-FFF2-40B4-BE49-F238E27FC236}">
                <a16:creationId xmlns:a16="http://schemas.microsoft.com/office/drawing/2014/main" id="{5F0A3810-2040-4D65-A033-4DCE78D62B5A}"/>
              </a:ext>
            </a:extLst>
          </p:cNvPr>
          <p:cNvSpPr txBox="1"/>
          <p:nvPr/>
        </p:nvSpPr>
        <p:spPr>
          <a:xfrm>
            <a:off x="509048" y="116991"/>
            <a:ext cx="3975754" cy="369332"/>
          </a:xfrm>
          <a:prstGeom prst="rect">
            <a:avLst/>
          </a:prstGeom>
          <a:noFill/>
        </p:spPr>
        <p:txBody>
          <a:bodyPr wrap="square">
            <a:spAutoFit/>
          </a:bodyPr>
          <a:lstStyle/>
          <a:p>
            <a:pPr algn="ctr"/>
            <a:r>
              <a:rPr lang="en-US" sz="1800" b="1" cap="none" spc="0" dirty="0">
                <a:ln w="0"/>
                <a:solidFill>
                  <a:schemeClr val="tx1"/>
                </a:solidFill>
                <a:latin typeface="Times New Roman" panose="02020603050405020304" pitchFamily="18" charset="0"/>
                <a:cs typeface="Times New Roman" panose="02020603050405020304" pitchFamily="18" charset="0"/>
              </a:rPr>
              <a:t>SIMULATION </a:t>
            </a:r>
            <a:r>
              <a:rPr lang="en-US" b="1" dirty="0">
                <a:ln w="0"/>
                <a:latin typeface="Times New Roman" panose="02020603050405020304" pitchFamily="18" charset="0"/>
                <a:cs typeface="Times New Roman" panose="02020603050405020304" pitchFamily="18" charset="0"/>
              </a:rPr>
              <a:t>MODEL</a:t>
            </a:r>
            <a:endParaRPr lang="en-US" sz="1800" b="1" cap="none" spc="0" dirty="0">
              <a:ln w="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000190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0886928-CF16-4FF6-9A96-E5D888C8C5DE}"/>
              </a:ext>
            </a:extLst>
          </p:cNvPr>
          <p:cNvSpPr>
            <a:spLocks noGrp="1"/>
          </p:cNvSpPr>
          <p:nvPr>
            <p:ph type="sldNum" sz="quarter" idx="12"/>
          </p:nvPr>
        </p:nvSpPr>
        <p:spPr/>
        <p:txBody>
          <a:bodyPr/>
          <a:lstStyle/>
          <a:p>
            <a:fld id="{DF28FB93-0A08-4E7D-8E63-9EFA29F1E093}" type="slidenum">
              <a:rPr lang="en-US" smtClean="0"/>
              <a:pPr/>
              <a:t>7</a:t>
            </a:fld>
            <a:endParaRPr lang="en-US" dirty="0"/>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37F47F82-F98B-409D-A7A4-40D651268525}"/>
                  </a:ext>
                </a:extLst>
              </p:cNvPr>
              <p:cNvSpPr txBox="1"/>
              <p:nvPr/>
            </p:nvSpPr>
            <p:spPr>
              <a:xfrm>
                <a:off x="8447965" y="997392"/>
                <a:ext cx="3744035" cy="2416624"/>
              </a:xfrm>
              <a:prstGeom prst="rect">
                <a:avLst/>
              </a:prstGeom>
              <a:noFill/>
            </p:spPr>
            <p:txBody>
              <a:bodyPr wrap="square">
                <a:spAutoFit/>
              </a:bodyPr>
              <a:lstStyle/>
              <a:p>
                <a:pPr>
                  <a:lnSpc>
                    <a:spcPct val="107000"/>
                  </a:lnSpc>
                  <a:spcAft>
                    <a:spcPts val="800"/>
                  </a:spcAft>
                </a:pPr>
                <a:r>
                  <a:rPr lang="en-IN" sz="1800" b="1" dirty="0">
                    <a:effectLst/>
                    <a:latin typeface="Times New Roman" panose="02020603050405020304" pitchFamily="18" charset="0"/>
                    <a:ea typeface="Calibri" panose="020F0502020204030204" pitchFamily="34" charset="0"/>
                    <a:cs typeface="Times New Roman" panose="02020603050405020304" pitchFamily="18" charset="0"/>
                  </a:rPr>
                  <a:t>SIMULATION PARAMETERS</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50000"/>
                  </a:lnSpc>
                  <a:spcAft>
                    <a:spcPts val="800"/>
                  </a:spcAft>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Input DC Voltage (</a:t>
                </a:r>
                <a14:m>
                  <m:oMath xmlns:m="http://schemas.openxmlformats.org/officeDocument/2006/math">
                    <m:sSub>
                      <m:sSubPr>
                        <m:ctrlPr>
                          <a:rPr lang="en-IN" sz="1800" i="1">
                            <a:effectLst/>
                            <a:latin typeface="Cambria Math" panose="02040503050406030204" pitchFamily="18" charset="0"/>
                            <a:ea typeface="Calibri" panose="020F0502020204030204" pitchFamily="34" charset="0"/>
                            <a:cs typeface="Times New Roman" panose="02020603050405020304" pitchFamily="18" charset="0"/>
                          </a:rPr>
                        </m:ctrlPr>
                      </m:sSubPr>
                      <m:e>
                        <m:r>
                          <m:rPr>
                            <m:sty m:val="p"/>
                          </m:rPr>
                          <a:rPr lang="en-IN" sz="1800">
                            <a:effectLst/>
                            <a:latin typeface="Cambria Math" panose="02040503050406030204" pitchFamily="18" charset="0"/>
                            <a:ea typeface="Calibri" panose="020F0502020204030204" pitchFamily="34" charset="0"/>
                            <a:cs typeface="Times New Roman" panose="02020603050405020304" pitchFamily="18" charset="0"/>
                          </a:rPr>
                          <m:t>V</m:t>
                        </m:r>
                      </m:e>
                      <m:sub>
                        <m:r>
                          <m:rPr>
                            <m:sty m:val="p"/>
                          </m:rPr>
                          <a:rPr lang="en-IN" sz="1800">
                            <a:effectLst/>
                            <a:latin typeface="Cambria Math" panose="02040503050406030204" pitchFamily="18" charset="0"/>
                            <a:ea typeface="Calibri" panose="020F0502020204030204" pitchFamily="34" charset="0"/>
                            <a:cs typeface="Times New Roman" panose="02020603050405020304" pitchFamily="18" charset="0"/>
                          </a:rPr>
                          <m:t>DC</m:t>
                        </m:r>
                      </m:sub>
                    </m:sSub>
                  </m:oMath>
                </a14:m>
                <a:r>
                  <a:rPr lang="en-IN" sz="1800" dirty="0">
                    <a:effectLst/>
                    <a:latin typeface="Times New Roman" panose="02020603050405020304" pitchFamily="18" charset="0"/>
                    <a:ea typeface="Calibri" panose="020F0502020204030204" pitchFamily="34" charset="0"/>
                    <a:cs typeface="Times New Roman" panose="02020603050405020304" pitchFamily="18" charset="0"/>
                  </a:rPr>
                  <a:t>) = 510V</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50000"/>
                  </a:lnSpc>
                  <a:spcAft>
                    <a:spcPts val="800"/>
                  </a:spcAft>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Modulation Index = 0.9</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50000"/>
                  </a:lnSpc>
                  <a:spcAft>
                    <a:spcPts val="800"/>
                  </a:spcAft>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Switching Frequency = 3000 Hz</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50000"/>
                  </a:lnSpc>
                  <a:spcAft>
                    <a:spcPts val="800"/>
                  </a:spcAft>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Frequency of Sinewave (</a:t>
                </a:r>
                <a14:m>
                  <m:oMath xmlns:m="http://schemas.openxmlformats.org/officeDocument/2006/math">
                    <m:sSub>
                      <m:sSubPr>
                        <m:ctrlPr>
                          <a:rPr lang="en-IN" sz="1800" i="1">
                            <a:effectLst/>
                            <a:latin typeface="Cambria Math" panose="02040503050406030204" pitchFamily="18" charset="0"/>
                            <a:ea typeface="Calibri" panose="020F0502020204030204" pitchFamily="34" charset="0"/>
                            <a:cs typeface="Times New Roman" panose="02020603050405020304" pitchFamily="18" charset="0"/>
                          </a:rPr>
                        </m:ctrlPr>
                      </m:sSubPr>
                      <m:e>
                        <m:r>
                          <m:rPr>
                            <m:sty m:val="p"/>
                          </m:rPr>
                          <a:rPr lang="en-IN" sz="1800">
                            <a:effectLst/>
                            <a:latin typeface="Cambria Math" panose="02040503050406030204" pitchFamily="18" charset="0"/>
                            <a:ea typeface="Calibri" panose="020F0502020204030204" pitchFamily="34" charset="0"/>
                            <a:cs typeface="Times New Roman" panose="02020603050405020304" pitchFamily="18" charset="0"/>
                          </a:rPr>
                          <m:t>F</m:t>
                        </m:r>
                      </m:e>
                      <m:sub>
                        <m:r>
                          <m:rPr>
                            <m:sty m:val="p"/>
                          </m:rPr>
                          <a:rPr lang="en-IN" sz="1800">
                            <a:effectLst/>
                            <a:latin typeface="Cambria Math" panose="02040503050406030204" pitchFamily="18" charset="0"/>
                            <a:ea typeface="Calibri" panose="020F0502020204030204" pitchFamily="34" charset="0"/>
                            <a:cs typeface="Times New Roman" panose="02020603050405020304" pitchFamily="18" charset="0"/>
                          </a:rPr>
                          <m:t>sw</m:t>
                        </m:r>
                      </m:sub>
                    </m:sSub>
                  </m:oMath>
                </a14:m>
                <a:r>
                  <a:rPr lang="en-IN" sz="1800" dirty="0">
                    <a:effectLst/>
                    <a:latin typeface="Times New Roman" panose="02020603050405020304" pitchFamily="18" charset="0"/>
                    <a:ea typeface="Calibri" panose="020F0502020204030204" pitchFamily="34" charset="0"/>
                    <a:cs typeface="Times New Roman" panose="02020603050405020304" pitchFamily="18" charset="0"/>
                  </a:rPr>
                  <a:t>) = 50 Hz</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10" name="TextBox 9">
                <a:extLst>
                  <a:ext uri="{FF2B5EF4-FFF2-40B4-BE49-F238E27FC236}">
                    <a16:creationId xmlns:a16="http://schemas.microsoft.com/office/drawing/2014/main" id="{37F47F82-F98B-409D-A7A4-40D651268525}"/>
                  </a:ext>
                </a:extLst>
              </p:cNvPr>
              <p:cNvSpPr txBox="1">
                <a:spLocks noRot="1" noChangeAspect="1" noMove="1" noResize="1" noEditPoints="1" noAdjustHandles="1" noChangeArrowheads="1" noChangeShapeType="1" noTextEdit="1"/>
              </p:cNvSpPr>
              <p:nvPr/>
            </p:nvSpPr>
            <p:spPr>
              <a:xfrm>
                <a:off x="8447965" y="997392"/>
                <a:ext cx="3744035" cy="2416624"/>
              </a:xfrm>
              <a:prstGeom prst="rect">
                <a:avLst/>
              </a:prstGeom>
              <a:blipFill>
                <a:blip r:embed="rId2"/>
                <a:stretch>
                  <a:fillRect l="-1466" t="-1515" r="-163" b="-3030"/>
                </a:stretch>
              </a:blipFill>
            </p:spPr>
            <p:txBody>
              <a:bodyPr/>
              <a:lstStyle/>
              <a:p>
                <a:r>
                  <a:rPr lang="en-IN">
                    <a:noFill/>
                  </a:rPr>
                  <a:t> </a:t>
                </a:r>
              </a:p>
            </p:txBody>
          </p:sp>
        </mc:Fallback>
      </mc:AlternateContent>
      <p:sp>
        <p:nvSpPr>
          <p:cNvPr id="11" name="TextBox 10">
            <a:extLst>
              <a:ext uri="{FF2B5EF4-FFF2-40B4-BE49-F238E27FC236}">
                <a16:creationId xmlns:a16="http://schemas.microsoft.com/office/drawing/2014/main" id="{0413014D-B146-4D82-AEBF-7756F75ECADE}"/>
              </a:ext>
            </a:extLst>
          </p:cNvPr>
          <p:cNvSpPr txBox="1"/>
          <p:nvPr/>
        </p:nvSpPr>
        <p:spPr>
          <a:xfrm>
            <a:off x="-1647334" y="69857"/>
            <a:ext cx="6396086" cy="369332"/>
          </a:xfrm>
          <a:prstGeom prst="rect">
            <a:avLst/>
          </a:prstGeom>
          <a:noFill/>
        </p:spPr>
        <p:txBody>
          <a:bodyPr wrap="square">
            <a:spAutoFit/>
          </a:bodyPr>
          <a:lstStyle/>
          <a:p>
            <a:pPr algn="ctr"/>
            <a:r>
              <a:rPr lang="en-US" sz="1800" b="1" cap="none" spc="0" dirty="0">
                <a:ln w="0"/>
                <a:solidFill>
                  <a:schemeClr val="tx1"/>
                </a:solidFill>
                <a:latin typeface="Times New Roman" panose="02020603050405020304" pitchFamily="18" charset="0"/>
                <a:cs typeface="Times New Roman" panose="02020603050405020304" pitchFamily="18" charset="0"/>
              </a:rPr>
              <a:t>SIMULATION RESULTS</a:t>
            </a:r>
          </a:p>
        </p:txBody>
      </p:sp>
      <p:pic>
        <p:nvPicPr>
          <p:cNvPr id="12" name="Picture 11">
            <a:extLst>
              <a:ext uri="{FF2B5EF4-FFF2-40B4-BE49-F238E27FC236}">
                <a16:creationId xmlns:a16="http://schemas.microsoft.com/office/drawing/2014/main" id="{E68278FD-82DF-4B66-AFA2-CA92CA7D6275}"/>
              </a:ext>
            </a:extLst>
          </p:cNvPr>
          <p:cNvPicPr/>
          <p:nvPr/>
        </p:nvPicPr>
        <p:blipFill>
          <a:blip r:embed="rId3">
            <a:extLst>
              <a:ext uri="{28A0092B-C50C-407E-A947-70E740481C1C}">
                <a14:useLocalDpi xmlns:a14="http://schemas.microsoft.com/office/drawing/2010/main" val="0"/>
              </a:ext>
            </a:extLst>
          </a:blip>
          <a:stretch>
            <a:fillRect/>
          </a:stretch>
        </p:blipFill>
        <p:spPr>
          <a:xfrm>
            <a:off x="141403" y="773349"/>
            <a:ext cx="3921551" cy="5281333"/>
          </a:xfrm>
          <a:prstGeom prst="rect">
            <a:avLst/>
          </a:prstGeom>
        </p:spPr>
      </p:pic>
      <p:pic>
        <p:nvPicPr>
          <p:cNvPr id="13" name="Picture 12">
            <a:extLst>
              <a:ext uri="{FF2B5EF4-FFF2-40B4-BE49-F238E27FC236}">
                <a16:creationId xmlns:a16="http://schemas.microsoft.com/office/drawing/2014/main" id="{573FCA0A-9DE0-4F3C-ABF1-8B9699F67A06}"/>
              </a:ext>
            </a:extLst>
          </p:cNvPr>
          <p:cNvPicPr/>
          <p:nvPr/>
        </p:nvPicPr>
        <p:blipFill>
          <a:blip r:embed="rId4">
            <a:extLst>
              <a:ext uri="{28A0092B-C50C-407E-A947-70E740481C1C}">
                <a14:useLocalDpi xmlns:a14="http://schemas.microsoft.com/office/drawing/2010/main" val="0"/>
              </a:ext>
            </a:extLst>
          </a:blip>
          <a:stretch>
            <a:fillRect/>
          </a:stretch>
        </p:blipFill>
        <p:spPr>
          <a:xfrm>
            <a:off x="4062954" y="773349"/>
            <a:ext cx="4109751" cy="5353563"/>
          </a:xfrm>
          <a:prstGeom prst="rect">
            <a:avLst/>
          </a:prstGeom>
        </p:spPr>
      </p:pic>
    </p:spTree>
    <p:extLst>
      <p:ext uri="{BB962C8B-B14F-4D97-AF65-F5344CB8AC3E}">
        <p14:creationId xmlns:p14="http://schemas.microsoft.com/office/powerpoint/2010/main" val="8340852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5A63C4E-3B90-4372-A5D0-BF486F93EC70}"/>
              </a:ext>
            </a:extLst>
          </p:cNvPr>
          <p:cNvSpPr>
            <a:spLocks noGrp="1"/>
          </p:cNvSpPr>
          <p:nvPr>
            <p:ph type="sldNum" sz="quarter" idx="12"/>
          </p:nvPr>
        </p:nvSpPr>
        <p:spPr/>
        <p:txBody>
          <a:bodyPr/>
          <a:lstStyle/>
          <a:p>
            <a:fld id="{DF28FB93-0A08-4E7D-8E63-9EFA29F1E093}" type="slidenum">
              <a:rPr lang="en-US" smtClean="0"/>
              <a:pPr/>
              <a:t>8</a:t>
            </a:fld>
            <a:endParaRPr lang="en-US" dirty="0"/>
          </a:p>
        </p:txBody>
      </p:sp>
      <p:pic>
        <p:nvPicPr>
          <p:cNvPr id="5" name="Picture 4">
            <a:extLst>
              <a:ext uri="{FF2B5EF4-FFF2-40B4-BE49-F238E27FC236}">
                <a16:creationId xmlns:a16="http://schemas.microsoft.com/office/drawing/2014/main" id="{5D9ECCFB-54B7-485B-BF3C-038A9B206E58}"/>
              </a:ext>
            </a:extLst>
          </p:cNvPr>
          <p:cNvPicPr/>
          <p:nvPr/>
        </p:nvPicPr>
        <p:blipFill rotWithShape="1">
          <a:blip r:embed="rId2" cstate="print">
            <a:extLst>
              <a:ext uri="{28A0092B-C50C-407E-A947-70E740481C1C}">
                <a14:useLocalDpi xmlns:a14="http://schemas.microsoft.com/office/drawing/2010/main" val="0"/>
              </a:ext>
            </a:extLst>
          </a:blip>
          <a:srcRect t="39110"/>
          <a:stretch/>
        </p:blipFill>
        <p:spPr bwMode="auto">
          <a:xfrm>
            <a:off x="303578" y="2667785"/>
            <a:ext cx="5274310" cy="2138583"/>
          </a:xfrm>
          <a:prstGeom prst="rect">
            <a:avLst/>
          </a:prstGeom>
          <a:noFill/>
          <a:ln>
            <a:noFill/>
          </a:ln>
        </p:spPr>
      </p:pic>
      <p:sp>
        <p:nvSpPr>
          <p:cNvPr id="7" name="TextBox 6">
            <a:extLst>
              <a:ext uri="{FF2B5EF4-FFF2-40B4-BE49-F238E27FC236}">
                <a16:creationId xmlns:a16="http://schemas.microsoft.com/office/drawing/2014/main" id="{996A91CC-3808-4869-8C24-7B6FEA992611}"/>
              </a:ext>
            </a:extLst>
          </p:cNvPr>
          <p:cNvSpPr txBox="1"/>
          <p:nvPr/>
        </p:nvSpPr>
        <p:spPr>
          <a:xfrm>
            <a:off x="954326" y="4806368"/>
            <a:ext cx="6094520" cy="369332"/>
          </a:xfrm>
          <a:prstGeom prst="rect">
            <a:avLst/>
          </a:prstGeom>
          <a:noFill/>
        </p:spPr>
        <p:txBody>
          <a:bodyPr wrap="square">
            <a:spAutoFit/>
          </a:bodyPr>
          <a:lstStyle/>
          <a:p>
            <a:r>
              <a:rPr lang="en-US" dirty="0">
                <a:ln w="0"/>
                <a:latin typeface="Times New Roman" panose="02020603050405020304" pitchFamily="18" charset="0"/>
                <a:cs typeface="Times New Roman" panose="02020603050405020304" pitchFamily="18" charset="0"/>
              </a:rPr>
              <a:t>FFT Analysis for Two level Inverter</a:t>
            </a:r>
            <a:endParaRPr lang="en-IN" dirty="0"/>
          </a:p>
        </p:txBody>
      </p:sp>
      <mc:AlternateContent xmlns:mc="http://schemas.openxmlformats.org/markup-compatibility/2006" xmlns:a14="http://schemas.microsoft.com/office/drawing/2010/main">
        <mc:Choice Requires="a14">
          <p:graphicFrame>
            <p:nvGraphicFramePr>
              <p:cNvPr id="11" name="Table 11">
                <a:extLst>
                  <a:ext uri="{FF2B5EF4-FFF2-40B4-BE49-F238E27FC236}">
                    <a16:creationId xmlns:a16="http://schemas.microsoft.com/office/drawing/2014/main" id="{C4C178A3-8EC5-4147-B21F-2B9CCEA2A511}"/>
                  </a:ext>
                </a:extLst>
              </p:cNvPr>
              <p:cNvGraphicFramePr>
                <a:graphicFrameLocks noGrp="1"/>
              </p:cNvGraphicFramePr>
              <p:nvPr>
                <p:extLst>
                  <p:ext uri="{D42A27DB-BD31-4B8C-83A1-F6EECF244321}">
                    <p14:modId xmlns:p14="http://schemas.microsoft.com/office/powerpoint/2010/main" val="2255828687"/>
                  </p:ext>
                </p:extLst>
              </p:nvPr>
            </p:nvGraphicFramePr>
            <p:xfrm>
              <a:off x="5840521" y="2788326"/>
              <a:ext cx="6188721" cy="1655116"/>
            </p:xfrm>
            <a:graphic>
              <a:graphicData uri="http://schemas.openxmlformats.org/drawingml/2006/table">
                <a:tbl>
                  <a:tblPr firstRow="1" bandRow="1">
                    <a:tableStyleId>{073A0DAA-6AF3-43AB-8588-CEC1D06C72B9}</a:tableStyleId>
                  </a:tblPr>
                  <a:tblGrid>
                    <a:gridCol w="1669988">
                      <a:extLst>
                        <a:ext uri="{9D8B030D-6E8A-4147-A177-3AD203B41FA5}">
                          <a16:colId xmlns:a16="http://schemas.microsoft.com/office/drawing/2014/main" val="3521428729"/>
                        </a:ext>
                      </a:extLst>
                    </a:gridCol>
                    <a:gridCol w="2769833">
                      <a:extLst>
                        <a:ext uri="{9D8B030D-6E8A-4147-A177-3AD203B41FA5}">
                          <a16:colId xmlns:a16="http://schemas.microsoft.com/office/drawing/2014/main" val="549114408"/>
                        </a:ext>
                      </a:extLst>
                    </a:gridCol>
                    <a:gridCol w="1748900">
                      <a:extLst>
                        <a:ext uri="{9D8B030D-6E8A-4147-A177-3AD203B41FA5}">
                          <a16:colId xmlns:a16="http://schemas.microsoft.com/office/drawing/2014/main" val="3730377992"/>
                        </a:ext>
                      </a:extLst>
                    </a:gridCol>
                  </a:tblGrid>
                  <a:tr h="827558">
                    <a:tc>
                      <a:txBody>
                        <a:bodyPr/>
                        <a:lstStyle/>
                        <a:p>
                          <a:pPr algn="ctr"/>
                          <a:endParaRPr lang="en-IN" dirty="0">
                            <a:latin typeface="Times New Roman" panose="02020603050405020304" pitchFamily="18" charset="0"/>
                            <a:cs typeface="Times New Roman" panose="02020603050405020304" pitchFamily="18" charset="0"/>
                          </a:endParaRPr>
                        </a:p>
                        <a:p>
                          <a:pPr algn="ctr"/>
                          <a:r>
                            <a:rPr lang="en-IN" dirty="0">
                              <a:latin typeface="Times New Roman" panose="02020603050405020304" pitchFamily="18" charset="0"/>
                              <a:cs typeface="Times New Roman" panose="02020603050405020304" pitchFamily="18" charset="0"/>
                            </a:rPr>
                            <a:t>LEVEL</a:t>
                          </a:r>
                        </a:p>
                      </a:txBody>
                      <a:tcPr/>
                    </a:tc>
                    <a:tc>
                      <a:txBody>
                        <a:bodyPr/>
                        <a:lstStyle/>
                        <a:p>
                          <a:pPr algn="ctr"/>
                          <a:r>
                            <a:rPr lang="en-IN" dirty="0">
                              <a:latin typeface="Times New Roman" panose="02020603050405020304" pitchFamily="18" charset="0"/>
                              <a:cs typeface="Times New Roman" panose="02020603050405020304" pitchFamily="18" charset="0"/>
                            </a:rPr>
                            <a:t>COMMON MODE VOLTAGE (</a:t>
                          </a:r>
                          <a:r>
                            <a:rPr lang="en-IN" dirty="0" err="1">
                              <a:latin typeface="Times New Roman" panose="02020603050405020304" pitchFamily="18" charset="0"/>
                              <a:cs typeface="Times New Roman" panose="02020603050405020304" pitchFamily="18" charset="0"/>
                            </a:rPr>
                            <a:t>Vno</a:t>
                          </a:r>
                          <a:r>
                            <a:rPr lang="en-IN" dirty="0">
                              <a:latin typeface="Times New Roman" panose="02020603050405020304" pitchFamily="18" charset="0"/>
                              <a:cs typeface="Times New Roman" panose="02020603050405020304" pitchFamily="18" charset="0"/>
                            </a:rPr>
                            <a:t>)</a:t>
                          </a:r>
                        </a:p>
                      </a:txBody>
                      <a:tcPr/>
                    </a:tc>
                    <a:tc>
                      <a:txBody>
                        <a:bodyPr/>
                        <a:lstStyle/>
                        <a:p>
                          <a:pPr algn="ctr"/>
                          <a:r>
                            <a:rPr lang="en-IN" dirty="0">
                              <a:latin typeface="Times New Roman" panose="02020603050405020304" pitchFamily="18" charset="0"/>
                              <a:cs typeface="Times New Roman" panose="02020603050405020304" pitchFamily="18" charset="0"/>
                            </a:rPr>
                            <a:t>THD (%)</a:t>
                          </a:r>
                        </a:p>
                      </a:txBody>
                      <a:tcPr/>
                    </a:tc>
                    <a:extLst>
                      <a:ext uri="{0D108BD9-81ED-4DB2-BD59-A6C34878D82A}">
                        <a16:rowId xmlns:a16="http://schemas.microsoft.com/office/drawing/2014/main" val="3420599585"/>
                      </a:ext>
                    </a:extLst>
                  </a:tr>
                  <a:tr h="827558">
                    <a:tc>
                      <a:txBody>
                        <a:bodyPr/>
                        <a:lstStyle/>
                        <a:p>
                          <a:pPr algn="ctr"/>
                          <a:r>
                            <a:rPr lang="en-IN" dirty="0">
                              <a:latin typeface="Times New Roman" panose="02020603050405020304" pitchFamily="18" charset="0"/>
                              <a:cs typeface="Times New Roman" panose="02020603050405020304" pitchFamily="18" charset="0"/>
                            </a:rPr>
                            <a:t>TWO LEVEL</a:t>
                          </a:r>
                        </a:p>
                      </a:txBody>
                      <a:tcPr/>
                    </a:tc>
                    <a:tc>
                      <a:txBody>
                        <a:bodyPr/>
                        <a:lstStyle/>
                        <a:p>
                          <a:r>
                            <a:rPr lang="en-IN" sz="1800" kern="1200" dirty="0">
                              <a:solidFill>
                                <a:schemeClr val="dk1"/>
                              </a:solidFill>
                              <a:effectLst/>
                              <a:latin typeface="Times New Roman" panose="02020603050405020304" pitchFamily="18" charset="0"/>
                              <a:ea typeface="+mn-ea"/>
                              <a:cs typeface="Times New Roman" panose="02020603050405020304" pitchFamily="18" charset="0"/>
                            </a:rPr>
                            <a:t>          0, </a:t>
                          </a:r>
                          <a14:m>
                            <m:oMath xmlns:m="http://schemas.openxmlformats.org/officeDocument/2006/math">
                              <m:f>
                                <m:fPr>
                                  <m:ctrlPr>
                                    <a:rPr lang="en-IN" sz="1800" i="1" kern="1200">
                                      <a:solidFill>
                                        <a:schemeClr val="dk1"/>
                                      </a:solidFill>
                                      <a:effectLst/>
                                      <a:latin typeface="Cambria Math" panose="02040503050406030204" pitchFamily="18" charset="0"/>
                                      <a:ea typeface="+mn-ea"/>
                                      <a:cs typeface="+mn-cs"/>
                                    </a:rPr>
                                  </m:ctrlPr>
                                </m:fPr>
                                <m:num>
                                  <m:sSub>
                                    <m:sSubPr>
                                      <m:ctrlPr>
                                        <a:rPr lang="en-IN" sz="1800" i="1" kern="1200">
                                          <a:solidFill>
                                            <a:schemeClr val="dk1"/>
                                          </a:solidFill>
                                          <a:effectLst/>
                                          <a:latin typeface="Cambria Math" panose="02040503050406030204" pitchFamily="18" charset="0"/>
                                          <a:ea typeface="+mn-ea"/>
                                          <a:cs typeface="+mn-cs"/>
                                        </a:rPr>
                                      </m:ctrlPr>
                                    </m:sSubPr>
                                    <m:e>
                                      <m:r>
                                        <m:rPr>
                                          <m:sty m:val="p"/>
                                        </m:rPr>
                                        <a:rPr lang="en-IN" sz="1800" kern="1200">
                                          <a:solidFill>
                                            <a:schemeClr val="dk1"/>
                                          </a:solidFill>
                                          <a:effectLst/>
                                          <a:latin typeface="Cambria Math" panose="02040503050406030204" pitchFamily="18" charset="0"/>
                                          <a:ea typeface="+mn-ea"/>
                                          <a:cs typeface="+mn-cs"/>
                                        </a:rPr>
                                        <m:t>V</m:t>
                                      </m:r>
                                    </m:e>
                                    <m:sub>
                                      <m:r>
                                        <m:rPr>
                                          <m:sty m:val="p"/>
                                        </m:rPr>
                                        <a:rPr lang="en-IN" sz="1800" kern="1200">
                                          <a:solidFill>
                                            <a:schemeClr val="dk1"/>
                                          </a:solidFill>
                                          <a:effectLst/>
                                          <a:latin typeface="Cambria Math" panose="02040503050406030204" pitchFamily="18" charset="0"/>
                                          <a:ea typeface="+mn-ea"/>
                                          <a:cs typeface="+mn-cs"/>
                                        </a:rPr>
                                        <m:t>DC</m:t>
                                      </m:r>
                                    </m:sub>
                                  </m:sSub>
                                </m:num>
                                <m:den>
                                  <m:r>
                                    <a:rPr lang="en-IN" sz="1800" kern="1200">
                                      <a:solidFill>
                                        <a:schemeClr val="dk1"/>
                                      </a:solidFill>
                                      <a:effectLst/>
                                      <a:latin typeface="Cambria Math" panose="02040503050406030204" pitchFamily="18" charset="0"/>
                                      <a:ea typeface="+mn-ea"/>
                                      <a:cs typeface="+mn-cs"/>
                                    </a:rPr>
                                    <m:t>3</m:t>
                                  </m:r>
                                </m:den>
                              </m:f>
                            </m:oMath>
                          </a14:m>
                          <a:r>
                            <a:rPr lang="en-IN" sz="1800" kern="1200" dirty="0">
                              <a:solidFill>
                                <a:schemeClr val="dk1"/>
                              </a:solidFill>
                              <a:effectLst/>
                              <a:latin typeface="Times New Roman" panose="02020603050405020304" pitchFamily="18" charset="0"/>
                              <a:ea typeface="+mn-ea"/>
                              <a:cs typeface="Times New Roman" panose="02020603050405020304" pitchFamily="18" charset="0"/>
                            </a:rPr>
                            <a:t> , </a:t>
                          </a:r>
                          <a14:m>
                            <m:oMath xmlns:m="http://schemas.openxmlformats.org/officeDocument/2006/math">
                              <m:f>
                                <m:fPr>
                                  <m:ctrlPr>
                                    <a:rPr lang="en-IN" sz="1800" i="1" kern="1200">
                                      <a:solidFill>
                                        <a:schemeClr val="dk1"/>
                                      </a:solidFill>
                                      <a:effectLst/>
                                      <a:latin typeface="Cambria Math" panose="02040503050406030204" pitchFamily="18" charset="0"/>
                                      <a:ea typeface="+mn-ea"/>
                                      <a:cs typeface="+mn-cs"/>
                                    </a:rPr>
                                  </m:ctrlPr>
                                </m:fPr>
                                <m:num>
                                  <m:r>
                                    <a:rPr lang="en-IN" sz="1800" kern="1200">
                                      <a:solidFill>
                                        <a:schemeClr val="dk1"/>
                                      </a:solidFill>
                                      <a:effectLst/>
                                      <a:latin typeface="Cambria Math" panose="02040503050406030204" pitchFamily="18" charset="0"/>
                                      <a:ea typeface="+mn-ea"/>
                                      <a:cs typeface="+mn-cs"/>
                                    </a:rPr>
                                    <m:t>2</m:t>
                                  </m:r>
                                  <m:sSub>
                                    <m:sSubPr>
                                      <m:ctrlPr>
                                        <a:rPr lang="en-IN" sz="1800" i="1" kern="1200">
                                          <a:solidFill>
                                            <a:schemeClr val="dk1"/>
                                          </a:solidFill>
                                          <a:effectLst/>
                                          <a:latin typeface="Cambria Math" panose="02040503050406030204" pitchFamily="18" charset="0"/>
                                          <a:ea typeface="+mn-ea"/>
                                          <a:cs typeface="+mn-cs"/>
                                        </a:rPr>
                                      </m:ctrlPr>
                                    </m:sSubPr>
                                    <m:e>
                                      <m:r>
                                        <m:rPr>
                                          <m:sty m:val="p"/>
                                        </m:rPr>
                                        <a:rPr lang="en-IN" sz="1800" kern="1200">
                                          <a:solidFill>
                                            <a:schemeClr val="dk1"/>
                                          </a:solidFill>
                                          <a:effectLst/>
                                          <a:latin typeface="Cambria Math" panose="02040503050406030204" pitchFamily="18" charset="0"/>
                                          <a:ea typeface="+mn-ea"/>
                                          <a:cs typeface="+mn-cs"/>
                                        </a:rPr>
                                        <m:t>V</m:t>
                                      </m:r>
                                    </m:e>
                                    <m:sub>
                                      <m:r>
                                        <m:rPr>
                                          <m:sty m:val="p"/>
                                        </m:rPr>
                                        <a:rPr lang="en-IN" sz="1800" kern="1200">
                                          <a:solidFill>
                                            <a:schemeClr val="dk1"/>
                                          </a:solidFill>
                                          <a:effectLst/>
                                          <a:latin typeface="Cambria Math" panose="02040503050406030204" pitchFamily="18" charset="0"/>
                                          <a:ea typeface="+mn-ea"/>
                                          <a:cs typeface="+mn-cs"/>
                                        </a:rPr>
                                        <m:t>DC</m:t>
                                      </m:r>
                                    </m:sub>
                                  </m:sSub>
                                </m:num>
                                <m:den>
                                  <m:r>
                                    <a:rPr lang="en-IN" sz="1800" kern="1200">
                                      <a:solidFill>
                                        <a:schemeClr val="dk1"/>
                                      </a:solidFill>
                                      <a:effectLst/>
                                      <a:latin typeface="Cambria Math" panose="02040503050406030204" pitchFamily="18" charset="0"/>
                                      <a:ea typeface="+mn-ea"/>
                                      <a:cs typeface="+mn-cs"/>
                                    </a:rPr>
                                    <m:t>3</m:t>
                                  </m:r>
                                </m:den>
                              </m:f>
                            </m:oMath>
                          </a14:m>
                          <a:r>
                            <a:rPr lang="en-IN" sz="1800" kern="1200" dirty="0">
                              <a:solidFill>
                                <a:schemeClr val="dk1"/>
                              </a:solidFill>
                              <a:effectLst/>
                              <a:latin typeface="Times New Roman" panose="02020603050405020304" pitchFamily="18" charset="0"/>
                              <a:ea typeface="+mn-ea"/>
                              <a:cs typeface="Times New Roman" panose="02020603050405020304" pitchFamily="18" charset="0"/>
                            </a:rPr>
                            <a:t> , </a:t>
                          </a:r>
                          <a14:m>
                            <m:oMath xmlns:m="http://schemas.openxmlformats.org/officeDocument/2006/math">
                              <m:sSub>
                                <m:sSubPr>
                                  <m:ctrlPr>
                                    <a:rPr lang="en-IN" sz="1800" i="1" kern="1200">
                                      <a:solidFill>
                                        <a:schemeClr val="dk1"/>
                                      </a:solidFill>
                                      <a:effectLst/>
                                      <a:latin typeface="Cambria Math" panose="02040503050406030204" pitchFamily="18" charset="0"/>
                                      <a:ea typeface="+mn-ea"/>
                                      <a:cs typeface="+mn-cs"/>
                                    </a:rPr>
                                  </m:ctrlPr>
                                </m:sSubPr>
                                <m:e>
                                  <m:r>
                                    <m:rPr>
                                      <m:sty m:val="p"/>
                                    </m:rPr>
                                    <a:rPr lang="en-IN" sz="1800" kern="1200">
                                      <a:solidFill>
                                        <a:schemeClr val="dk1"/>
                                      </a:solidFill>
                                      <a:effectLst/>
                                      <a:latin typeface="Cambria Math" panose="02040503050406030204" pitchFamily="18" charset="0"/>
                                      <a:ea typeface="+mn-ea"/>
                                      <a:cs typeface="+mn-cs"/>
                                    </a:rPr>
                                    <m:t>V</m:t>
                                  </m:r>
                                </m:e>
                                <m:sub>
                                  <m:r>
                                    <m:rPr>
                                      <m:sty m:val="p"/>
                                    </m:rPr>
                                    <a:rPr lang="en-IN" sz="1800" kern="1200">
                                      <a:solidFill>
                                        <a:schemeClr val="dk1"/>
                                      </a:solidFill>
                                      <a:effectLst/>
                                      <a:latin typeface="Cambria Math" panose="02040503050406030204" pitchFamily="18" charset="0"/>
                                      <a:ea typeface="+mn-ea"/>
                                      <a:cs typeface="+mn-cs"/>
                                    </a:rPr>
                                    <m:t>DC</m:t>
                                  </m:r>
                                </m:sub>
                              </m:sSub>
                            </m:oMath>
                          </a14:m>
                          <a:endParaRPr lang="en-IN" dirty="0">
                            <a:latin typeface="Times New Roman" panose="02020603050405020304" pitchFamily="18" charset="0"/>
                            <a:cs typeface="Times New Roman" panose="02020603050405020304" pitchFamily="18" charset="0"/>
                          </a:endParaRPr>
                        </a:p>
                      </a:txBody>
                      <a:tcPr/>
                    </a:tc>
                    <a:tc>
                      <a:txBody>
                        <a:bodyPr/>
                        <a:lstStyle/>
                        <a:p>
                          <a:pPr algn="ctr"/>
                          <a:r>
                            <a:rPr lang="en-IN" dirty="0">
                              <a:latin typeface="Times New Roman" panose="02020603050405020304" pitchFamily="18" charset="0"/>
                              <a:cs typeface="Times New Roman" panose="02020603050405020304" pitchFamily="18" charset="0"/>
                            </a:rPr>
                            <a:t>79.43</a:t>
                          </a:r>
                        </a:p>
                      </a:txBody>
                      <a:tcPr/>
                    </a:tc>
                    <a:extLst>
                      <a:ext uri="{0D108BD9-81ED-4DB2-BD59-A6C34878D82A}">
                        <a16:rowId xmlns:a16="http://schemas.microsoft.com/office/drawing/2014/main" val="1796165212"/>
                      </a:ext>
                    </a:extLst>
                  </a:tr>
                </a:tbl>
              </a:graphicData>
            </a:graphic>
          </p:graphicFrame>
        </mc:Choice>
        <mc:Fallback xmlns="">
          <p:graphicFrame>
            <p:nvGraphicFramePr>
              <p:cNvPr id="11" name="Table 11">
                <a:extLst>
                  <a:ext uri="{FF2B5EF4-FFF2-40B4-BE49-F238E27FC236}">
                    <a16:creationId xmlns:a16="http://schemas.microsoft.com/office/drawing/2014/main" id="{C4C178A3-8EC5-4147-B21F-2B9CCEA2A511}"/>
                  </a:ext>
                </a:extLst>
              </p:cNvPr>
              <p:cNvGraphicFramePr>
                <a:graphicFrameLocks noGrp="1"/>
              </p:cNvGraphicFramePr>
              <p:nvPr>
                <p:extLst>
                  <p:ext uri="{D42A27DB-BD31-4B8C-83A1-F6EECF244321}">
                    <p14:modId xmlns:p14="http://schemas.microsoft.com/office/powerpoint/2010/main" val="2255828687"/>
                  </p:ext>
                </p:extLst>
              </p:nvPr>
            </p:nvGraphicFramePr>
            <p:xfrm>
              <a:off x="5840521" y="2788326"/>
              <a:ext cx="6188721" cy="1655116"/>
            </p:xfrm>
            <a:graphic>
              <a:graphicData uri="http://schemas.openxmlformats.org/drawingml/2006/table">
                <a:tbl>
                  <a:tblPr firstRow="1" bandRow="1">
                    <a:tableStyleId>{073A0DAA-6AF3-43AB-8588-CEC1D06C72B9}</a:tableStyleId>
                  </a:tblPr>
                  <a:tblGrid>
                    <a:gridCol w="1669988">
                      <a:extLst>
                        <a:ext uri="{9D8B030D-6E8A-4147-A177-3AD203B41FA5}">
                          <a16:colId xmlns:a16="http://schemas.microsoft.com/office/drawing/2014/main" val="3521428729"/>
                        </a:ext>
                      </a:extLst>
                    </a:gridCol>
                    <a:gridCol w="2769833">
                      <a:extLst>
                        <a:ext uri="{9D8B030D-6E8A-4147-A177-3AD203B41FA5}">
                          <a16:colId xmlns:a16="http://schemas.microsoft.com/office/drawing/2014/main" val="549114408"/>
                        </a:ext>
                      </a:extLst>
                    </a:gridCol>
                    <a:gridCol w="1748900">
                      <a:extLst>
                        <a:ext uri="{9D8B030D-6E8A-4147-A177-3AD203B41FA5}">
                          <a16:colId xmlns:a16="http://schemas.microsoft.com/office/drawing/2014/main" val="3730377992"/>
                        </a:ext>
                      </a:extLst>
                    </a:gridCol>
                  </a:tblGrid>
                  <a:tr h="827558">
                    <a:tc>
                      <a:txBody>
                        <a:bodyPr/>
                        <a:lstStyle/>
                        <a:p>
                          <a:pPr algn="ctr"/>
                          <a:endParaRPr lang="en-IN" dirty="0">
                            <a:latin typeface="Times New Roman" panose="02020603050405020304" pitchFamily="18" charset="0"/>
                            <a:cs typeface="Times New Roman" panose="02020603050405020304" pitchFamily="18" charset="0"/>
                          </a:endParaRPr>
                        </a:p>
                        <a:p>
                          <a:pPr algn="ctr"/>
                          <a:r>
                            <a:rPr lang="en-IN" dirty="0">
                              <a:latin typeface="Times New Roman" panose="02020603050405020304" pitchFamily="18" charset="0"/>
                              <a:cs typeface="Times New Roman" panose="02020603050405020304" pitchFamily="18" charset="0"/>
                            </a:rPr>
                            <a:t>LEVEL</a:t>
                          </a:r>
                        </a:p>
                      </a:txBody>
                      <a:tcPr/>
                    </a:tc>
                    <a:tc>
                      <a:txBody>
                        <a:bodyPr/>
                        <a:lstStyle/>
                        <a:p>
                          <a:pPr algn="ctr"/>
                          <a:r>
                            <a:rPr lang="en-IN" dirty="0">
                              <a:latin typeface="Times New Roman" panose="02020603050405020304" pitchFamily="18" charset="0"/>
                              <a:cs typeface="Times New Roman" panose="02020603050405020304" pitchFamily="18" charset="0"/>
                            </a:rPr>
                            <a:t>COMMON MODE VOLTAGE (</a:t>
                          </a:r>
                          <a:r>
                            <a:rPr lang="en-IN" dirty="0" err="1">
                              <a:latin typeface="Times New Roman" panose="02020603050405020304" pitchFamily="18" charset="0"/>
                              <a:cs typeface="Times New Roman" panose="02020603050405020304" pitchFamily="18" charset="0"/>
                            </a:rPr>
                            <a:t>Vno</a:t>
                          </a:r>
                          <a:r>
                            <a:rPr lang="en-IN" dirty="0">
                              <a:latin typeface="Times New Roman" panose="02020603050405020304" pitchFamily="18" charset="0"/>
                              <a:cs typeface="Times New Roman" panose="02020603050405020304" pitchFamily="18" charset="0"/>
                            </a:rPr>
                            <a:t>)</a:t>
                          </a:r>
                        </a:p>
                      </a:txBody>
                      <a:tcPr/>
                    </a:tc>
                    <a:tc>
                      <a:txBody>
                        <a:bodyPr/>
                        <a:lstStyle/>
                        <a:p>
                          <a:pPr algn="ctr"/>
                          <a:r>
                            <a:rPr lang="en-IN" dirty="0">
                              <a:latin typeface="Times New Roman" panose="02020603050405020304" pitchFamily="18" charset="0"/>
                              <a:cs typeface="Times New Roman" panose="02020603050405020304" pitchFamily="18" charset="0"/>
                            </a:rPr>
                            <a:t>THD (%)</a:t>
                          </a:r>
                        </a:p>
                      </a:txBody>
                      <a:tcPr/>
                    </a:tc>
                    <a:extLst>
                      <a:ext uri="{0D108BD9-81ED-4DB2-BD59-A6C34878D82A}">
                        <a16:rowId xmlns:a16="http://schemas.microsoft.com/office/drawing/2014/main" val="3420599585"/>
                      </a:ext>
                    </a:extLst>
                  </a:tr>
                  <a:tr h="827558">
                    <a:tc>
                      <a:txBody>
                        <a:bodyPr/>
                        <a:lstStyle/>
                        <a:p>
                          <a:pPr algn="ctr"/>
                          <a:r>
                            <a:rPr lang="en-IN" dirty="0">
                              <a:latin typeface="Times New Roman" panose="02020603050405020304" pitchFamily="18" charset="0"/>
                              <a:cs typeface="Times New Roman" panose="02020603050405020304" pitchFamily="18" charset="0"/>
                            </a:rPr>
                            <a:t>TWO LEVEL</a:t>
                          </a:r>
                        </a:p>
                      </a:txBody>
                      <a:tcPr/>
                    </a:tc>
                    <a:tc>
                      <a:txBody>
                        <a:bodyPr/>
                        <a:lstStyle/>
                        <a:p>
                          <a:endParaRPr lang="en-US"/>
                        </a:p>
                      </a:txBody>
                      <a:tcPr>
                        <a:blipFill>
                          <a:blip r:embed="rId4"/>
                          <a:stretch>
                            <a:fillRect l="-60440" t="-103676" r="-63956" b="-1471"/>
                          </a:stretch>
                        </a:blipFill>
                      </a:tcPr>
                    </a:tc>
                    <a:tc>
                      <a:txBody>
                        <a:bodyPr/>
                        <a:lstStyle/>
                        <a:p>
                          <a:pPr algn="ctr"/>
                          <a:r>
                            <a:rPr lang="en-IN" dirty="0">
                              <a:latin typeface="Times New Roman" panose="02020603050405020304" pitchFamily="18" charset="0"/>
                              <a:cs typeface="Times New Roman" panose="02020603050405020304" pitchFamily="18" charset="0"/>
                            </a:rPr>
                            <a:t>79.43</a:t>
                          </a:r>
                        </a:p>
                      </a:txBody>
                      <a:tcPr/>
                    </a:tc>
                    <a:extLst>
                      <a:ext uri="{0D108BD9-81ED-4DB2-BD59-A6C34878D82A}">
                        <a16:rowId xmlns:a16="http://schemas.microsoft.com/office/drawing/2014/main" val="1796165212"/>
                      </a:ext>
                    </a:extLst>
                  </a:tr>
                </a:tbl>
              </a:graphicData>
            </a:graphic>
          </p:graphicFrame>
        </mc:Fallback>
      </mc:AlternateContent>
      <p:sp>
        <p:nvSpPr>
          <p:cNvPr id="13" name="TextBox 12">
            <a:extLst>
              <a:ext uri="{FF2B5EF4-FFF2-40B4-BE49-F238E27FC236}">
                <a16:creationId xmlns:a16="http://schemas.microsoft.com/office/drawing/2014/main" id="{2648CE6A-EA56-4450-A472-CF4FA9FFCA90}"/>
              </a:ext>
            </a:extLst>
          </p:cNvPr>
          <p:cNvSpPr txBox="1"/>
          <p:nvPr/>
        </p:nvSpPr>
        <p:spPr>
          <a:xfrm>
            <a:off x="7539361" y="4524544"/>
            <a:ext cx="3451195" cy="369332"/>
          </a:xfrm>
          <a:prstGeom prst="rect">
            <a:avLst/>
          </a:prstGeom>
          <a:noFill/>
        </p:spPr>
        <p:txBody>
          <a:bodyPr wrap="square">
            <a:spAutoFit/>
          </a:bodyPr>
          <a:lstStyle/>
          <a:p>
            <a:r>
              <a:rPr lang="en-US" dirty="0">
                <a:ln w="0"/>
                <a:latin typeface="Times New Roman" panose="02020603050405020304" pitchFamily="18" charset="0"/>
                <a:cs typeface="Times New Roman" panose="02020603050405020304" pitchFamily="18" charset="0"/>
              </a:rPr>
              <a:t> Results of Two level Inverter</a:t>
            </a:r>
            <a:endParaRPr lang="en-IN" dirty="0"/>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46A09542-77B1-41E2-AA69-B785D3D2AB24}"/>
                  </a:ext>
                </a:extLst>
              </p:cNvPr>
              <p:cNvSpPr txBox="1"/>
              <p:nvPr/>
            </p:nvSpPr>
            <p:spPr>
              <a:xfrm>
                <a:off x="519686" y="531163"/>
                <a:ext cx="11509556" cy="1894237"/>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For an input voltage of </a:t>
                </a:r>
                <a14:m>
                  <m:oMath xmlns:m="http://schemas.openxmlformats.org/officeDocument/2006/math">
                    <m:sSub>
                      <m:sSubPr>
                        <m:ctrlPr>
                          <a:rPr lang="en-IN" sz="1800" i="1">
                            <a:effectLst/>
                            <a:latin typeface="Cambria Math" panose="02040503050406030204" pitchFamily="18" charset="0"/>
                            <a:cs typeface="Times New Roman" panose="02020603050405020304" pitchFamily="18" charset="0"/>
                          </a:rPr>
                        </m:ctrlPr>
                      </m:sSubPr>
                      <m:e>
                        <m:r>
                          <m:rPr>
                            <m:sty m:val="p"/>
                          </m:rPr>
                          <a:rPr lang="en-IN" sz="1800">
                            <a:effectLst/>
                            <a:latin typeface="Cambria Math" panose="02040503050406030204" pitchFamily="18" charset="0"/>
                            <a:ea typeface="Calibri" panose="020F0502020204030204" pitchFamily="34" charset="0"/>
                            <a:cs typeface="Times New Roman" panose="02020603050405020304" pitchFamily="18" charset="0"/>
                          </a:rPr>
                          <m:t>V</m:t>
                        </m:r>
                      </m:e>
                      <m:sub>
                        <m:r>
                          <m:rPr>
                            <m:sty m:val="p"/>
                          </m:rPr>
                          <a:rPr lang="en-IN" sz="1800">
                            <a:effectLst/>
                            <a:latin typeface="Cambria Math" panose="02040503050406030204" pitchFamily="18" charset="0"/>
                            <a:ea typeface="Calibri" panose="020F0502020204030204" pitchFamily="34" charset="0"/>
                            <a:cs typeface="Times New Roman" panose="02020603050405020304" pitchFamily="18" charset="0"/>
                          </a:rPr>
                          <m:t>DC</m:t>
                        </m:r>
                      </m:sub>
                    </m:sSub>
                  </m:oMath>
                </a14:m>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 Pole voltage comprising of levels </a:t>
                </a:r>
                <a14:m>
                  <m:oMath xmlns:m="http://schemas.openxmlformats.org/officeDocument/2006/math">
                    <m:sSub>
                      <m:sSubPr>
                        <m:ctrlPr>
                          <a:rPr lang="en-IN" sz="1800" i="1">
                            <a:effectLst/>
                            <a:latin typeface="Cambria Math" panose="02040503050406030204" pitchFamily="18" charset="0"/>
                            <a:cs typeface="Times New Roman" panose="02020603050405020304" pitchFamily="18" charset="0"/>
                          </a:rPr>
                        </m:ctrlPr>
                      </m:sSubPr>
                      <m:e>
                        <m:r>
                          <m:rPr>
                            <m:sty m:val="p"/>
                          </m:rPr>
                          <a:rPr lang="en-IN" sz="1800">
                            <a:effectLst/>
                            <a:latin typeface="Cambria Math" panose="02040503050406030204" pitchFamily="18" charset="0"/>
                            <a:ea typeface="Calibri" panose="020F0502020204030204" pitchFamily="34" charset="0"/>
                            <a:cs typeface="Times New Roman" panose="02020603050405020304" pitchFamily="18" charset="0"/>
                          </a:rPr>
                          <m:t>V</m:t>
                        </m:r>
                      </m:e>
                      <m:sub>
                        <m:r>
                          <m:rPr>
                            <m:sty m:val="p"/>
                          </m:rPr>
                          <a:rPr lang="en-IN" sz="1800">
                            <a:effectLst/>
                            <a:latin typeface="Cambria Math" panose="02040503050406030204" pitchFamily="18" charset="0"/>
                            <a:ea typeface="Calibri" panose="020F0502020204030204" pitchFamily="34" charset="0"/>
                            <a:cs typeface="Times New Roman" panose="02020603050405020304" pitchFamily="18" charset="0"/>
                          </a:rPr>
                          <m:t>DC</m:t>
                        </m:r>
                      </m:sub>
                    </m:sSub>
                  </m:oMath>
                </a14:m>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 and 0, Line voltage comprising of levels </a:t>
                </a:r>
                <a14:m>
                  <m:oMath xmlns:m="http://schemas.openxmlformats.org/officeDocument/2006/math">
                    <m:sSub>
                      <m:sSubPr>
                        <m:ctrlPr>
                          <a:rPr lang="en-IN" sz="1800" i="1">
                            <a:effectLst/>
                            <a:latin typeface="Cambria Math" panose="02040503050406030204" pitchFamily="18" charset="0"/>
                            <a:cs typeface="Times New Roman" panose="02020603050405020304" pitchFamily="18" charset="0"/>
                          </a:rPr>
                        </m:ctrlPr>
                      </m:sSubPr>
                      <m:e>
                        <m:r>
                          <m:rPr>
                            <m:sty m:val="p"/>
                          </m:rPr>
                          <a:rPr lang="en-IN" sz="1800">
                            <a:effectLst/>
                            <a:latin typeface="Cambria Math" panose="02040503050406030204" pitchFamily="18" charset="0"/>
                            <a:ea typeface="Calibri" panose="020F0502020204030204" pitchFamily="34" charset="0"/>
                            <a:cs typeface="Times New Roman" panose="02020603050405020304" pitchFamily="18" charset="0"/>
                          </a:rPr>
                          <m:t>V</m:t>
                        </m:r>
                      </m:e>
                      <m:sub>
                        <m:r>
                          <m:rPr>
                            <m:sty m:val="p"/>
                          </m:rPr>
                          <a:rPr lang="en-IN" sz="1800">
                            <a:effectLst/>
                            <a:latin typeface="Cambria Math" panose="02040503050406030204" pitchFamily="18" charset="0"/>
                            <a:ea typeface="Calibri" panose="020F0502020204030204" pitchFamily="34" charset="0"/>
                            <a:cs typeface="Times New Roman" panose="02020603050405020304" pitchFamily="18" charset="0"/>
                          </a:rPr>
                          <m:t>DC</m:t>
                        </m:r>
                      </m:sub>
                    </m:sSub>
                    <m:r>
                      <a:rPr lang="en-IN" sz="1800" i="1">
                        <a:effectLst/>
                        <a:latin typeface="Cambria Math" panose="02040503050406030204" pitchFamily="18" charset="0"/>
                        <a:ea typeface="Calibri" panose="020F0502020204030204" pitchFamily="34" charset="0"/>
                        <a:cs typeface="Times New Roman" panose="02020603050405020304" pitchFamily="18" charset="0"/>
                      </a:rPr>
                      <m:t>, 0 </m:t>
                    </m:r>
                  </m:oMath>
                </a14:m>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and -</a:t>
                </a:r>
                <a14:m>
                  <m:oMath xmlns:m="http://schemas.openxmlformats.org/officeDocument/2006/math">
                    <m:sSub>
                      <m:sSubPr>
                        <m:ctrlPr>
                          <a:rPr lang="en-IN" sz="1800" i="1">
                            <a:effectLst/>
                            <a:latin typeface="Cambria Math" panose="02040503050406030204" pitchFamily="18" charset="0"/>
                            <a:cs typeface="Times New Roman" panose="02020603050405020304" pitchFamily="18" charset="0"/>
                          </a:rPr>
                        </m:ctrlPr>
                      </m:sSubPr>
                      <m:e>
                        <m:r>
                          <m:rPr>
                            <m:sty m:val="p"/>
                          </m:rPr>
                          <a:rPr lang="en-IN" sz="1800">
                            <a:effectLst/>
                            <a:latin typeface="Cambria Math" panose="02040503050406030204" pitchFamily="18" charset="0"/>
                            <a:ea typeface="Calibri" panose="020F0502020204030204" pitchFamily="34" charset="0"/>
                            <a:cs typeface="Times New Roman" panose="02020603050405020304" pitchFamily="18" charset="0"/>
                          </a:rPr>
                          <m:t>V</m:t>
                        </m:r>
                      </m:e>
                      <m:sub>
                        <m:r>
                          <m:rPr>
                            <m:sty m:val="p"/>
                          </m:rPr>
                          <a:rPr lang="en-IN" sz="1800">
                            <a:effectLst/>
                            <a:latin typeface="Cambria Math" panose="02040503050406030204" pitchFamily="18" charset="0"/>
                            <a:ea typeface="Calibri" panose="020F0502020204030204" pitchFamily="34" charset="0"/>
                            <a:cs typeface="Times New Roman" panose="02020603050405020304" pitchFamily="18" charset="0"/>
                          </a:rPr>
                          <m:t>DC</m:t>
                        </m:r>
                      </m:sub>
                    </m:sSub>
                  </m:oMath>
                </a14:m>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 and common mode voltage comprising of levels 0, </a:t>
                </a:r>
                <a14:m>
                  <m:oMath xmlns:m="http://schemas.openxmlformats.org/officeDocument/2006/math">
                    <m:f>
                      <m:fPr>
                        <m:ctrlPr>
                          <a:rPr lang="en-IN" sz="1800" i="1">
                            <a:effectLst/>
                            <a:latin typeface="Cambria Math" panose="02040503050406030204" pitchFamily="18" charset="0"/>
                            <a:ea typeface="Times New Roman" panose="02020603050405020304" pitchFamily="18" charset="0"/>
                            <a:cs typeface="Times New Roman" panose="02020603050405020304" pitchFamily="18" charset="0"/>
                          </a:rPr>
                        </m:ctrlPr>
                      </m:fPr>
                      <m:num>
                        <m:sSub>
                          <m:sSubPr>
                            <m:ctrlPr>
                              <a:rPr lang="en-IN"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m:rPr>
                                <m:sty m:val="p"/>
                              </m:rPr>
                              <a:rPr lang="en-IN" sz="1800">
                                <a:effectLst/>
                                <a:latin typeface="Cambria Math" panose="02040503050406030204" pitchFamily="18" charset="0"/>
                                <a:ea typeface="Times New Roman" panose="02020603050405020304" pitchFamily="18" charset="0"/>
                                <a:cs typeface="Times New Roman" panose="02020603050405020304" pitchFamily="18" charset="0"/>
                              </a:rPr>
                              <m:t>V</m:t>
                            </m:r>
                          </m:e>
                          <m:sub>
                            <m:r>
                              <m:rPr>
                                <m:sty m:val="p"/>
                              </m:rPr>
                              <a:rPr lang="en-IN" sz="1800">
                                <a:effectLst/>
                                <a:latin typeface="Cambria Math" panose="02040503050406030204" pitchFamily="18" charset="0"/>
                                <a:ea typeface="Times New Roman" panose="02020603050405020304" pitchFamily="18" charset="0"/>
                                <a:cs typeface="Times New Roman" panose="02020603050405020304" pitchFamily="18" charset="0"/>
                              </a:rPr>
                              <m:t>DC</m:t>
                            </m:r>
                          </m:sub>
                        </m:sSub>
                      </m:num>
                      <m:den>
                        <m:r>
                          <a:rPr lang="en-IN" sz="1800">
                            <a:effectLst/>
                            <a:latin typeface="Cambria Math" panose="02040503050406030204" pitchFamily="18" charset="0"/>
                            <a:ea typeface="Times New Roman" panose="02020603050405020304" pitchFamily="18" charset="0"/>
                            <a:cs typeface="Times New Roman" panose="02020603050405020304" pitchFamily="18" charset="0"/>
                          </a:rPr>
                          <m:t>3</m:t>
                        </m:r>
                      </m:den>
                    </m:f>
                  </m:oMath>
                </a14:m>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 , </a:t>
                </a:r>
                <a14:m>
                  <m:oMath xmlns:m="http://schemas.openxmlformats.org/officeDocument/2006/math">
                    <m:f>
                      <m:fPr>
                        <m:ctrlPr>
                          <a:rPr lang="en-IN" sz="1800" i="1">
                            <a:effectLst/>
                            <a:latin typeface="Cambria Math" panose="02040503050406030204" pitchFamily="18" charset="0"/>
                            <a:ea typeface="Times New Roman" panose="02020603050405020304" pitchFamily="18" charset="0"/>
                            <a:cs typeface="Times New Roman" panose="02020603050405020304" pitchFamily="18" charset="0"/>
                          </a:rPr>
                        </m:ctrlPr>
                      </m:fPr>
                      <m:num>
                        <m:r>
                          <a:rPr lang="en-IN" sz="1800">
                            <a:effectLst/>
                            <a:latin typeface="Cambria Math" panose="02040503050406030204" pitchFamily="18" charset="0"/>
                            <a:ea typeface="Times New Roman" panose="02020603050405020304" pitchFamily="18" charset="0"/>
                            <a:cs typeface="Times New Roman" panose="02020603050405020304" pitchFamily="18" charset="0"/>
                          </a:rPr>
                          <m:t>2</m:t>
                        </m:r>
                        <m:sSub>
                          <m:sSubPr>
                            <m:ctrlPr>
                              <a:rPr lang="en-IN"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m:rPr>
                                <m:sty m:val="p"/>
                              </m:rPr>
                              <a:rPr lang="en-IN" sz="1800">
                                <a:effectLst/>
                                <a:latin typeface="Cambria Math" panose="02040503050406030204" pitchFamily="18" charset="0"/>
                                <a:ea typeface="Times New Roman" panose="02020603050405020304" pitchFamily="18" charset="0"/>
                                <a:cs typeface="Times New Roman" panose="02020603050405020304" pitchFamily="18" charset="0"/>
                              </a:rPr>
                              <m:t>V</m:t>
                            </m:r>
                          </m:e>
                          <m:sub>
                            <m:r>
                              <m:rPr>
                                <m:sty m:val="p"/>
                              </m:rPr>
                              <a:rPr lang="en-IN" sz="1800">
                                <a:effectLst/>
                                <a:latin typeface="Cambria Math" panose="02040503050406030204" pitchFamily="18" charset="0"/>
                                <a:ea typeface="Times New Roman" panose="02020603050405020304" pitchFamily="18" charset="0"/>
                                <a:cs typeface="Times New Roman" panose="02020603050405020304" pitchFamily="18" charset="0"/>
                              </a:rPr>
                              <m:t>DC</m:t>
                            </m:r>
                          </m:sub>
                        </m:sSub>
                      </m:num>
                      <m:den>
                        <m:r>
                          <a:rPr lang="en-IN" sz="1800">
                            <a:effectLst/>
                            <a:latin typeface="Cambria Math" panose="02040503050406030204" pitchFamily="18" charset="0"/>
                            <a:ea typeface="Times New Roman" panose="02020603050405020304" pitchFamily="18" charset="0"/>
                            <a:cs typeface="Times New Roman" panose="02020603050405020304" pitchFamily="18" charset="0"/>
                          </a:rPr>
                          <m:t>3</m:t>
                        </m:r>
                      </m:den>
                    </m:f>
                  </m:oMath>
                </a14:m>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 and </a:t>
                </a:r>
                <a14:m>
                  <m:oMath xmlns:m="http://schemas.openxmlformats.org/officeDocument/2006/math">
                    <m:sSub>
                      <m:sSubPr>
                        <m:ctrlPr>
                          <a:rPr lang="en-IN" sz="1800" i="1">
                            <a:effectLst/>
                            <a:latin typeface="Cambria Math" panose="02040503050406030204" pitchFamily="18" charset="0"/>
                            <a:cs typeface="Times New Roman" panose="02020603050405020304" pitchFamily="18" charset="0"/>
                          </a:rPr>
                        </m:ctrlPr>
                      </m:sSubPr>
                      <m:e>
                        <m:r>
                          <m:rPr>
                            <m:sty m:val="p"/>
                          </m:rPr>
                          <a:rPr lang="en-IN" sz="1800">
                            <a:effectLst/>
                            <a:latin typeface="Cambria Math" panose="02040503050406030204" pitchFamily="18" charset="0"/>
                            <a:ea typeface="Calibri" panose="020F0502020204030204" pitchFamily="34" charset="0"/>
                            <a:cs typeface="Times New Roman" panose="02020603050405020304" pitchFamily="18" charset="0"/>
                          </a:rPr>
                          <m:t>V</m:t>
                        </m:r>
                      </m:e>
                      <m:sub>
                        <m:r>
                          <m:rPr>
                            <m:sty m:val="p"/>
                          </m:rPr>
                          <a:rPr lang="en-IN" sz="1800">
                            <a:effectLst/>
                            <a:latin typeface="Cambria Math" panose="02040503050406030204" pitchFamily="18" charset="0"/>
                            <a:ea typeface="Calibri" panose="020F0502020204030204" pitchFamily="34" charset="0"/>
                            <a:cs typeface="Times New Roman" panose="02020603050405020304" pitchFamily="18" charset="0"/>
                          </a:rPr>
                          <m:t>DC</m:t>
                        </m:r>
                      </m:sub>
                    </m:sSub>
                  </m:oMath>
                </a14:m>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 are obtained. H</a:t>
                </a:r>
                <a:r>
                  <a:rPr lang="en-IN" sz="1800" dirty="0">
                    <a:latin typeface="Times New Roman" panose="02020603050405020304" pitchFamily="18" charset="0"/>
                    <a:cs typeface="Times New Roman" panose="02020603050405020304" pitchFamily="18" charset="0"/>
                  </a:rPr>
                  <a:t>ere, The machine runs at no load condition, So the Electromagnetic Torque </a:t>
                </a:r>
                <a14:m>
                  <m:oMath xmlns:m="http://schemas.openxmlformats.org/officeDocument/2006/math">
                    <m:sSub>
                      <m:sSubPr>
                        <m:ctrlPr>
                          <a:rPr lang="en-IN" sz="1800" i="1">
                            <a:latin typeface="Cambria Math" panose="02040503050406030204" pitchFamily="18" charset="0"/>
                          </a:rPr>
                        </m:ctrlPr>
                      </m:sSubPr>
                      <m:e>
                        <m:r>
                          <a:rPr lang="en-IN" sz="1800" i="1">
                            <a:latin typeface="Cambria Math" panose="02040503050406030204" pitchFamily="18" charset="0"/>
                          </a:rPr>
                          <m:t>(</m:t>
                        </m:r>
                        <m:r>
                          <a:rPr lang="en-IN" sz="1800" i="1">
                            <a:latin typeface="Cambria Math" panose="02040503050406030204" pitchFamily="18" charset="0"/>
                          </a:rPr>
                          <m:t>𝑇</m:t>
                        </m:r>
                      </m:e>
                      <m:sub>
                        <m:r>
                          <a:rPr lang="en-IN" sz="1800" i="1">
                            <a:latin typeface="Cambria Math" panose="02040503050406030204" pitchFamily="18" charset="0"/>
                          </a:rPr>
                          <m:t>𝑒</m:t>
                        </m:r>
                      </m:sub>
                    </m:sSub>
                  </m:oMath>
                </a14:m>
                <a:r>
                  <a:rPr lang="en-IN" sz="1800" dirty="0">
                    <a:latin typeface="Times New Roman" panose="02020603050405020304" pitchFamily="18" charset="0"/>
                    <a:cs typeface="Times New Roman" panose="02020603050405020304" pitchFamily="18" charset="0"/>
                  </a:rPr>
                  <a:t>) is zero.</a:t>
                </a:r>
              </a:p>
              <a:p>
                <a:pPr>
                  <a:lnSpc>
                    <a:spcPct val="150000"/>
                  </a:lnSpc>
                </a:pPr>
                <a:endParaRPr lang="en-IN" sz="1800" dirty="0"/>
              </a:p>
            </p:txBody>
          </p:sp>
        </mc:Choice>
        <mc:Fallback xmlns="">
          <p:sp>
            <p:nvSpPr>
              <p:cNvPr id="9" name="TextBox 8">
                <a:extLst>
                  <a:ext uri="{FF2B5EF4-FFF2-40B4-BE49-F238E27FC236}">
                    <a16:creationId xmlns:a16="http://schemas.microsoft.com/office/drawing/2014/main" id="{46A09542-77B1-41E2-AA69-B785D3D2AB24}"/>
                  </a:ext>
                </a:extLst>
              </p:cNvPr>
              <p:cNvSpPr txBox="1">
                <a:spLocks noRot="1" noChangeAspect="1" noMove="1" noResize="1" noEditPoints="1" noAdjustHandles="1" noChangeArrowheads="1" noChangeShapeType="1" noTextEdit="1"/>
              </p:cNvSpPr>
              <p:nvPr/>
            </p:nvSpPr>
            <p:spPr>
              <a:xfrm>
                <a:off x="519686" y="531163"/>
                <a:ext cx="11509556" cy="1894237"/>
              </a:xfrm>
              <a:prstGeom prst="rect">
                <a:avLst/>
              </a:prstGeom>
              <a:blipFill>
                <a:blip r:embed="rId5"/>
                <a:stretch>
                  <a:fillRect l="-318"/>
                </a:stretch>
              </a:blipFill>
            </p:spPr>
            <p:txBody>
              <a:bodyPr/>
              <a:lstStyle/>
              <a:p>
                <a:r>
                  <a:rPr lang="en-IN">
                    <a:noFill/>
                  </a:rPr>
                  <a:t> </a:t>
                </a:r>
              </a:p>
            </p:txBody>
          </p:sp>
        </mc:Fallback>
      </mc:AlternateContent>
    </p:spTree>
    <p:extLst>
      <p:ext uri="{BB962C8B-B14F-4D97-AF65-F5344CB8AC3E}">
        <p14:creationId xmlns:p14="http://schemas.microsoft.com/office/powerpoint/2010/main" val="34791244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30C30-53BF-4895-9319-623004C69BF6}"/>
              </a:ext>
            </a:extLst>
          </p:cNvPr>
          <p:cNvSpPr>
            <a:spLocks noGrp="1"/>
          </p:cNvSpPr>
          <p:nvPr>
            <p:ph type="title"/>
          </p:nvPr>
        </p:nvSpPr>
        <p:spPr>
          <a:xfrm>
            <a:off x="838200" y="700346"/>
            <a:ext cx="10515600" cy="1325563"/>
          </a:xfrm>
        </p:spPr>
        <p:txBody>
          <a:bodyPr>
            <a:normAutofit/>
          </a:bodyPr>
          <a:lstStyle/>
          <a:p>
            <a:r>
              <a:rPr lang="en-US" sz="2300" b="1" dirty="0">
                <a:solidFill>
                  <a:schemeClr val="tx1"/>
                </a:solidFill>
                <a:latin typeface="Times New Roman" panose="02020603050405020304" pitchFamily="18" charset="0"/>
                <a:cs typeface="Times New Roman" panose="02020603050405020304" pitchFamily="18" charset="0"/>
              </a:rPr>
              <a:t>MULTILEVEL INVERTER</a:t>
            </a:r>
            <a:endParaRPr lang="en-IN" sz="2300" b="1" dirty="0">
              <a:solidFill>
                <a:schemeClr val="tx1"/>
              </a:solidFill>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1539464B-E9B4-4EBE-9859-E9DA7A01E5A5}"/>
              </a:ext>
            </a:extLst>
          </p:cNvPr>
          <p:cNvSpPr>
            <a:spLocks noGrp="1"/>
          </p:cNvSpPr>
          <p:nvPr>
            <p:ph type="sldNum" sz="quarter" idx="12"/>
          </p:nvPr>
        </p:nvSpPr>
        <p:spPr/>
        <p:txBody>
          <a:bodyPr/>
          <a:lstStyle/>
          <a:p>
            <a:fld id="{DF28FB93-0A08-4E7D-8E63-9EFA29F1E093}" type="slidenum">
              <a:rPr lang="en-US" smtClean="0"/>
              <a:pPr/>
              <a:t>9</a:t>
            </a:fld>
            <a:endParaRPr lang="en-US" dirty="0"/>
          </a:p>
        </p:txBody>
      </p:sp>
      <p:sp>
        <p:nvSpPr>
          <p:cNvPr id="3" name="Rectangle 2">
            <a:extLst>
              <a:ext uri="{FF2B5EF4-FFF2-40B4-BE49-F238E27FC236}">
                <a16:creationId xmlns:a16="http://schemas.microsoft.com/office/drawing/2014/main" id="{EE750950-EFC6-45B5-9762-001AF0714EFF}"/>
              </a:ext>
            </a:extLst>
          </p:cNvPr>
          <p:cNvSpPr/>
          <p:nvPr/>
        </p:nvSpPr>
        <p:spPr>
          <a:xfrm>
            <a:off x="601906" y="1580050"/>
            <a:ext cx="11439144" cy="4653646"/>
          </a:xfrm>
          <a:prstGeom prst="rect">
            <a:avLst/>
          </a:prstGeom>
          <a:noFill/>
        </p:spPr>
        <p:txBody>
          <a:bodyPr wrap="square" lIns="91440" tIns="45720" rIns="91440" bIns="45720">
            <a:spAutoFit/>
          </a:bodyPr>
          <a:lstStyle/>
          <a:p>
            <a:pPr marL="342900" indent="-342900" algn="just">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A multilevel inverter is a power electronic device which is capable of providing desired alternating voltage level at the output using multiple lower level DC voltages as an input. </a:t>
            </a:r>
          </a:p>
          <a:p>
            <a:pPr marL="342900" indent="-342900" algn="just">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The concept of Multilevel Inverter (MLI) is kind of modification of two-level inverter. In multilevel inverters we don’t deal with the two level voltage instead in order to create a smoother stepped output waveform, more than two voltage levels are combined together and the output waveform obtained in this case has lower dv/dt , lower common mode voltages and also lower harmonic distortions. </a:t>
            </a:r>
          </a:p>
          <a:p>
            <a:pPr marL="342900" indent="-342900" algn="just">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Smoothness of the waveform is proportional to the voltage levels, as we increase the voltage level the waveform becomes smoother but the complexity of controller circuit and components also increases along with the increased levels. </a:t>
            </a:r>
          </a:p>
          <a:p>
            <a:pPr algn="just">
              <a:lnSpc>
                <a:spcPct val="150000"/>
              </a:lnSpc>
            </a:pPr>
            <a:endParaRPr lang="en-US" sz="2000"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0351890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1720</TotalTime>
  <Words>2821</Words>
  <Application>Microsoft Office PowerPoint</Application>
  <PresentationFormat>Widescreen</PresentationFormat>
  <Paragraphs>311</Paragraphs>
  <Slides>35</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35</vt:i4>
      </vt:variant>
    </vt:vector>
  </HeadingPairs>
  <TitlesOfParts>
    <vt:vector size="42" baseType="lpstr">
      <vt:lpstr>Arial</vt:lpstr>
      <vt:lpstr>Calibri</vt:lpstr>
      <vt:lpstr>Calibri Light</vt:lpstr>
      <vt:lpstr>Cambria Math</vt:lpstr>
      <vt:lpstr>Times New Roman</vt:lpstr>
      <vt:lpstr>TimesNewRomanPS-BoldMT</vt:lpstr>
      <vt:lpstr>Office Theme</vt:lpstr>
      <vt:lpstr>PowerPoint Presentation</vt:lpstr>
      <vt:lpstr>CONTENTS</vt:lpstr>
      <vt:lpstr>INTRODUCTION</vt:lpstr>
      <vt:lpstr>TWO-LEVEL INVERTER</vt:lpstr>
      <vt:lpstr>PowerPoint Presentation</vt:lpstr>
      <vt:lpstr>PowerPoint Presentation</vt:lpstr>
      <vt:lpstr>PowerPoint Presentation</vt:lpstr>
      <vt:lpstr>PowerPoint Presentation</vt:lpstr>
      <vt:lpstr>MULTILEVEL INVERTER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G.PULLA REDDY ENGINEERING COLLEGE(AUTONOMOUS), KURNOOL</dc:title>
  <dc:creator>SAI GOWTHAM</dc:creator>
  <cp:lastModifiedBy>SAI GOWTHAM</cp:lastModifiedBy>
  <cp:revision>99</cp:revision>
  <dcterms:created xsi:type="dcterms:W3CDTF">2020-12-08T02:22:36Z</dcterms:created>
  <dcterms:modified xsi:type="dcterms:W3CDTF">2021-06-18T04:44:28Z</dcterms:modified>
</cp:coreProperties>
</file>